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5" r:id="rId2"/>
  </p:sldMasterIdLst>
  <p:notesMasterIdLst>
    <p:notesMasterId r:id="rId18"/>
  </p:notesMasterIdLst>
  <p:handoutMasterIdLst>
    <p:handoutMasterId r:id="rId19"/>
  </p:handoutMasterIdLst>
  <p:sldIdLst>
    <p:sldId id="507" r:id="rId3"/>
    <p:sldId id="509" r:id="rId4"/>
    <p:sldId id="356" r:id="rId5"/>
    <p:sldId id="352" r:id="rId6"/>
    <p:sldId id="353" r:id="rId7"/>
    <p:sldId id="508" r:id="rId8"/>
    <p:sldId id="510" r:id="rId9"/>
    <p:sldId id="359" r:id="rId10"/>
    <p:sldId id="511" r:id="rId11"/>
    <p:sldId id="360" r:id="rId12"/>
    <p:sldId id="361" r:id="rId13"/>
    <p:sldId id="362" r:id="rId14"/>
    <p:sldId id="530" r:id="rId15"/>
    <p:sldId id="504" r:id="rId16"/>
    <p:sldId id="50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A9B4EEB-123C-484E-A807-D8E288C100F6}">
          <p14:sldIdLst>
            <p14:sldId id="507"/>
            <p14:sldId id="509"/>
            <p14:sldId id="356"/>
            <p14:sldId id="352"/>
            <p14:sldId id="353"/>
            <p14:sldId id="508"/>
            <p14:sldId id="510"/>
            <p14:sldId id="359"/>
            <p14:sldId id="511"/>
            <p14:sldId id="360"/>
            <p14:sldId id="361"/>
            <p14:sldId id="362"/>
            <p14:sldId id="530"/>
            <p14:sldId id="504"/>
            <p14:sldId id="50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e Beresford" initials="DB" lastIdx="1" clrIdx="0">
    <p:extLst>
      <p:ext uri="{19B8F6BF-5375-455C-9EA6-DF929625EA0E}">
        <p15:presenceInfo xmlns:p15="http://schemas.microsoft.com/office/powerpoint/2012/main" userId="3044ad7a51731c00" providerId="Windows Live"/>
      </p:ext>
    </p:extLst>
  </p:cmAuthor>
  <p:cmAuthor id="2" name="Eversheds Sutherland" initials="ES" lastIdx="1" clrIdx="1">
    <p:extLst>
      <p:ext uri="{19B8F6BF-5375-455C-9EA6-DF929625EA0E}">
        <p15:presenceInfo xmlns:p15="http://schemas.microsoft.com/office/powerpoint/2012/main" userId="Eversheds Sutherlan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A1CF"/>
    <a:srgbClr val="DDE1E3"/>
    <a:srgbClr val="5BC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1050" autoAdjust="0"/>
  </p:normalViewPr>
  <p:slideViewPr>
    <p:cSldViewPr snapToGrid="0">
      <p:cViewPr varScale="1">
        <p:scale>
          <a:sx n="78" d="100"/>
          <a:sy n="78" d="100"/>
        </p:scale>
        <p:origin x="1168" y="87"/>
      </p:cViewPr>
      <p:guideLst/>
    </p:cSldViewPr>
  </p:slideViewPr>
  <p:outlineViewPr>
    <p:cViewPr>
      <p:scale>
        <a:sx n="33" d="100"/>
        <a:sy n="33" d="100"/>
      </p:scale>
      <p:origin x="0" y="-10671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355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41901-B256-4FAF-81F9-DBB96D3AC94C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63D51-ACEC-4CBB-8427-C1C04349D6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70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8D37B-6530-4E34-A0C4-79EB6FD8B8B4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115F1-D1A3-4874-9634-4A364AC37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7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393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92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Who do the rules apply to?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034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43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4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“Legal” – presumably a ref to excluded/excludable (mandatory/discretionary).</a:t>
            </a:r>
          </a:p>
          <a:p>
            <a:endParaRPr lang="en-GB" dirty="0"/>
          </a:p>
          <a:p>
            <a:r>
              <a:rPr lang="en-GB" dirty="0"/>
              <a:t>Unclear is COPs have to be related to subject-matter, as not included in Clause 21 (unlike for award criteria in Clause 22 and current </a:t>
            </a:r>
            <a:r>
              <a:rPr lang="en-GB" dirty="0" err="1"/>
              <a:t>Reg.58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090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Bit risky to allow a supplier to continue knowing that they may not satisfy COPs at contract award, but because it’s discretionary is it open to challenge?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27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35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Who do the rules apply to?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35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03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Who do the rules apply to?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58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115F1-D1A3-4874-9634-4A364AC37B8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05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line"/>
          <p:cNvSpPr>
            <a:spLocks noGrp="1"/>
          </p:cNvSpPr>
          <p:nvPr>
            <p:ph type="ctrTitle" hasCustomPrompt="1"/>
          </p:nvPr>
        </p:nvSpPr>
        <p:spPr>
          <a:xfrm>
            <a:off x="1921934" y="404814"/>
            <a:ext cx="9745200" cy="615095"/>
          </a:xfrm>
        </p:spPr>
        <p:txBody>
          <a:bodyPr anchor="b">
            <a:noAutofit/>
          </a:bodyPr>
          <a:lstStyle>
            <a:lvl1pPr algn="l">
              <a:defRPr sz="2100" b="1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add </a:t>
            </a:r>
            <a:r>
              <a:rPr lang="en-GB" noProof="0" dirty="0" err="1"/>
              <a:t>Heartline</a:t>
            </a:r>
            <a:r>
              <a:rPr lang="en-GB" noProof="0" dirty="0"/>
              <a:t> here with two lines if needed</a:t>
            </a:r>
          </a:p>
        </p:txBody>
      </p:sp>
      <p:sp>
        <p:nvSpPr>
          <p:cNvPr id="3" name="Headline"/>
          <p:cNvSpPr>
            <a:spLocks noGrp="1"/>
          </p:cNvSpPr>
          <p:nvPr>
            <p:ph type="subTitle" idx="1" hasCustomPrompt="1"/>
          </p:nvPr>
        </p:nvSpPr>
        <p:spPr>
          <a:xfrm>
            <a:off x="1921934" y="1041884"/>
            <a:ext cx="9745200" cy="628654"/>
          </a:xfrm>
        </p:spPr>
        <p:txBody>
          <a:bodyPr>
            <a:noAutofit/>
          </a:bodyPr>
          <a:lstStyle>
            <a:lvl1pPr marL="0" indent="0" algn="l">
              <a:spcBef>
                <a:spcPts val="450"/>
              </a:spcBef>
              <a:spcAft>
                <a:spcPts val="0"/>
              </a:spcAft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add Headline here with two lines if needed</a:t>
            </a:r>
          </a:p>
        </p:txBody>
      </p:sp>
      <p:sp>
        <p:nvSpPr>
          <p:cNvPr id="12" name="Date"/>
          <p:cNvSpPr>
            <a:spLocks noGrp="1"/>
          </p:cNvSpPr>
          <p:nvPr>
            <p:ph type="body" sz="quarter" idx="10" hasCustomPrompt="1"/>
          </p:nvPr>
        </p:nvSpPr>
        <p:spPr>
          <a:xfrm>
            <a:off x="1921933" y="2109784"/>
            <a:ext cx="5323211" cy="310687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 baseline="0"/>
            </a:lvl1pPr>
          </a:lstStyle>
          <a:p>
            <a:pPr lvl="0"/>
            <a:r>
              <a:rPr lang="en-GB" noProof="0" dirty="0"/>
              <a:t>Date of Presentation</a:t>
            </a:r>
          </a:p>
        </p:txBody>
      </p:sp>
      <p:sp>
        <p:nvSpPr>
          <p:cNvPr id="13" name="Presenter Name"/>
          <p:cNvSpPr>
            <a:spLocks noGrp="1"/>
          </p:cNvSpPr>
          <p:nvPr>
            <p:ph type="body" sz="quarter" idx="11" hasCustomPrompt="1"/>
          </p:nvPr>
        </p:nvSpPr>
        <p:spPr>
          <a:xfrm>
            <a:off x="1921934" y="2472422"/>
            <a:ext cx="9745200" cy="290145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baseline="0"/>
            </a:lvl1pPr>
          </a:lstStyle>
          <a:p>
            <a:pPr lvl="0"/>
            <a:r>
              <a:rPr lang="en-GB" noProof="0" dirty="0"/>
              <a:t>Click to enter name of Presenter here</a:t>
            </a:r>
          </a:p>
        </p:txBody>
      </p:sp>
      <p:sp>
        <p:nvSpPr>
          <p:cNvPr id="15" name="Jo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921934" y="2814517"/>
            <a:ext cx="9745200" cy="27856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i="1" baseline="0"/>
            </a:lvl1pPr>
          </a:lstStyle>
          <a:p>
            <a:pPr lvl="0"/>
            <a:r>
              <a:rPr lang="en-GB" noProof="0" dirty="0"/>
              <a:t>Click to enter Job 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862" cy="37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55" userDrawn="1">
          <p15:clr>
            <a:srgbClr val="FBAE40"/>
          </p15:clr>
        </p15:guide>
        <p15:guide id="1" pos="363" userDrawn="1">
          <p15:clr>
            <a:srgbClr val="FBAE40"/>
          </p15:clr>
        </p15:guide>
        <p15:guide id="2" pos="7317" userDrawn="1">
          <p15:clr>
            <a:srgbClr val="FBAE40"/>
          </p15:clr>
        </p15:guide>
        <p15:guide id="3" orient="horz" pos="4065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pos="3809" userDrawn="1">
          <p15:clr>
            <a:srgbClr val="FBAE40"/>
          </p15:clr>
        </p15:guide>
        <p15:guide id="6" pos="3871" userDrawn="1">
          <p15:clr>
            <a:srgbClr val="FBAE40"/>
          </p15:clr>
        </p15:guide>
        <p15:guide id="7" pos="4687" userDrawn="1">
          <p15:clr>
            <a:srgbClr val="FBAE40"/>
          </p15:clr>
        </p15:guide>
        <p15:guide id="8" pos="5564" userDrawn="1">
          <p15:clr>
            <a:srgbClr val="FBAE40"/>
          </p15:clr>
        </p15:guide>
        <p15:guide id="9" pos="6440" userDrawn="1">
          <p15:clr>
            <a:srgbClr val="FBAE40"/>
          </p15:clr>
        </p15:guide>
        <p15:guide id="10" pos="2993" userDrawn="1">
          <p15:clr>
            <a:srgbClr val="FBAE40"/>
          </p15:clr>
        </p15:guide>
        <p15:guide id="11" pos="4747" userDrawn="1">
          <p15:clr>
            <a:srgbClr val="FBAE40"/>
          </p15:clr>
        </p15:guide>
        <p15:guide id="12" pos="5624" userDrawn="1">
          <p15:clr>
            <a:srgbClr val="FBAE40"/>
          </p15:clr>
        </p15:guide>
        <p15:guide id="13" pos="6501" userDrawn="1">
          <p15:clr>
            <a:srgbClr val="FBAE40"/>
          </p15:clr>
        </p15:guide>
        <p15:guide id="14" pos="2933" userDrawn="1">
          <p15:clr>
            <a:srgbClr val="FBAE40"/>
          </p15:clr>
        </p15:guide>
        <p15:guide id="15" pos="2116" userDrawn="1">
          <p15:clr>
            <a:srgbClr val="FBAE40"/>
          </p15:clr>
        </p15:guide>
        <p15:guide id="16" pos="2056" userDrawn="1">
          <p15:clr>
            <a:srgbClr val="FBAE40"/>
          </p15:clr>
        </p15:guide>
        <p15:guide id="17" pos="1240" userDrawn="1">
          <p15:clr>
            <a:srgbClr val="FBAE40"/>
          </p15:clr>
        </p15:guide>
        <p15:guide id="18" pos="1179" userDrawn="1">
          <p15:clr>
            <a:srgbClr val="FBAE40"/>
          </p15:clr>
        </p15:guide>
        <p15:guide id="19" orient="horz" pos="1049" userDrawn="1">
          <p15:clr>
            <a:srgbClr val="FBAE40"/>
          </p15:clr>
        </p15:guide>
        <p15:guide id="20" orient="horz" pos="132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noProof="0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GB" noProof="0" dirty="0"/>
              <a:t>Questions?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472" y="1260000"/>
            <a:ext cx="35630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lid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575734" y="2514600"/>
            <a:ext cx="6864351" cy="3790950"/>
          </a:xfrm>
        </p:spPr>
        <p:txBody>
          <a:bodyPr/>
          <a:lstStyle>
            <a:lvl1pPr marL="360000" indent="-360000">
              <a:buFont typeface="Verdana" panose="020B0604030504040204" pitchFamily="34" charset="0"/>
              <a:buChar char="−"/>
              <a:defRPr/>
            </a:lvl1pPr>
            <a:lvl2pPr>
              <a:defRPr baseline="0"/>
            </a:lvl2pPr>
          </a:lstStyle>
          <a:p>
            <a:pPr lvl="0"/>
            <a:r>
              <a:rPr lang="en-GB" noProof="0" dirty="0"/>
              <a:t>Click to bullet point here</a:t>
            </a:r>
          </a:p>
          <a:p>
            <a:pPr lvl="1"/>
            <a:r>
              <a:rPr lang="en-GB" noProof="0" dirty="0"/>
              <a:t>Click to add sub-item here</a:t>
            </a:r>
          </a:p>
        </p:txBody>
      </p:sp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1839" y="2097088"/>
            <a:ext cx="6838245" cy="417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Click to add Intro item here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noProof="0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GB" noProof="0" dirty="0"/>
              <a:t>Click to add Heading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535334" y="2097088"/>
            <a:ext cx="4080933" cy="43561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704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noProof="0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GB" noProof="0" dirty="0"/>
              <a:t>Click to add Heading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575734" y="1520826"/>
            <a:ext cx="5304367" cy="478472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Content Placeholder 7"/>
          <p:cNvSpPr>
            <a:spLocks noGrp="1"/>
          </p:cNvSpPr>
          <p:nvPr>
            <p:ph sz="quarter" idx="17"/>
          </p:nvPr>
        </p:nvSpPr>
        <p:spPr>
          <a:xfrm>
            <a:off x="6311901" y="1520826"/>
            <a:ext cx="5304367" cy="478472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738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709" userDrawn="1">
          <p15:clr>
            <a:srgbClr val="FBAE40"/>
          </p15:clr>
        </p15:guide>
        <p15:guide id="1" orient="horz" pos="95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text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144685" y="1520825"/>
            <a:ext cx="5471583" cy="493236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sp>
        <p:nvSpPr>
          <p:cNvPr id="12" name="Content Placeholder 7"/>
          <p:cNvSpPr>
            <a:spLocks noGrp="1"/>
          </p:cNvSpPr>
          <p:nvPr>
            <p:ph sz="quarter" idx="16"/>
          </p:nvPr>
        </p:nvSpPr>
        <p:spPr>
          <a:xfrm>
            <a:off x="575734" y="1520826"/>
            <a:ext cx="5304367" cy="478472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171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  <p15:guide id="2" orient="horz" pos="95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lide with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1839" y="2097088"/>
            <a:ext cx="5542845" cy="417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Intro item here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6144685" y="0"/>
            <a:ext cx="6047316" cy="6858000"/>
          </a:xfr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Click to add secondary imagery here</a:t>
            </a:r>
          </a:p>
          <a:p>
            <a:r>
              <a:rPr lang="en-US" dirty="0"/>
              <a:t>(Ensure image is up to the edge of the slide)</a:t>
            </a:r>
          </a:p>
        </p:txBody>
      </p:sp>
      <p:sp>
        <p:nvSpPr>
          <p:cNvPr id="13" name="Content Placeholder 7"/>
          <p:cNvSpPr>
            <a:spLocks noGrp="1"/>
          </p:cNvSpPr>
          <p:nvPr>
            <p:ph sz="quarter" idx="16"/>
          </p:nvPr>
        </p:nvSpPr>
        <p:spPr>
          <a:xfrm>
            <a:off x="604422" y="2514600"/>
            <a:ext cx="5540263" cy="379095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048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text slide with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5568951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5568951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144685" y="0"/>
            <a:ext cx="6047316" cy="685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/>
            </a:lvl1pPr>
          </a:lstStyle>
          <a:p>
            <a:r>
              <a:rPr lang="en-US" dirty="0"/>
              <a:t>Click  to add secondary image here</a:t>
            </a:r>
          </a:p>
          <a:p>
            <a:r>
              <a:rPr lang="en-US" dirty="0"/>
              <a:t>(Ensure image is right to the edge of the slide)</a:t>
            </a:r>
          </a:p>
        </p:txBody>
      </p:sp>
      <p:sp>
        <p:nvSpPr>
          <p:cNvPr id="12" name="Content Placeholder 7"/>
          <p:cNvSpPr>
            <a:spLocks noGrp="1"/>
          </p:cNvSpPr>
          <p:nvPr>
            <p:ph sz="quarter" idx="16"/>
          </p:nvPr>
        </p:nvSpPr>
        <p:spPr>
          <a:xfrm>
            <a:off x="575734" y="1116014"/>
            <a:ext cx="5568951" cy="51895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608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  <p15:guide id="2" orient="horz" pos="958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text slide - 2 secondary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575733" y="1520826"/>
            <a:ext cx="5471584" cy="4784725"/>
          </a:xfrm>
        </p:spPr>
        <p:txBody>
          <a:bodyPr/>
          <a:lstStyle>
            <a:lvl1pPr marL="171450" indent="-171450">
              <a:spcBef>
                <a:spcPts val="1200"/>
              </a:spcBef>
              <a:spcAft>
                <a:spcPts val="0"/>
              </a:spcAft>
              <a:buFont typeface="Verdana" panose="020B0604030504040204" pitchFamily="34" charset="0"/>
              <a:buChar char="−"/>
              <a:defRPr sz="1200" b="1">
                <a:solidFill>
                  <a:schemeClr val="accent1"/>
                </a:solidFill>
              </a:defRPr>
            </a:lvl1pPr>
            <a:lvl2pPr marL="176212" indent="0">
              <a:spcBef>
                <a:spcPts val="0"/>
              </a:spcBef>
              <a:buFontTx/>
              <a:buNone/>
              <a:defRPr sz="1200" baseline="0"/>
            </a:lvl2pPr>
          </a:lstStyle>
          <a:p>
            <a:pPr lvl="0"/>
            <a:r>
              <a:rPr lang="en-US" dirty="0"/>
              <a:t>Click to add bullet item here</a:t>
            </a:r>
          </a:p>
          <a:p>
            <a:pPr lvl="0"/>
            <a:r>
              <a:rPr lang="en-US" dirty="0"/>
              <a:t>Click to add bullet item here</a:t>
            </a:r>
          </a:p>
          <a:p>
            <a:pPr lvl="1"/>
            <a:r>
              <a:rPr lang="en-US" dirty="0"/>
              <a:t>Click to add sub-item here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5568951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5568951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144685" y="404813"/>
            <a:ext cx="5471583" cy="2987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 dirty="0"/>
              <a:t>Click  to add secondary image here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6144685" y="3465514"/>
            <a:ext cx="5471583" cy="2987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sz="1400" dirty="0"/>
              <a:t>Click to add secondary image here</a:t>
            </a:r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537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orient="horz" pos="709" userDrawn="1">
          <p15:clr>
            <a:srgbClr val="FBAE40"/>
          </p15:clr>
        </p15:guide>
        <p15:guide id="2" orient="horz" pos="958" userDrawn="1">
          <p15:clr>
            <a:srgbClr val="FBAE40"/>
          </p15:clr>
        </p15:guide>
        <p15:guide id="3" orient="horz" pos="2137" userDrawn="1">
          <p15:clr>
            <a:srgbClr val="FBAE40"/>
          </p15:clr>
        </p15:guide>
        <p15:guide id="4" orient="horz" pos="2183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lide - 3 secondary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1839" y="2097088"/>
            <a:ext cx="5542845" cy="417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Intro item here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6170790" y="404813"/>
            <a:ext cx="5445477" cy="1901031"/>
          </a:xfr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Click to add secondary imagery here</a:t>
            </a:r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6170790" y="2478485"/>
            <a:ext cx="5445477" cy="1901031"/>
          </a:xfr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Click to add secondary imagery here</a:t>
            </a:r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6170790" y="4552158"/>
            <a:ext cx="5445477" cy="1901031"/>
          </a:xfr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Click to add secondary imagery here</a:t>
            </a:r>
          </a:p>
        </p:txBody>
      </p:sp>
      <p:sp>
        <p:nvSpPr>
          <p:cNvPr id="16" name="Content Placeholder 7"/>
          <p:cNvSpPr>
            <a:spLocks noGrp="1"/>
          </p:cNvSpPr>
          <p:nvPr>
            <p:ph sz="quarter" idx="18"/>
          </p:nvPr>
        </p:nvSpPr>
        <p:spPr>
          <a:xfrm>
            <a:off x="575734" y="2514600"/>
            <a:ext cx="5568951" cy="379095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8620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5733" y="2457450"/>
            <a:ext cx="11041200" cy="459398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Divider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5732" y="2916848"/>
            <a:ext cx="11041200" cy="46599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Divider sub-heading</a:t>
            </a:r>
          </a:p>
        </p:txBody>
      </p:sp>
    </p:spTree>
    <p:extLst>
      <p:ext uri="{BB962C8B-B14F-4D97-AF65-F5344CB8AC3E}">
        <p14:creationId xmlns:p14="http://schemas.microsoft.com/office/powerpoint/2010/main" val="3521738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54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5480" y="2457451"/>
            <a:ext cx="4306437" cy="641839"/>
          </a:xfrm>
        </p:spPr>
        <p:txBody>
          <a:bodyPr anchor="t">
            <a:noAutofit/>
          </a:bodyPr>
          <a:lstStyle>
            <a:lvl1pPr algn="l">
              <a:defRPr sz="2100"/>
            </a:lvl1pPr>
          </a:lstStyle>
          <a:p>
            <a:r>
              <a:rPr lang="en-GB" noProof="0" dirty="0"/>
              <a:t>Click to edit Divider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45479" y="3127864"/>
            <a:ext cx="4306440" cy="740752"/>
          </a:xfrm>
        </p:spPr>
        <p:txBody>
          <a:bodyPr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Click to edit Divider sub-heading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4751917" y="0"/>
            <a:ext cx="7440083" cy="685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GB" noProof="0" dirty="0"/>
              <a:t>Click to add secondary image here </a:t>
            </a:r>
          </a:p>
          <a:p>
            <a:r>
              <a:rPr lang="en-GB" noProof="0" dirty="0"/>
              <a:t>(ensure it is right up to the edge of the slide)</a:t>
            </a:r>
          </a:p>
        </p:txBody>
      </p:sp>
    </p:spTree>
    <p:extLst>
      <p:ext uri="{BB962C8B-B14F-4D97-AF65-F5344CB8AC3E}">
        <p14:creationId xmlns:p14="http://schemas.microsoft.com/office/powerpoint/2010/main" val="3698317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54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rim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imary Image"/>
          <p:cNvSpPr>
            <a:spLocks noGrp="1"/>
          </p:cNvSpPr>
          <p:nvPr>
            <p:ph type="pic" sz="quarter" idx="14" hasCustomPrompt="1"/>
          </p:nvPr>
        </p:nvSpPr>
        <p:spPr>
          <a:xfrm>
            <a:off x="7389600" y="3114000"/>
            <a:ext cx="4802400" cy="3744000"/>
          </a:xfrm>
        </p:spPr>
        <p:txBody>
          <a:bodyPr anchor="ctr"/>
          <a:lstStyle>
            <a:lvl1pPr marL="0" indent="0" algn="ctr">
              <a:buNone/>
              <a:defRPr sz="2000" baseline="0"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sp>
        <p:nvSpPr>
          <p:cNvPr id="3" name="Headline"/>
          <p:cNvSpPr>
            <a:spLocks noGrp="1"/>
          </p:cNvSpPr>
          <p:nvPr>
            <p:ph type="subTitle" idx="1" hasCustomPrompt="1"/>
          </p:nvPr>
        </p:nvSpPr>
        <p:spPr>
          <a:xfrm>
            <a:off x="1871134" y="1041884"/>
            <a:ext cx="9745200" cy="628654"/>
          </a:xfrm>
        </p:spPr>
        <p:txBody>
          <a:bodyPr anchor="t" anchorCtr="0">
            <a:noAutofit/>
          </a:bodyPr>
          <a:lstStyle>
            <a:lvl1pPr marL="0" indent="0" algn="l">
              <a:spcBef>
                <a:spcPts val="450"/>
              </a:spcBef>
              <a:spcAft>
                <a:spcPts val="0"/>
              </a:spcAft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add Headline here with two lines if needed</a:t>
            </a:r>
          </a:p>
        </p:txBody>
      </p:sp>
      <p:sp>
        <p:nvSpPr>
          <p:cNvPr id="21" name="Title 9"/>
          <p:cNvSpPr>
            <a:spLocks noGrp="1"/>
          </p:cNvSpPr>
          <p:nvPr>
            <p:ph type="title" hasCustomPrompt="1"/>
          </p:nvPr>
        </p:nvSpPr>
        <p:spPr>
          <a:xfrm>
            <a:off x="1871131" y="404814"/>
            <a:ext cx="9745135" cy="637070"/>
          </a:xfrm>
        </p:spPr>
        <p:txBody>
          <a:bodyPr anchor="b" anchorCtr="0"/>
          <a:lstStyle>
            <a:lvl1pPr defTabSz="685800">
              <a:lnSpc>
                <a:spcPct val="90000"/>
              </a:lnSpc>
              <a:spcBef>
                <a:spcPct val="0"/>
              </a:spcBef>
              <a:defRPr/>
            </a:lvl1pPr>
          </a:lstStyle>
          <a:p>
            <a:pPr defTabSz="685800">
              <a:lnSpc>
                <a:spcPct val="90000"/>
              </a:lnSpc>
              <a:spcBef>
                <a:spcPct val="0"/>
              </a:spcBef>
            </a:pPr>
            <a:r>
              <a:rPr lang="en-GB" dirty="0"/>
              <a:t>Click to add </a:t>
            </a:r>
            <a:r>
              <a:rPr lang="en-GB" dirty="0" err="1"/>
              <a:t>Heartline</a:t>
            </a:r>
            <a:r>
              <a:rPr lang="en-GB" dirty="0"/>
              <a:t> here with two lines if needed</a:t>
            </a:r>
          </a:p>
        </p:txBody>
      </p:sp>
      <p:sp>
        <p:nvSpPr>
          <p:cNvPr id="17" name="Date"/>
          <p:cNvSpPr>
            <a:spLocks noGrp="1"/>
          </p:cNvSpPr>
          <p:nvPr>
            <p:ph type="body" sz="quarter" idx="10" hasCustomPrompt="1"/>
          </p:nvPr>
        </p:nvSpPr>
        <p:spPr>
          <a:xfrm>
            <a:off x="1871133" y="2109784"/>
            <a:ext cx="5323211" cy="310687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 baseline="0"/>
            </a:lvl1pPr>
          </a:lstStyle>
          <a:p>
            <a:pPr lvl="0"/>
            <a:r>
              <a:rPr lang="en-GB" noProof="0" dirty="0"/>
              <a:t>Date of Presentation</a:t>
            </a:r>
          </a:p>
        </p:txBody>
      </p:sp>
      <p:sp>
        <p:nvSpPr>
          <p:cNvPr id="18" name="Presenter Name"/>
          <p:cNvSpPr>
            <a:spLocks noGrp="1"/>
          </p:cNvSpPr>
          <p:nvPr>
            <p:ph type="body" sz="quarter" idx="11" hasCustomPrompt="1"/>
          </p:nvPr>
        </p:nvSpPr>
        <p:spPr>
          <a:xfrm>
            <a:off x="1871134" y="2472422"/>
            <a:ext cx="9745200" cy="290145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baseline="0"/>
            </a:lvl1pPr>
          </a:lstStyle>
          <a:p>
            <a:pPr lvl="0"/>
            <a:r>
              <a:rPr lang="en-GB" noProof="0" dirty="0"/>
              <a:t>Click to enter name of Presenter here</a:t>
            </a:r>
          </a:p>
        </p:txBody>
      </p:sp>
      <p:sp>
        <p:nvSpPr>
          <p:cNvPr id="19" name="Jo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1134" y="2814517"/>
            <a:ext cx="9745200" cy="27856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i="1" baseline="0"/>
            </a:lvl1pPr>
          </a:lstStyle>
          <a:p>
            <a:pPr lvl="0"/>
            <a:r>
              <a:rPr lang="en-GB" noProof="0" dirty="0"/>
              <a:t>Click to enter Job Title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862" cy="37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903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 userDrawn="1">
          <p15:clr>
            <a:srgbClr val="FBAE40"/>
          </p15:clr>
        </p15:guide>
        <p15:guide id="2" pos="363" userDrawn="1">
          <p15:clr>
            <a:srgbClr val="FBAE40"/>
          </p15:clr>
        </p15:guide>
        <p15:guide id="3" pos="7317" userDrawn="1">
          <p15:clr>
            <a:srgbClr val="FBAE40"/>
          </p15:clr>
        </p15:guide>
        <p15:guide id="4" orient="horz" pos="4065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pos="3809" userDrawn="1">
          <p15:clr>
            <a:srgbClr val="FBAE40"/>
          </p15:clr>
        </p15:guide>
        <p15:guide id="7" pos="3871" userDrawn="1">
          <p15:clr>
            <a:srgbClr val="FBAE40"/>
          </p15:clr>
        </p15:guide>
        <p15:guide id="8" pos="4687" userDrawn="1">
          <p15:clr>
            <a:srgbClr val="FBAE40"/>
          </p15:clr>
        </p15:guide>
        <p15:guide id="9" pos="5564" userDrawn="1">
          <p15:clr>
            <a:srgbClr val="FBAE40"/>
          </p15:clr>
        </p15:guide>
        <p15:guide id="10" pos="6440" userDrawn="1">
          <p15:clr>
            <a:srgbClr val="FBAE40"/>
          </p15:clr>
        </p15:guide>
        <p15:guide id="11" pos="2993" userDrawn="1">
          <p15:clr>
            <a:srgbClr val="FBAE40"/>
          </p15:clr>
        </p15:guide>
        <p15:guide id="12" pos="4747" userDrawn="1">
          <p15:clr>
            <a:srgbClr val="FBAE40"/>
          </p15:clr>
        </p15:guide>
        <p15:guide id="13" pos="5624" userDrawn="1">
          <p15:clr>
            <a:srgbClr val="FBAE40"/>
          </p15:clr>
        </p15:guide>
        <p15:guide id="14" pos="6501" userDrawn="1">
          <p15:clr>
            <a:srgbClr val="FBAE40"/>
          </p15:clr>
        </p15:guide>
        <p15:guide id="15" pos="2933" userDrawn="1">
          <p15:clr>
            <a:srgbClr val="FBAE40"/>
          </p15:clr>
        </p15:guide>
        <p15:guide id="16" pos="2116" userDrawn="1">
          <p15:clr>
            <a:srgbClr val="FBAE40"/>
          </p15:clr>
        </p15:guide>
        <p15:guide id="17" pos="2056" userDrawn="1">
          <p15:clr>
            <a:srgbClr val="FBAE40"/>
          </p15:clr>
        </p15:guide>
        <p15:guide id="18" pos="1240" userDrawn="1">
          <p15:clr>
            <a:srgbClr val="FBAE40"/>
          </p15:clr>
        </p15:guide>
        <p15:guide id="19" pos="1179" userDrawn="1">
          <p15:clr>
            <a:srgbClr val="FBAE40"/>
          </p15:clr>
        </p15:guide>
        <p15:guide id="20" orient="horz" pos="1049" userDrawn="1">
          <p15:clr>
            <a:srgbClr val="FBAE40"/>
          </p15:clr>
        </p15:guide>
        <p15:guide id="21" orient="horz" pos="1321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coloured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5734" y="2457450"/>
            <a:ext cx="11040533" cy="459398"/>
          </a:xfrm>
        </p:spPr>
        <p:txBody>
          <a:bodyPr anchor="b">
            <a:no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Divider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5733" y="2916848"/>
            <a:ext cx="11040535" cy="46599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Click to edit Divider sub-heading</a:t>
            </a:r>
          </a:p>
        </p:txBody>
      </p:sp>
    </p:spTree>
    <p:extLst>
      <p:ext uri="{BB962C8B-B14F-4D97-AF65-F5344CB8AC3E}">
        <p14:creationId xmlns:p14="http://schemas.microsoft.com/office/powerpoint/2010/main" val="4009570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54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2100" y="1233486"/>
            <a:ext cx="9486900" cy="2088000"/>
          </a:xfrm>
        </p:spPr>
        <p:txBody>
          <a:bodyPr anchor="t">
            <a:noAutofit/>
          </a:bodyPr>
          <a:lstStyle>
            <a:lvl1pPr algn="l">
              <a:defRPr sz="2100" b="0" i="1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in quote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62100" y="3361349"/>
            <a:ext cx="8172000" cy="265967"/>
          </a:xfrm>
        </p:spPr>
        <p:txBody>
          <a:bodyPr>
            <a:noAutofit/>
          </a:bodyPr>
          <a:lstStyle>
            <a:lvl1pPr marL="0" indent="0" algn="l">
              <a:buNone/>
              <a:defRPr sz="1200" b="1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name of author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38667" y="-105705"/>
            <a:ext cx="189995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0" dirty="0">
                <a:solidFill>
                  <a:schemeClr val="bg1"/>
                </a:solidFill>
                <a:latin typeface="Arial Black" panose="020B0A04020102020204" pitchFamily="34" charset="0"/>
                <a:ea typeface="BatangChe" panose="02030609000101010101" pitchFamily="49" charset="-127"/>
                <a:cs typeface="Estrangelo Edessa" panose="03080600000000000000" pitchFamily="66" charset="0"/>
              </a:rPr>
              <a:t>“</a:t>
            </a:r>
            <a:endParaRPr lang="en-GB" sz="13800" b="0" dirty="0">
              <a:solidFill>
                <a:schemeClr val="bg1"/>
              </a:solidFill>
              <a:latin typeface="Arial Black" panose="020B0A04020102020204" pitchFamily="34" charset="0"/>
              <a:ea typeface="BatangChe" panose="02030609000101010101" pitchFamily="49" charset="-127"/>
              <a:cs typeface="Estrangelo Edessa" panose="03080600000000000000" pitchFamily="66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9975851" y="2985673"/>
            <a:ext cx="173696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0" dirty="0">
                <a:solidFill>
                  <a:schemeClr val="bg1"/>
                </a:solidFill>
                <a:latin typeface="Arial Black" panose="020B0A04020102020204" pitchFamily="34" charset="0"/>
                <a:ea typeface="BatangChe" panose="02030609000101010101" pitchFamily="49" charset="-127"/>
                <a:cs typeface="Estrangelo Edessa" panose="03080600000000000000" pitchFamily="66" charset="0"/>
              </a:rPr>
              <a:t>”</a:t>
            </a:r>
            <a:endParaRPr lang="en-GB" sz="13800" b="0" dirty="0">
              <a:solidFill>
                <a:schemeClr val="bg1"/>
              </a:solidFill>
              <a:latin typeface="Arial Black" panose="020B0A04020102020204" pitchFamily="34" charset="0"/>
              <a:ea typeface="BatangChe" panose="02030609000101010101" pitchFamily="49" charset="-127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38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54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ande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 hasCustomPrompt="1"/>
          </p:nvPr>
        </p:nvSpPr>
        <p:spPr>
          <a:xfrm>
            <a:off x="575734" y="1665288"/>
            <a:ext cx="11040533" cy="4787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 i="1" baseline="0"/>
            </a:lvl1pPr>
          </a:lstStyle>
          <a:p>
            <a:r>
              <a:rPr lang="en-US" dirty="0"/>
              <a:t>1. Click the icon below to create an Eversheds Sutherland branded chart</a:t>
            </a:r>
            <a:br>
              <a:rPr lang="en-US" dirty="0"/>
            </a:br>
            <a:r>
              <a:rPr lang="en-US" dirty="0"/>
              <a:t>2. Select Templates</a:t>
            </a:r>
            <a:br>
              <a:rPr lang="en-US" dirty="0"/>
            </a:br>
            <a:r>
              <a:rPr lang="en-US" dirty="0"/>
              <a:t>3. Choose between Bar, Doughnut, Line with copy, Line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135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- 2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470824" y="5055578"/>
            <a:ext cx="5576493" cy="1170841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470824" y="4337478"/>
            <a:ext cx="5576493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 and surname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10" name="Intro line"/>
          <p:cNvSpPr>
            <a:spLocks noGrp="1"/>
          </p:cNvSpPr>
          <p:nvPr>
            <p:ph type="body" sz="quarter" idx="12" hasCustomPrompt="1"/>
          </p:nvPr>
        </p:nvSpPr>
        <p:spPr>
          <a:xfrm>
            <a:off x="470824" y="4606468"/>
            <a:ext cx="5576493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575733" y="1989138"/>
            <a:ext cx="5471584" cy="21584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2" name="Main content placeholder"/>
          <p:cNvSpPr>
            <a:spLocks noGrp="1"/>
          </p:cNvSpPr>
          <p:nvPr>
            <p:ph idx="14" hasCustomPrompt="1"/>
          </p:nvPr>
        </p:nvSpPr>
        <p:spPr>
          <a:xfrm>
            <a:off x="6028786" y="5055578"/>
            <a:ext cx="5576493" cy="1170841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14" name="Intro line"/>
          <p:cNvSpPr>
            <a:spLocks noGrp="1"/>
          </p:cNvSpPr>
          <p:nvPr>
            <p:ph type="body" sz="quarter" idx="15" hasCustomPrompt="1"/>
          </p:nvPr>
        </p:nvSpPr>
        <p:spPr>
          <a:xfrm>
            <a:off x="6028786" y="4337478"/>
            <a:ext cx="5576493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 and surname</a:t>
            </a:r>
          </a:p>
        </p:txBody>
      </p:sp>
      <p:sp>
        <p:nvSpPr>
          <p:cNvPr id="15" name="Intro line"/>
          <p:cNvSpPr>
            <a:spLocks noGrp="1"/>
          </p:cNvSpPr>
          <p:nvPr>
            <p:ph type="body" sz="quarter" idx="16" hasCustomPrompt="1"/>
          </p:nvPr>
        </p:nvSpPr>
        <p:spPr>
          <a:xfrm>
            <a:off x="6028786" y="4606468"/>
            <a:ext cx="5576493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145417" y="1989138"/>
            <a:ext cx="5471584" cy="21584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9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20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970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709" userDrawn="1">
          <p15:clr>
            <a:srgbClr val="FBAE40"/>
          </p15:clr>
        </p15:guide>
        <p15:guide id="1" orient="horz" pos="1253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- 3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470825" y="4703886"/>
            <a:ext cx="2793076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470825" y="398578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sp>
        <p:nvSpPr>
          <p:cNvPr id="10" name="Intro line"/>
          <p:cNvSpPr>
            <a:spLocks noGrp="1"/>
          </p:cNvSpPr>
          <p:nvPr>
            <p:ph type="body" sz="quarter" idx="12" hasCustomPrompt="1"/>
          </p:nvPr>
        </p:nvSpPr>
        <p:spPr>
          <a:xfrm>
            <a:off x="470825" y="425477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575734" y="2105760"/>
            <a:ext cx="2688167" cy="16901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2" name="Main content placeholder"/>
          <p:cNvSpPr>
            <a:spLocks noGrp="1"/>
          </p:cNvSpPr>
          <p:nvPr>
            <p:ph idx="14" hasCustomPrompt="1"/>
          </p:nvPr>
        </p:nvSpPr>
        <p:spPr>
          <a:xfrm>
            <a:off x="8928100" y="4703886"/>
            <a:ext cx="2677179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14" name="Intro line"/>
          <p:cNvSpPr>
            <a:spLocks noGrp="1"/>
          </p:cNvSpPr>
          <p:nvPr>
            <p:ph type="body" sz="quarter" idx="15" hasCustomPrompt="1"/>
          </p:nvPr>
        </p:nvSpPr>
        <p:spPr>
          <a:xfrm>
            <a:off x="8832851" y="3980812"/>
            <a:ext cx="2790960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15" name="Intro line"/>
          <p:cNvSpPr>
            <a:spLocks noGrp="1"/>
          </p:cNvSpPr>
          <p:nvPr>
            <p:ph type="body" sz="quarter" idx="16" hasCustomPrompt="1"/>
          </p:nvPr>
        </p:nvSpPr>
        <p:spPr>
          <a:xfrm>
            <a:off x="8843839" y="4254777"/>
            <a:ext cx="2772428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928100" y="2097088"/>
            <a:ext cx="2688901" cy="16988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3" name="Main content placeholder"/>
          <p:cNvSpPr>
            <a:spLocks noGrp="1"/>
          </p:cNvSpPr>
          <p:nvPr>
            <p:ph idx="18" hasCustomPrompt="1"/>
          </p:nvPr>
        </p:nvSpPr>
        <p:spPr>
          <a:xfrm>
            <a:off x="4647009" y="4703886"/>
            <a:ext cx="2793076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17" name="Intro line"/>
          <p:cNvSpPr>
            <a:spLocks noGrp="1"/>
          </p:cNvSpPr>
          <p:nvPr>
            <p:ph type="body" sz="quarter" idx="19" hasCustomPrompt="1"/>
          </p:nvPr>
        </p:nvSpPr>
        <p:spPr>
          <a:xfrm>
            <a:off x="4647009" y="398578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18" name="Intro line"/>
          <p:cNvSpPr>
            <a:spLocks noGrp="1"/>
          </p:cNvSpPr>
          <p:nvPr>
            <p:ph type="body" sz="quarter" idx="20" hasCustomPrompt="1"/>
          </p:nvPr>
        </p:nvSpPr>
        <p:spPr>
          <a:xfrm>
            <a:off x="4647009" y="425477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21" hasCustomPrompt="1"/>
          </p:nvPr>
        </p:nvSpPr>
        <p:spPr>
          <a:xfrm>
            <a:off x="4751918" y="2105760"/>
            <a:ext cx="2688167" cy="16901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23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2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60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1321" userDrawn="1">
          <p15:clr>
            <a:srgbClr val="FBAE40"/>
          </p15:clr>
        </p15:guide>
        <p15:guide id="1" orient="horz" pos="709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- 4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470825" y="4703886"/>
            <a:ext cx="2793076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470825" y="398578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noProof="0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GB" noProof="0" dirty="0"/>
              <a:t>Click to add Heading</a:t>
            </a:r>
          </a:p>
        </p:txBody>
      </p:sp>
      <p:sp>
        <p:nvSpPr>
          <p:cNvPr id="10" name="Intro line"/>
          <p:cNvSpPr>
            <a:spLocks noGrp="1"/>
          </p:cNvSpPr>
          <p:nvPr>
            <p:ph type="body" sz="quarter" idx="12" hasCustomPrompt="1"/>
          </p:nvPr>
        </p:nvSpPr>
        <p:spPr>
          <a:xfrm>
            <a:off x="470825" y="425477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575734" y="2105760"/>
            <a:ext cx="2688167" cy="16901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2" name="Main content placeholder"/>
          <p:cNvSpPr>
            <a:spLocks noGrp="1"/>
          </p:cNvSpPr>
          <p:nvPr>
            <p:ph idx="14" hasCustomPrompt="1"/>
          </p:nvPr>
        </p:nvSpPr>
        <p:spPr>
          <a:xfrm>
            <a:off x="8928100" y="4708862"/>
            <a:ext cx="2677179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14" name="Intro line"/>
          <p:cNvSpPr>
            <a:spLocks noGrp="1"/>
          </p:cNvSpPr>
          <p:nvPr>
            <p:ph type="body" sz="quarter" idx="15" hasCustomPrompt="1"/>
          </p:nvPr>
        </p:nvSpPr>
        <p:spPr>
          <a:xfrm>
            <a:off x="8832851" y="3985788"/>
            <a:ext cx="2790960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15" name="Intro line"/>
          <p:cNvSpPr>
            <a:spLocks noGrp="1"/>
          </p:cNvSpPr>
          <p:nvPr>
            <p:ph type="body" sz="quarter" idx="16" hasCustomPrompt="1"/>
          </p:nvPr>
        </p:nvSpPr>
        <p:spPr>
          <a:xfrm>
            <a:off x="8843839" y="4259753"/>
            <a:ext cx="2772428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928100" y="2105880"/>
            <a:ext cx="2688901" cy="16988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13" name="Main content placeholder"/>
          <p:cNvSpPr>
            <a:spLocks noGrp="1"/>
          </p:cNvSpPr>
          <p:nvPr>
            <p:ph idx="18" hasCustomPrompt="1"/>
          </p:nvPr>
        </p:nvSpPr>
        <p:spPr>
          <a:xfrm>
            <a:off x="3250469" y="4703886"/>
            <a:ext cx="2793076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17" name="Intro line"/>
          <p:cNvSpPr>
            <a:spLocks noGrp="1"/>
          </p:cNvSpPr>
          <p:nvPr>
            <p:ph type="body" sz="quarter" idx="19" hasCustomPrompt="1"/>
          </p:nvPr>
        </p:nvSpPr>
        <p:spPr>
          <a:xfrm>
            <a:off x="3250469" y="398578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18" name="Intro line"/>
          <p:cNvSpPr>
            <a:spLocks noGrp="1"/>
          </p:cNvSpPr>
          <p:nvPr>
            <p:ph type="body" sz="quarter" idx="20" hasCustomPrompt="1"/>
          </p:nvPr>
        </p:nvSpPr>
        <p:spPr>
          <a:xfrm>
            <a:off x="3250469" y="425477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21" hasCustomPrompt="1"/>
          </p:nvPr>
        </p:nvSpPr>
        <p:spPr>
          <a:xfrm>
            <a:off x="3355378" y="2105760"/>
            <a:ext cx="2688167" cy="16901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20" name="Main content placeholder"/>
          <p:cNvSpPr>
            <a:spLocks noGrp="1"/>
          </p:cNvSpPr>
          <p:nvPr>
            <p:ph idx="22" hasCustomPrompt="1"/>
          </p:nvPr>
        </p:nvSpPr>
        <p:spPr>
          <a:xfrm>
            <a:off x="6030113" y="4703886"/>
            <a:ext cx="2793076" cy="1522533"/>
          </a:xfrm>
        </p:spPr>
        <p:txBody>
          <a:bodyPr>
            <a:normAutofit/>
          </a:bodyPr>
          <a:lstStyle>
            <a:lvl1pPr marL="0" indent="0">
              <a:buFont typeface="Verdana" panose="020B0604030504040204" pitchFamily="34" charset="0"/>
              <a:buNone/>
              <a:defRPr sz="1200"/>
            </a:lvl1pPr>
            <a:lvl2pPr>
              <a:defRPr baseline="0"/>
            </a:lvl2pPr>
          </a:lstStyle>
          <a:p>
            <a:pPr lvl="0"/>
            <a:r>
              <a:rPr lang="en-US" dirty="0"/>
              <a:t>Click to edit profile text</a:t>
            </a:r>
          </a:p>
        </p:txBody>
      </p:sp>
      <p:sp>
        <p:nvSpPr>
          <p:cNvPr id="21" name="Intro line"/>
          <p:cNvSpPr>
            <a:spLocks noGrp="1"/>
          </p:cNvSpPr>
          <p:nvPr>
            <p:ph type="body" sz="quarter" idx="23" hasCustomPrompt="1"/>
          </p:nvPr>
        </p:nvSpPr>
        <p:spPr>
          <a:xfrm>
            <a:off x="6030113" y="398578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name</a:t>
            </a:r>
          </a:p>
        </p:txBody>
      </p:sp>
      <p:sp>
        <p:nvSpPr>
          <p:cNvPr id="22" name="Intro line"/>
          <p:cNvSpPr>
            <a:spLocks noGrp="1"/>
          </p:cNvSpPr>
          <p:nvPr>
            <p:ph type="body" sz="quarter" idx="24" hasCustomPrompt="1"/>
          </p:nvPr>
        </p:nvSpPr>
        <p:spPr>
          <a:xfrm>
            <a:off x="6030113" y="4254778"/>
            <a:ext cx="2793076" cy="259251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job title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25" hasCustomPrompt="1"/>
          </p:nvPr>
        </p:nvSpPr>
        <p:spPr>
          <a:xfrm>
            <a:off x="6135022" y="2105760"/>
            <a:ext cx="2688167" cy="16901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to add profile picture here</a:t>
            </a:r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27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29" name="TextBox 28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28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074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  <p15:guide id="2" orient="horz" pos="1321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430456"/>
          </a:xfrm>
          <a:ln>
            <a:noFill/>
          </a:ln>
        </p:spPr>
        <p:txBody>
          <a:bodyPr anchor="ctr"/>
          <a:lstStyle>
            <a:lvl1pPr>
              <a:defRPr/>
            </a:lvl1pPr>
          </a:lstStyle>
          <a:p>
            <a:r>
              <a:rPr lang="en-GB" noProof="0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97500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for particip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0" t="11720" r="3530" b="31327"/>
          <a:stretch/>
        </p:blipFill>
        <p:spPr>
          <a:xfrm>
            <a:off x="0" y="-675"/>
            <a:ext cx="12193200" cy="68586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430456"/>
          </a:xfrm>
          <a:ln>
            <a:noFill/>
          </a:ln>
        </p:spPr>
        <p:txBody>
          <a:bodyPr anchor="ctr"/>
          <a:lstStyle>
            <a:lvl1pPr>
              <a:defRPr/>
            </a:lvl1pPr>
          </a:lstStyle>
          <a:p>
            <a:r>
              <a:rPr lang="en-GB" noProof="0" dirty="0"/>
              <a:t>Add title (eg Thank you for your participation)</a:t>
            </a:r>
          </a:p>
        </p:txBody>
      </p:sp>
    </p:spTree>
    <p:extLst>
      <p:ext uri="{BB962C8B-B14F-4D97-AF65-F5344CB8AC3E}">
        <p14:creationId xmlns:p14="http://schemas.microsoft.com/office/powerpoint/2010/main" val="2721946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5131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fographics Qu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US" dirty="0"/>
              <a:t>Click to add Heading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75734" y="2749830"/>
            <a:ext cx="5120529" cy="2713220"/>
            <a:chOff x="431800" y="2165214"/>
            <a:chExt cx="3840397" cy="2713220"/>
          </a:xfrm>
          <a:solidFill>
            <a:schemeClr val="accent1"/>
          </a:solidFill>
        </p:grpSpPr>
        <p:sp>
          <p:nvSpPr>
            <p:cNvPr id="4" name="Rounded Rectangular Callout 3"/>
            <p:cNvSpPr/>
            <p:nvPr/>
          </p:nvSpPr>
          <p:spPr>
            <a:xfrm>
              <a:off x="431800" y="2165214"/>
              <a:ext cx="3840397" cy="2713220"/>
            </a:xfrm>
            <a:prstGeom prst="wedgeRoundRectCallout">
              <a:avLst>
                <a:gd name="adj1" fmla="val 33228"/>
                <a:gd name="adj2" fmla="val 77969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31800" y="2165214"/>
              <a:ext cx="3840397" cy="2713220"/>
            </a:xfrm>
            <a:prstGeom prst="roundRect">
              <a:avLst>
                <a:gd name="adj" fmla="val 285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</p:grpSp>
      <p:grpSp>
        <p:nvGrpSpPr>
          <p:cNvPr id="27" name="Group 26"/>
          <p:cNvGrpSpPr/>
          <p:nvPr/>
        </p:nvGrpSpPr>
        <p:grpSpPr>
          <a:xfrm flipH="1">
            <a:off x="6272586" y="1233488"/>
            <a:ext cx="5120529" cy="2713220"/>
            <a:chOff x="431800" y="2165214"/>
            <a:chExt cx="3840397" cy="2713220"/>
          </a:xfrm>
          <a:solidFill>
            <a:schemeClr val="accent3"/>
          </a:solidFill>
        </p:grpSpPr>
        <p:sp>
          <p:nvSpPr>
            <p:cNvPr id="28" name="Rounded Rectangular Callout 27"/>
            <p:cNvSpPr/>
            <p:nvPr/>
          </p:nvSpPr>
          <p:spPr>
            <a:xfrm>
              <a:off x="431800" y="2165214"/>
              <a:ext cx="3840397" cy="2713220"/>
            </a:xfrm>
            <a:prstGeom prst="wedgeRoundRectCallout">
              <a:avLst>
                <a:gd name="adj1" fmla="val 33228"/>
                <a:gd name="adj2" fmla="val 77969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31800" y="2165214"/>
              <a:ext cx="3840397" cy="2713220"/>
            </a:xfrm>
            <a:prstGeom prst="roundRect">
              <a:avLst>
                <a:gd name="adj" fmla="val 285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</p:grpSp>
      <p:sp>
        <p:nvSpPr>
          <p:cNvPr id="31" name="Text Placeholder 30"/>
          <p:cNvSpPr>
            <a:spLocks noGrp="1"/>
          </p:cNvSpPr>
          <p:nvPr>
            <p:ph type="body" sz="quarter" idx="27" hasCustomPrompt="1"/>
          </p:nvPr>
        </p:nvSpPr>
        <p:spPr>
          <a:xfrm>
            <a:off x="910167" y="3097396"/>
            <a:ext cx="4425951" cy="156454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your quote here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28" hasCustomPrompt="1"/>
          </p:nvPr>
        </p:nvSpPr>
        <p:spPr>
          <a:xfrm>
            <a:off x="910166" y="4676933"/>
            <a:ext cx="4425951" cy="2351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 of Quote Author here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910166" y="4912073"/>
            <a:ext cx="4425951" cy="2351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Job Title of Quote Author here</a:t>
            </a:r>
          </a:p>
        </p:txBody>
      </p:sp>
      <p:sp>
        <p:nvSpPr>
          <p:cNvPr id="34" name="Text Placeholder 30"/>
          <p:cNvSpPr>
            <a:spLocks noGrp="1"/>
          </p:cNvSpPr>
          <p:nvPr>
            <p:ph type="body" sz="quarter" idx="30" hasCustomPrompt="1"/>
          </p:nvPr>
        </p:nvSpPr>
        <p:spPr>
          <a:xfrm>
            <a:off x="6619877" y="1542609"/>
            <a:ext cx="4425951" cy="156454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your quote here</a:t>
            </a:r>
          </a:p>
        </p:txBody>
      </p:sp>
      <p:sp>
        <p:nvSpPr>
          <p:cNvPr id="35" name="Text Placeholder 30"/>
          <p:cNvSpPr>
            <a:spLocks noGrp="1"/>
          </p:cNvSpPr>
          <p:nvPr>
            <p:ph type="body" sz="quarter" idx="31" hasCustomPrompt="1"/>
          </p:nvPr>
        </p:nvSpPr>
        <p:spPr>
          <a:xfrm>
            <a:off x="6619875" y="3122145"/>
            <a:ext cx="4425951" cy="2351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 of Quote Author here</a:t>
            </a:r>
          </a:p>
        </p:txBody>
      </p:sp>
      <p:sp>
        <p:nvSpPr>
          <p:cNvPr id="36" name="Text Placeholder 30"/>
          <p:cNvSpPr>
            <a:spLocks noGrp="1"/>
          </p:cNvSpPr>
          <p:nvPr>
            <p:ph type="body" sz="quarter" idx="32" hasCustomPrompt="1"/>
          </p:nvPr>
        </p:nvSpPr>
        <p:spPr>
          <a:xfrm>
            <a:off x="6619875" y="3357285"/>
            <a:ext cx="4425951" cy="2351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Job Title of Quote Author here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575734" y="2749830"/>
            <a:ext cx="5120529" cy="2713220"/>
            <a:chOff x="431800" y="2165214"/>
            <a:chExt cx="3840397" cy="2713220"/>
          </a:xfrm>
          <a:solidFill>
            <a:schemeClr val="accent1"/>
          </a:solidFill>
        </p:grpSpPr>
        <p:sp>
          <p:nvSpPr>
            <p:cNvPr id="21" name="Rounded Rectangular Callout 20"/>
            <p:cNvSpPr/>
            <p:nvPr userDrawn="1"/>
          </p:nvSpPr>
          <p:spPr>
            <a:xfrm>
              <a:off x="431800" y="2165214"/>
              <a:ext cx="3840397" cy="2713220"/>
            </a:xfrm>
            <a:prstGeom prst="wedgeRoundRectCallout">
              <a:avLst>
                <a:gd name="adj1" fmla="val 33228"/>
                <a:gd name="adj2" fmla="val 77969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431800" y="2165214"/>
              <a:ext cx="3840397" cy="2713220"/>
            </a:xfrm>
            <a:prstGeom prst="roundRect">
              <a:avLst>
                <a:gd name="adj" fmla="val 285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</p:grpSp>
      <p:grpSp>
        <p:nvGrpSpPr>
          <p:cNvPr id="24" name="Group 23"/>
          <p:cNvGrpSpPr/>
          <p:nvPr userDrawn="1"/>
        </p:nvGrpSpPr>
        <p:grpSpPr>
          <a:xfrm flipH="1">
            <a:off x="6272586" y="1233488"/>
            <a:ext cx="5120529" cy="2713220"/>
            <a:chOff x="431800" y="2165214"/>
            <a:chExt cx="3840397" cy="2713220"/>
          </a:xfrm>
          <a:solidFill>
            <a:schemeClr val="accent3"/>
          </a:solidFill>
        </p:grpSpPr>
        <p:sp>
          <p:nvSpPr>
            <p:cNvPr id="25" name="Rounded Rectangular Callout 24"/>
            <p:cNvSpPr/>
            <p:nvPr userDrawn="1"/>
          </p:nvSpPr>
          <p:spPr>
            <a:xfrm>
              <a:off x="431800" y="2165214"/>
              <a:ext cx="3840397" cy="2713220"/>
            </a:xfrm>
            <a:prstGeom prst="wedgeRoundRectCallout">
              <a:avLst>
                <a:gd name="adj1" fmla="val 33228"/>
                <a:gd name="adj2" fmla="val 77969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431800" y="2165214"/>
              <a:ext cx="3840397" cy="2713220"/>
            </a:xfrm>
            <a:prstGeom prst="roundRect">
              <a:avLst>
                <a:gd name="adj" fmla="val 285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noProof="0" dirty="0"/>
            </a:p>
          </p:txBody>
        </p:sp>
      </p:grpSp>
      <p:sp>
        <p:nvSpPr>
          <p:cNvPr id="37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40" name="TextBox 39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960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  <p15:guide id="2" orient="horz" pos="132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-brand bottom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 brand logo"/>
          <p:cNvSpPr>
            <a:spLocks noGrp="1"/>
          </p:cNvSpPr>
          <p:nvPr>
            <p:ph sz="quarter" idx="13" hasCustomPrompt="1"/>
          </p:nvPr>
        </p:nvSpPr>
        <p:spPr>
          <a:xfrm>
            <a:off x="575733" y="5978526"/>
            <a:ext cx="2783417" cy="4746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US" dirty="0"/>
              <a:t>Click to add co brand logo here</a:t>
            </a:r>
          </a:p>
        </p:txBody>
      </p:sp>
      <p:sp>
        <p:nvSpPr>
          <p:cNvPr id="2" name="Heartline"/>
          <p:cNvSpPr>
            <a:spLocks noGrp="1"/>
          </p:cNvSpPr>
          <p:nvPr>
            <p:ph type="ctrTitle" hasCustomPrompt="1"/>
          </p:nvPr>
        </p:nvSpPr>
        <p:spPr>
          <a:xfrm>
            <a:off x="1871134" y="404814"/>
            <a:ext cx="9745200" cy="615095"/>
          </a:xfrm>
        </p:spPr>
        <p:txBody>
          <a:bodyPr anchor="b">
            <a:noAutofit/>
          </a:bodyPr>
          <a:lstStyle>
            <a:lvl1pPr algn="l">
              <a:defRPr sz="2100" b="1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add </a:t>
            </a:r>
            <a:r>
              <a:rPr lang="en-GB" noProof="0" dirty="0" err="1"/>
              <a:t>Heartline</a:t>
            </a:r>
            <a:r>
              <a:rPr lang="en-GB" noProof="0" dirty="0"/>
              <a:t> here with two lines if needed</a:t>
            </a:r>
          </a:p>
        </p:txBody>
      </p:sp>
      <p:sp>
        <p:nvSpPr>
          <p:cNvPr id="3" name="Headline"/>
          <p:cNvSpPr>
            <a:spLocks noGrp="1"/>
          </p:cNvSpPr>
          <p:nvPr>
            <p:ph type="subTitle" idx="1" hasCustomPrompt="1"/>
          </p:nvPr>
        </p:nvSpPr>
        <p:spPr>
          <a:xfrm>
            <a:off x="1871134" y="1041884"/>
            <a:ext cx="9745200" cy="628654"/>
          </a:xfrm>
        </p:spPr>
        <p:txBody>
          <a:bodyPr>
            <a:noAutofit/>
          </a:bodyPr>
          <a:lstStyle>
            <a:lvl1pPr marL="0" indent="0" algn="l">
              <a:spcBef>
                <a:spcPts val="450"/>
              </a:spcBef>
              <a:spcAft>
                <a:spcPts val="0"/>
              </a:spcAft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add Headline here with two lines if needed</a:t>
            </a:r>
          </a:p>
        </p:txBody>
      </p:sp>
      <p:sp>
        <p:nvSpPr>
          <p:cNvPr id="21" name="Date"/>
          <p:cNvSpPr>
            <a:spLocks noGrp="1"/>
          </p:cNvSpPr>
          <p:nvPr>
            <p:ph type="body" sz="quarter" idx="10" hasCustomPrompt="1"/>
          </p:nvPr>
        </p:nvSpPr>
        <p:spPr>
          <a:xfrm>
            <a:off x="1871133" y="2109784"/>
            <a:ext cx="5323211" cy="310687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 baseline="0"/>
            </a:lvl1pPr>
          </a:lstStyle>
          <a:p>
            <a:pPr lvl="0"/>
            <a:r>
              <a:rPr lang="en-GB" noProof="0" dirty="0"/>
              <a:t>Date of Presentation</a:t>
            </a:r>
          </a:p>
        </p:txBody>
      </p:sp>
      <p:sp>
        <p:nvSpPr>
          <p:cNvPr id="22" name="Presenter Name"/>
          <p:cNvSpPr>
            <a:spLocks noGrp="1"/>
          </p:cNvSpPr>
          <p:nvPr>
            <p:ph type="body" sz="quarter" idx="11" hasCustomPrompt="1"/>
          </p:nvPr>
        </p:nvSpPr>
        <p:spPr>
          <a:xfrm>
            <a:off x="1871134" y="2472422"/>
            <a:ext cx="9745200" cy="290145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baseline="0"/>
            </a:lvl1pPr>
          </a:lstStyle>
          <a:p>
            <a:pPr lvl="0"/>
            <a:r>
              <a:rPr lang="en-GB" noProof="0" dirty="0"/>
              <a:t>Click to enter name of Presenter here</a:t>
            </a:r>
          </a:p>
        </p:txBody>
      </p:sp>
      <p:sp>
        <p:nvSpPr>
          <p:cNvPr id="23" name="Jo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1134" y="2814517"/>
            <a:ext cx="9745200" cy="27856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i="1" baseline="0"/>
            </a:lvl1pPr>
          </a:lstStyle>
          <a:p>
            <a:pPr lvl="0"/>
            <a:r>
              <a:rPr lang="en-GB" noProof="0" dirty="0"/>
              <a:t>Click to enter Job Title here</a:t>
            </a:r>
          </a:p>
        </p:txBody>
      </p:sp>
      <p:sp>
        <p:nvSpPr>
          <p:cNvPr id="9" name="Primary Image"/>
          <p:cNvSpPr>
            <a:spLocks noGrp="1"/>
          </p:cNvSpPr>
          <p:nvPr>
            <p:ph type="pic" sz="quarter" idx="14" hasCustomPrompt="1"/>
          </p:nvPr>
        </p:nvSpPr>
        <p:spPr>
          <a:xfrm>
            <a:off x="7389600" y="3114000"/>
            <a:ext cx="4802400" cy="3744000"/>
          </a:xfr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862" cy="37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19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 userDrawn="1">
          <p15:clr>
            <a:srgbClr val="FBAE40"/>
          </p15:clr>
        </p15:guide>
        <p15:guide id="2" pos="363" userDrawn="1">
          <p15:clr>
            <a:srgbClr val="FBAE40"/>
          </p15:clr>
        </p15:guide>
        <p15:guide id="3" pos="7317" userDrawn="1">
          <p15:clr>
            <a:srgbClr val="FBAE40"/>
          </p15:clr>
        </p15:guide>
        <p15:guide id="4" orient="horz" pos="4065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pos="3809" userDrawn="1">
          <p15:clr>
            <a:srgbClr val="FBAE40"/>
          </p15:clr>
        </p15:guide>
        <p15:guide id="7" pos="3871" userDrawn="1">
          <p15:clr>
            <a:srgbClr val="FBAE40"/>
          </p15:clr>
        </p15:guide>
        <p15:guide id="8" pos="4687" userDrawn="1">
          <p15:clr>
            <a:srgbClr val="FBAE40"/>
          </p15:clr>
        </p15:guide>
        <p15:guide id="9" pos="5564" userDrawn="1">
          <p15:clr>
            <a:srgbClr val="FBAE40"/>
          </p15:clr>
        </p15:guide>
        <p15:guide id="10" pos="6440" userDrawn="1">
          <p15:clr>
            <a:srgbClr val="FBAE40"/>
          </p15:clr>
        </p15:guide>
        <p15:guide id="11" pos="2993" userDrawn="1">
          <p15:clr>
            <a:srgbClr val="FBAE40"/>
          </p15:clr>
        </p15:guide>
        <p15:guide id="12" pos="4747" userDrawn="1">
          <p15:clr>
            <a:srgbClr val="FBAE40"/>
          </p15:clr>
        </p15:guide>
        <p15:guide id="13" pos="5624" userDrawn="1">
          <p15:clr>
            <a:srgbClr val="FBAE40"/>
          </p15:clr>
        </p15:guide>
        <p15:guide id="14" pos="6501" userDrawn="1">
          <p15:clr>
            <a:srgbClr val="FBAE40"/>
          </p15:clr>
        </p15:guide>
        <p15:guide id="15" pos="2933" userDrawn="1">
          <p15:clr>
            <a:srgbClr val="FBAE40"/>
          </p15:clr>
        </p15:guide>
        <p15:guide id="16" pos="2116" userDrawn="1">
          <p15:clr>
            <a:srgbClr val="FBAE40"/>
          </p15:clr>
        </p15:guide>
        <p15:guide id="17" pos="2056" userDrawn="1">
          <p15:clr>
            <a:srgbClr val="FBAE40"/>
          </p15:clr>
        </p15:guide>
        <p15:guide id="18" pos="1240" userDrawn="1">
          <p15:clr>
            <a:srgbClr val="FBAE40"/>
          </p15:clr>
        </p15:guide>
        <p15:guide id="19" pos="1179" userDrawn="1">
          <p15:clr>
            <a:srgbClr val="FBAE40"/>
          </p15:clr>
        </p15:guide>
        <p15:guide id="20" orient="horz" pos="1049" userDrawn="1">
          <p15:clr>
            <a:srgbClr val="FBAE40"/>
          </p15:clr>
        </p15:guide>
        <p15:guide id="21" orient="horz" pos="1321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03185" y="404813"/>
            <a:ext cx="4213083" cy="277812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400" b="0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contact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7403184" y="852488"/>
            <a:ext cx="4213083" cy="237758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1">
                <a:solidFill>
                  <a:schemeClr val="bg1"/>
                </a:solidFill>
              </a:defRPr>
            </a:lvl1pPr>
            <a:lvl2pPr marL="342900" indent="0">
              <a:buNone/>
              <a:defRPr sz="1200" b="1">
                <a:solidFill>
                  <a:schemeClr val="bg1"/>
                </a:solidFill>
              </a:defRPr>
            </a:lvl2pPr>
            <a:lvl3pPr marL="685800" indent="0">
              <a:buNone/>
              <a:defRPr sz="1200" b="1">
                <a:solidFill>
                  <a:schemeClr val="bg1"/>
                </a:solidFill>
              </a:defRPr>
            </a:lvl3pPr>
            <a:lvl4pPr marL="1028700" indent="0">
              <a:buNone/>
              <a:defRPr sz="1200" b="1">
                <a:solidFill>
                  <a:schemeClr val="bg1"/>
                </a:solidFill>
              </a:defRPr>
            </a:lvl4pPr>
            <a:lvl5pPr marL="1371600" indent="0"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Click to add name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403184" y="1097025"/>
            <a:ext cx="4213083" cy="56826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400" b="0" kern="1200" baseline="0" noProof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200" b="1">
                <a:solidFill>
                  <a:schemeClr val="bg1"/>
                </a:solidFill>
              </a:defRPr>
            </a:lvl2pPr>
            <a:lvl3pPr marL="685800" indent="0">
              <a:buNone/>
              <a:defRPr sz="1200" b="1">
                <a:solidFill>
                  <a:schemeClr val="bg1"/>
                </a:solidFill>
              </a:defRPr>
            </a:lvl3pPr>
            <a:lvl4pPr marL="1028700" indent="0">
              <a:buNone/>
              <a:defRPr sz="1200" b="1">
                <a:solidFill>
                  <a:schemeClr val="bg1"/>
                </a:solidFill>
              </a:defRPr>
            </a:lvl4pPr>
            <a:lvl5pPr marL="1371600" indent="0"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marL="0" lv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 panose="020B0604030504040204" pitchFamily="34" charset="0"/>
              <a:buNone/>
              <a:tabLst/>
            </a:pPr>
            <a:r>
              <a:rPr lang="en-GB" noProof="0" dirty="0"/>
              <a:t>Click to add job title, contact phone and e</a:t>
            </a:r>
            <a:r>
              <a:rPr lang="en-GB" sz="9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‑</a:t>
            </a:r>
            <a:r>
              <a:rPr lang="en-GB" noProof="0" dirty="0"/>
              <a:t>mail address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7402125" y="1858721"/>
            <a:ext cx="4213083" cy="94602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bg1"/>
                </a:solidFill>
              </a:defRPr>
            </a:lvl1pPr>
            <a:lvl2pPr marL="342900" indent="0">
              <a:buNone/>
              <a:defRPr sz="1200" b="1">
                <a:solidFill>
                  <a:schemeClr val="bg1"/>
                </a:solidFill>
              </a:defRPr>
            </a:lvl2pPr>
            <a:lvl3pPr marL="685800" indent="0">
              <a:buNone/>
              <a:defRPr sz="1200" b="1">
                <a:solidFill>
                  <a:schemeClr val="bg1"/>
                </a:solidFill>
              </a:defRPr>
            </a:lvl3pPr>
            <a:lvl4pPr marL="1028700" indent="0">
              <a:buNone/>
              <a:defRPr sz="1200" b="1">
                <a:solidFill>
                  <a:schemeClr val="bg1"/>
                </a:solidFill>
              </a:defRPr>
            </a:lvl4pPr>
            <a:lvl5pPr marL="1371600" indent="0"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Click to add address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862" cy="370800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24169" y="5737379"/>
            <a:ext cx="605756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chemeClr val="bg1"/>
                </a:solidFill>
              </a:rPr>
              <a:t>eversheds-sutherland.com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169" y="6101618"/>
            <a:ext cx="841343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b="0" i="0" dirty="0">
                <a:solidFill>
                  <a:schemeClr val="bg1"/>
                </a:solidFill>
              </a:rPr>
              <a:t>This information pack is intended as a guide only. Whilst the information it contains is believed to be correct, it is not a substitute for appropriate legal advice. Eversheds Sutherland (International) LLP can take no responsibility for actions taken based on the information contained in this pack.</a:t>
            </a:r>
          </a:p>
          <a:p>
            <a:pPr>
              <a:spcAft>
                <a:spcPts val="100"/>
              </a:spcAft>
            </a:pPr>
            <a:r>
              <a:rPr lang="en-GB" sz="800" b="0" i="0" dirty="0">
                <a:solidFill>
                  <a:schemeClr val="bg1"/>
                </a:solidFill>
              </a:rPr>
              <a:t>© Eversheds Sutherland 2021. All rights reserved.</a:t>
            </a:r>
            <a:endParaRPr lang="en-US" sz="800" b="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301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nner/icon/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0CB0058-1571-4274-9F93-D6F918FC204A}"/>
              </a:ext>
            </a:extLst>
          </p:cNvPr>
          <p:cNvSpPr/>
          <p:nvPr userDrawn="1"/>
        </p:nvSpPr>
        <p:spPr>
          <a:xfrm>
            <a:off x="1" y="0"/>
            <a:ext cx="12192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83200" y="571316"/>
            <a:ext cx="11040533" cy="37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83200" y="237942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Heading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583200" y="1233488"/>
            <a:ext cx="11040533" cy="52196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Sixth level</a:t>
            </a:r>
          </a:p>
          <a:p>
            <a:pPr lvl="6"/>
            <a:r>
              <a:rPr lang="en-GB" noProof="0" dirty="0"/>
              <a:t>Seventh level</a:t>
            </a:r>
          </a:p>
          <a:p>
            <a:pPr lvl="7"/>
            <a:r>
              <a:rPr lang="en-GB" noProof="0" dirty="0"/>
              <a:t>Eighth level</a:t>
            </a:r>
          </a:p>
          <a:p>
            <a:pPr lvl="8"/>
            <a:r>
              <a:rPr lang="en-GB" noProof="0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361301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 brand top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imary Image"/>
          <p:cNvSpPr>
            <a:spLocks noGrp="1"/>
          </p:cNvSpPr>
          <p:nvPr>
            <p:ph type="pic" sz="quarter" idx="14" hasCustomPrompt="1"/>
          </p:nvPr>
        </p:nvSpPr>
        <p:spPr>
          <a:xfrm>
            <a:off x="7389600" y="3114000"/>
            <a:ext cx="4802400" cy="3744000"/>
          </a:xfr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sp>
        <p:nvSpPr>
          <p:cNvPr id="18" name="Co brand logo"/>
          <p:cNvSpPr>
            <a:spLocks noGrp="1"/>
          </p:cNvSpPr>
          <p:nvPr>
            <p:ph sz="quarter" idx="13" hasCustomPrompt="1"/>
          </p:nvPr>
        </p:nvSpPr>
        <p:spPr>
          <a:xfrm>
            <a:off x="8832852" y="413362"/>
            <a:ext cx="2783417" cy="4746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noProof="0" dirty="0"/>
              <a:t>Click to add co brand logo here</a:t>
            </a:r>
          </a:p>
        </p:txBody>
      </p:sp>
      <p:sp>
        <p:nvSpPr>
          <p:cNvPr id="2" name="Heartline"/>
          <p:cNvSpPr>
            <a:spLocks noGrp="1"/>
          </p:cNvSpPr>
          <p:nvPr>
            <p:ph type="ctrTitle" hasCustomPrompt="1"/>
          </p:nvPr>
        </p:nvSpPr>
        <p:spPr>
          <a:xfrm>
            <a:off x="1871135" y="404814"/>
            <a:ext cx="6961716" cy="615095"/>
          </a:xfrm>
        </p:spPr>
        <p:txBody>
          <a:bodyPr anchor="b">
            <a:noAutofit/>
          </a:bodyPr>
          <a:lstStyle>
            <a:lvl1pPr algn="l">
              <a:defRPr sz="2100" b="1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add </a:t>
            </a:r>
            <a:r>
              <a:rPr lang="en-GB" noProof="0" dirty="0" err="1"/>
              <a:t>Heartline</a:t>
            </a:r>
            <a:r>
              <a:rPr lang="en-GB" noProof="0" dirty="0"/>
              <a:t> here with two lines if needed</a:t>
            </a:r>
          </a:p>
        </p:txBody>
      </p:sp>
      <p:sp>
        <p:nvSpPr>
          <p:cNvPr id="3" name="Headline"/>
          <p:cNvSpPr>
            <a:spLocks noGrp="1"/>
          </p:cNvSpPr>
          <p:nvPr>
            <p:ph type="subTitle" idx="1" hasCustomPrompt="1"/>
          </p:nvPr>
        </p:nvSpPr>
        <p:spPr>
          <a:xfrm>
            <a:off x="1871135" y="1041884"/>
            <a:ext cx="6961717" cy="628654"/>
          </a:xfrm>
        </p:spPr>
        <p:txBody>
          <a:bodyPr>
            <a:noAutofit/>
          </a:bodyPr>
          <a:lstStyle>
            <a:lvl1pPr marL="0" indent="0" algn="l">
              <a:spcBef>
                <a:spcPts val="450"/>
              </a:spcBef>
              <a:spcAft>
                <a:spcPts val="0"/>
              </a:spcAft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add Headline here with two lines if needed</a:t>
            </a:r>
          </a:p>
        </p:txBody>
      </p:sp>
      <p:sp>
        <p:nvSpPr>
          <p:cNvPr id="21" name="Date"/>
          <p:cNvSpPr>
            <a:spLocks noGrp="1"/>
          </p:cNvSpPr>
          <p:nvPr>
            <p:ph type="body" sz="quarter" idx="10" hasCustomPrompt="1"/>
          </p:nvPr>
        </p:nvSpPr>
        <p:spPr>
          <a:xfrm>
            <a:off x="1871133" y="2109784"/>
            <a:ext cx="5323211" cy="310687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 baseline="0"/>
            </a:lvl1pPr>
          </a:lstStyle>
          <a:p>
            <a:pPr lvl="0"/>
            <a:r>
              <a:rPr lang="en-GB" noProof="0" dirty="0"/>
              <a:t>Date of Presentation</a:t>
            </a:r>
          </a:p>
        </p:txBody>
      </p:sp>
      <p:sp>
        <p:nvSpPr>
          <p:cNvPr id="22" name="Presenter Name"/>
          <p:cNvSpPr>
            <a:spLocks noGrp="1"/>
          </p:cNvSpPr>
          <p:nvPr>
            <p:ph type="body" sz="quarter" idx="11" hasCustomPrompt="1"/>
          </p:nvPr>
        </p:nvSpPr>
        <p:spPr>
          <a:xfrm>
            <a:off x="1871134" y="2472422"/>
            <a:ext cx="9745200" cy="290145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baseline="0"/>
            </a:lvl1pPr>
          </a:lstStyle>
          <a:p>
            <a:pPr lvl="0"/>
            <a:r>
              <a:rPr lang="en-GB" noProof="0" dirty="0"/>
              <a:t>Click to enter name of Presenter here</a:t>
            </a:r>
          </a:p>
        </p:txBody>
      </p:sp>
      <p:sp>
        <p:nvSpPr>
          <p:cNvPr id="23" name="Jo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1134" y="2814517"/>
            <a:ext cx="9745200" cy="27856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 i="1" baseline="0"/>
            </a:lvl1pPr>
          </a:lstStyle>
          <a:p>
            <a:pPr lvl="0"/>
            <a:r>
              <a:rPr lang="en-GB" noProof="0" dirty="0"/>
              <a:t>Click to enter Job Title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862" cy="37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66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 userDrawn="1">
          <p15:clr>
            <a:srgbClr val="FBAE40"/>
          </p15:clr>
        </p15:guide>
        <p15:guide id="2" pos="363" userDrawn="1">
          <p15:clr>
            <a:srgbClr val="FBAE40"/>
          </p15:clr>
        </p15:guide>
        <p15:guide id="3" pos="7317" userDrawn="1">
          <p15:clr>
            <a:srgbClr val="FBAE40"/>
          </p15:clr>
        </p15:guide>
        <p15:guide id="4" orient="horz" pos="4065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pos="3809" userDrawn="1">
          <p15:clr>
            <a:srgbClr val="FBAE40"/>
          </p15:clr>
        </p15:guide>
        <p15:guide id="7" pos="3871" userDrawn="1">
          <p15:clr>
            <a:srgbClr val="FBAE40"/>
          </p15:clr>
        </p15:guide>
        <p15:guide id="8" pos="4687" userDrawn="1">
          <p15:clr>
            <a:srgbClr val="FBAE40"/>
          </p15:clr>
        </p15:guide>
        <p15:guide id="9" pos="5564" userDrawn="1">
          <p15:clr>
            <a:srgbClr val="FBAE40"/>
          </p15:clr>
        </p15:guide>
        <p15:guide id="10" pos="6440" userDrawn="1">
          <p15:clr>
            <a:srgbClr val="FBAE40"/>
          </p15:clr>
        </p15:guide>
        <p15:guide id="11" pos="2993" userDrawn="1">
          <p15:clr>
            <a:srgbClr val="FBAE40"/>
          </p15:clr>
        </p15:guide>
        <p15:guide id="12" pos="4747" userDrawn="1">
          <p15:clr>
            <a:srgbClr val="FBAE40"/>
          </p15:clr>
        </p15:guide>
        <p15:guide id="13" pos="5624" userDrawn="1">
          <p15:clr>
            <a:srgbClr val="FBAE40"/>
          </p15:clr>
        </p15:guide>
        <p15:guide id="14" pos="6501" userDrawn="1">
          <p15:clr>
            <a:srgbClr val="FBAE40"/>
          </p15:clr>
        </p15:guide>
        <p15:guide id="15" pos="2933" userDrawn="1">
          <p15:clr>
            <a:srgbClr val="FBAE40"/>
          </p15:clr>
        </p15:guide>
        <p15:guide id="16" pos="2116" userDrawn="1">
          <p15:clr>
            <a:srgbClr val="FBAE40"/>
          </p15:clr>
        </p15:guide>
        <p15:guide id="17" pos="2056" userDrawn="1">
          <p15:clr>
            <a:srgbClr val="FBAE40"/>
          </p15:clr>
        </p15:guide>
        <p15:guide id="18" pos="1240" userDrawn="1">
          <p15:clr>
            <a:srgbClr val="FBAE40"/>
          </p15:clr>
        </p15:guide>
        <p15:guide id="19" pos="1179" userDrawn="1">
          <p15:clr>
            <a:srgbClr val="FBAE40"/>
          </p15:clr>
        </p15:guide>
        <p15:guide id="20" orient="horz" pos="1049" userDrawn="1">
          <p15:clr>
            <a:srgbClr val="FBAE40"/>
          </p15:clr>
        </p15:guide>
        <p15:guide id="21" orient="horz" pos="132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add Agenda heading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535334" y="1233488"/>
            <a:ext cx="4080933" cy="5219700"/>
          </a:xfrm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noProof="0" dirty="0"/>
              <a:t>Please add a primary image from the Brand Library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575734" y="1233488"/>
            <a:ext cx="6667500" cy="5219700"/>
          </a:xfrm>
        </p:spPr>
        <p:txBody>
          <a:bodyPr/>
          <a:lstStyle/>
          <a:p>
            <a:pPr lvl="0"/>
            <a:r>
              <a:rPr lang="en-GB" noProof="0" dirty="0"/>
              <a:t>Click to add agenda item here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063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lide with coloured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575734" y="1233488"/>
            <a:ext cx="11040533" cy="5219700"/>
          </a:xfrm>
        </p:spPr>
        <p:txBody>
          <a:bodyPr/>
          <a:lstStyle>
            <a:lvl1pPr marL="360000" indent="-360000">
              <a:buClr>
                <a:schemeClr val="bg1"/>
              </a:buClr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1pPr>
            <a:lvl2pPr>
              <a:defRPr baseline="0"/>
            </a:lvl2pPr>
          </a:lstStyle>
          <a:p>
            <a:pPr lvl="0"/>
            <a:r>
              <a:rPr lang="en-GB" noProof="0" dirty="0"/>
              <a:t>Click to add agenda item here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Agenda heading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Eversheds Sutherland</a:t>
            </a:r>
            <a:endParaRPr lang="en-US" sz="800" b="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|</a:t>
            </a:r>
            <a:r>
              <a:rPr lang="en-GB" sz="800" b="1" dirty="0">
                <a:solidFill>
                  <a:schemeClr val="bg1"/>
                </a:solidFill>
              </a:rPr>
              <a:t> </a:t>
            </a:r>
            <a:fld id="{D07651DE-A5AE-4719-8C43-E555B61BA8E8}" type="datetime3">
              <a:rPr lang="en-US" sz="800" b="1" smtClean="0">
                <a:solidFill>
                  <a:schemeClr val="bg1"/>
                </a:solidFill>
              </a:rPr>
              <a:t>27 June 2024</a:t>
            </a:fld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GB" sz="800" b="1" dirty="0">
                <a:solidFill>
                  <a:schemeClr val="bg1"/>
                </a:solidFill>
              </a:rPr>
              <a:t>|</a:t>
            </a:r>
            <a:endParaRPr lang="en-US" sz="800" b="0" dirty="0">
              <a:solidFill>
                <a:schemeClr val="bg1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607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575734" y="1233488"/>
            <a:ext cx="11040533" cy="5219700"/>
          </a:xfrm>
        </p:spPr>
        <p:txBody>
          <a:bodyPr/>
          <a:lstStyle>
            <a:lvl1pPr marL="360363" indent="-360363">
              <a:buClr>
                <a:schemeClr val="accent1"/>
              </a:buClr>
              <a:buFont typeface="+mj-lt"/>
              <a:buAutoNum type="arabicPeriod"/>
              <a:defRPr b="0">
                <a:solidFill>
                  <a:schemeClr val="accent1"/>
                </a:solidFill>
              </a:defRPr>
            </a:lvl1pPr>
            <a:lvl2pPr marL="623888" indent="-280988">
              <a:buClr>
                <a:schemeClr val="accent1"/>
              </a:buClr>
              <a:buFont typeface="Verdana" panose="020B0604030504040204" pitchFamily="34" charset="0"/>
              <a:buChar char="−"/>
              <a:defRPr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Click to add item here</a:t>
            </a:r>
          </a:p>
          <a:p>
            <a:pPr lvl="1"/>
            <a:r>
              <a:rPr lang="en-US" dirty="0"/>
              <a:t>Sub item runs here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Contents heading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587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Slide with coloured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in content placeholder"/>
          <p:cNvSpPr>
            <a:spLocks noGrp="1"/>
          </p:cNvSpPr>
          <p:nvPr>
            <p:ph idx="1" hasCustomPrompt="1"/>
          </p:nvPr>
        </p:nvSpPr>
        <p:spPr>
          <a:xfrm>
            <a:off x="575734" y="1233488"/>
            <a:ext cx="11040533" cy="5219700"/>
          </a:xfrm>
        </p:spPr>
        <p:txBody>
          <a:bodyPr/>
          <a:lstStyle>
            <a:lvl1pPr marL="360363" indent="-360363">
              <a:buClr>
                <a:schemeClr val="bg1"/>
              </a:buClr>
              <a:buFont typeface="+mj-lt"/>
              <a:buAutoNum type="arabicPeriod"/>
              <a:defRPr baseline="0">
                <a:solidFill>
                  <a:schemeClr val="bg1"/>
                </a:solidFill>
              </a:defRPr>
            </a:lvl1pPr>
            <a:lvl2pPr marL="623888" indent="-280988">
              <a:buClr>
                <a:schemeClr val="bg1"/>
              </a:buClr>
              <a:buFont typeface="Verdana" panose="020B0604030504040204" pitchFamily="34" charset="0"/>
              <a:buChar char="−"/>
              <a:defRPr baseline="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noProof="0" dirty="0"/>
              <a:t>Click to add item here</a:t>
            </a:r>
          </a:p>
          <a:p>
            <a:pPr lvl="1"/>
            <a:r>
              <a:rPr lang="en-GB" noProof="0" dirty="0"/>
              <a:t>Sub item runs here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Contents heading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Eversheds Sutherland</a:t>
            </a:r>
            <a:endParaRPr lang="en-US" sz="800" b="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|</a:t>
            </a:r>
            <a:r>
              <a:rPr lang="en-GB" sz="800" b="1" dirty="0">
                <a:solidFill>
                  <a:schemeClr val="bg1"/>
                </a:solidFill>
              </a:rPr>
              <a:t> </a:t>
            </a:r>
            <a:fld id="{D07651DE-A5AE-4719-8C43-E555B61BA8E8}" type="datetime3">
              <a:rPr lang="en-US" sz="800" b="1" smtClean="0">
                <a:solidFill>
                  <a:schemeClr val="bg1"/>
                </a:solidFill>
              </a:rPr>
              <a:t>27 June 2024</a:t>
            </a:fld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GB" sz="800" b="1" dirty="0">
                <a:solidFill>
                  <a:schemeClr val="bg1"/>
                </a:solidFill>
              </a:rPr>
              <a:t>|</a:t>
            </a:r>
            <a:endParaRPr lang="en-US" sz="800" b="0" dirty="0">
              <a:solidFill>
                <a:schemeClr val="bg1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8460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tro 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1839" y="2097088"/>
            <a:ext cx="11040533" cy="417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Click to add Intro item here</a:t>
            </a:r>
          </a:p>
        </p:txBody>
      </p:sp>
      <p:sp>
        <p:nvSpPr>
          <p:cNvPr id="7" name="Sub-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575734" y="738188"/>
            <a:ext cx="11040533" cy="37782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noProof="0" dirty="0"/>
              <a:t>Click to add sub-heading</a:t>
            </a:r>
          </a:p>
        </p:txBody>
      </p:sp>
      <p:sp>
        <p:nvSpPr>
          <p:cNvPr id="2" name="Heading"/>
          <p:cNvSpPr>
            <a:spLocks noGrp="1"/>
          </p:cNvSpPr>
          <p:nvPr>
            <p:ph type="title" hasCustomPrompt="1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>
            <a:lvl1pPr>
              <a:defRPr sz="2100" baseline="0"/>
            </a:lvl1pPr>
          </a:lstStyle>
          <a:p>
            <a:r>
              <a:rPr lang="en-GB" noProof="0" dirty="0"/>
              <a:t>Click to add Heading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601134" y="2514601"/>
            <a:ext cx="11040533" cy="360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463592" y="6483807"/>
            <a:ext cx="211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Eversheds Sutherland</a:t>
            </a:r>
            <a:endParaRPr lang="en-US" sz="800" b="0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769692" y="6483807"/>
            <a:ext cx="20022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|</a:t>
            </a:r>
            <a:r>
              <a:rPr lang="en-GB" sz="800" b="1" dirty="0"/>
              <a:t> </a:t>
            </a:r>
            <a:fld id="{D07651DE-A5AE-4719-8C43-E555B61BA8E8}" type="datetime3">
              <a:rPr lang="en-US" sz="800" b="1" smtClean="0"/>
              <a:t>27 June 2024</a:t>
            </a:fld>
            <a:r>
              <a:rPr lang="en-US" sz="800" b="1" dirty="0"/>
              <a:t> </a:t>
            </a:r>
            <a:r>
              <a:rPr lang="en-GB" sz="800" b="1" dirty="0"/>
              <a:t>|</a:t>
            </a:r>
            <a:endParaRPr lang="en-US" sz="800" b="0" dirty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42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595" y="404814"/>
            <a:ext cx="11034672" cy="333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734" y="2101850"/>
            <a:ext cx="110405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752000" y="6480000"/>
            <a:ext cx="1060256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EFBE-6FC5-4E3B-A532-A391AE8323A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0000" y="6480000"/>
            <a:ext cx="7413544" cy="188160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80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3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  <p:sldLayoutId id="2147483822" r:id="rId18"/>
    <p:sldLayoutId id="2147483823" r:id="rId19"/>
    <p:sldLayoutId id="2147483824" r:id="rId20"/>
    <p:sldLayoutId id="2147483825" r:id="rId21"/>
    <p:sldLayoutId id="2147483826" r:id="rId22"/>
    <p:sldLayoutId id="2147483827" r:id="rId23"/>
    <p:sldLayoutId id="2147483828" r:id="rId24"/>
    <p:sldLayoutId id="2147483829" r:id="rId25"/>
    <p:sldLayoutId id="2147483830" r:id="rId26"/>
    <p:sldLayoutId id="2147483835" r:id="rId27"/>
    <p:sldLayoutId id="2147483831" r:id="rId28"/>
    <p:sldLayoutId id="2147483832" r:id="rId29"/>
    <p:sldLayoutId id="2147483833" r:id="rId30"/>
    <p:sldLayoutId id="2147483836" r:id="rId3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6858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Font typeface="Verdana" panose="020B0604030504040204" pitchFamily="34" charset="0"/>
        <a:buChar char="─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871" userDrawn="1">
          <p15:clr>
            <a:srgbClr val="F26B43"/>
          </p15:clr>
        </p15:guide>
        <p15:guide id="3" pos="3809" userDrawn="1">
          <p15:clr>
            <a:srgbClr val="F26B43"/>
          </p15:clr>
        </p15:guide>
        <p15:guide id="4" pos="4687" userDrawn="1">
          <p15:clr>
            <a:srgbClr val="F26B43"/>
          </p15:clr>
        </p15:guide>
        <p15:guide id="5" pos="4747" userDrawn="1">
          <p15:clr>
            <a:srgbClr val="F26B43"/>
          </p15:clr>
        </p15:guide>
        <p15:guide id="6" pos="5564" userDrawn="1">
          <p15:clr>
            <a:srgbClr val="F26B43"/>
          </p15:clr>
        </p15:guide>
        <p15:guide id="7" pos="5624" userDrawn="1">
          <p15:clr>
            <a:srgbClr val="F26B43"/>
          </p15:clr>
        </p15:guide>
        <p15:guide id="8" pos="6440" userDrawn="1">
          <p15:clr>
            <a:srgbClr val="F26B43"/>
          </p15:clr>
        </p15:guide>
        <p15:guide id="9" pos="6501" userDrawn="1">
          <p15:clr>
            <a:srgbClr val="F26B43"/>
          </p15:clr>
        </p15:guide>
        <p15:guide id="10" pos="7317" userDrawn="1">
          <p15:clr>
            <a:srgbClr val="F26B43"/>
          </p15:clr>
        </p15:guide>
        <p15:guide id="11" pos="2993" userDrawn="1">
          <p15:clr>
            <a:srgbClr val="F26B43"/>
          </p15:clr>
        </p15:guide>
        <p15:guide id="12" pos="2933" userDrawn="1">
          <p15:clr>
            <a:srgbClr val="F26B43"/>
          </p15:clr>
        </p15:guide>
        <p15:guide id="13" pos="2116" userDrawn="1">
          <p15:clr>
            <a:srgbClr val="F26B43"/>
          </p15:clr>
        </p15:guide>
        <p15:guide id="14" pos="2056" userDrawn="1">
          <p15:clr>
            <a:srgbClr val="F26B43"/>
          </p15:clr>
        </p15:guide>
        <p15:guide id="15" pos="1240" userDrawn="1">
          <p15:clr>
            <a:srgbClr val="F26B43"/>
          </p15:clr>
        </p15:guide>
        <p15:guide id="16" pos="1179" userDrawn="1">
          <p15:clr>
            <a:srgbClr val="F26B43"/>
          </p15:clr>
        </p15:guide>
        <p15:guide id="17" pos="363" userDrawn="1">
          <p15:clr>
            <a:srgbClr val="F26B43"/>
          </p15:clr>
        </p15:guide>
        <p15:guide id="18" orient="horz" pos="255" userDrawn="1">
          <p15:clr>
            <a:srgbClr val="F26B43"/>
          </p15:clr>
        </p15:guide>
        <p15:guide id="19" orient="horz" pos="4065" userDrawn="1">
          <p15:clr>
            <a:srgbClr val="F26B43"/>
          </p15:clr>
        </p15:guide>
        <p15:guide id="20" orient="horz" pos="1321" userDrawn="1">
          <p15:clr>
            <a:srgbClr val="F26B43"/>
          </p15:clr>
        </p15:guide>
        <p15:guide id="21" orient="horz" pos="777" userDrawn="1">
          <p15:clr>
            <a:srgbClr val="F26B43"/>
          </p15:clr>
        </p15:guide>
        <p15:guide id="22" orient="horz" pos="10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7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21.sv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svg"/><Relationship Id="rId4" Type="http://schemas.openxmlformats.org/officeDocument/2006/relationships/image" Target="../media/image19.svg"/><Relationship Id="rId9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5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-up of a logo&#10;&#10;Description automatically generated">
            <a:extLst>
              <a:ext uri="{FF2B5EF4-FFF2-40B4-BE49-F238E27FC236}">
                <a16:creationId xmlns:a16="http://schemas.microsoft.com/office/drawing/2014/main" id="{D5C9BB01-382F-38F6-8839-E95D3D93C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538" y="423507"/>
            <a:ext cx="10597414" cy="4908885"/>
          </a:xfrm>
          <a:prstGeom prst="rect">
            <a:avLst/>
          </a:prstGeom>
        </p:spPr>
      </p:pic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C8A37DDE-E350-7399-1EE7-679F3BC32A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89711" y="5571684"/>
            <a:ext cx="6704976" cy="310687"/>
          </a:xfrm>
        </p:spPr>
        <p:txBody>
          <a:bodyPr/>
          <a:lstStyle/>
          <a:p>
            <a:pPr algn="ctr"/>
            <a:r>
              <a:rPr lang="en-GB" sz="2400" dirty="0"/>
              <a:t>Helen Rowland &amp; Chris Murray</a:t>
            </a:r>
          </a:p>
          <a:p>
            <a:pPr algn="ctr"/>
            <a:r>
              <a:rPr lang="en-GB" sz="2400" b="0" dirty="0"/>
              <a:t>Eversheds Sutherland</a:t>
            </a:r>
          </a:p>
        </p:txBody>
      </p:sp>
    </p:spTree>
    <p:extLst>
      <p:ext uri="{BB962C8B-B14F-4D97-AF65-F5344CB8AC3E}">
        <p14:creationId xmlns:p14="http://schemas.microsoft.com/office/powerpoint/2010/main" val="2582402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Poor performance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040532" cy="5260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Museo Sans 300" panose="02000000000000000000" pitchFamily="50" charset="0"/>
              </a:rPr>
              <a:t>Extended to include where the supplier has not performed a relevant contract to the authority’s satisfaction, was given proper opportunity to improve performance and failed to do so.</a:t>
            </a:r>
          </a:p>
          <a:p>
            <a:r>
              <a:rPr lang="en-GB" dirty="0">
                <a:latin typeface="Museo Sans 300" panose="02000000000000000000" pitchFamily="50" charset="0"/>
              </a:rPr>
              <a:t>For contracts where the estimated value is more than £5m, authorities must set and publish at least 3 KPIs – doesn’t apply to private utilities </a:t>
            </a:r>
          </a:p>
          <a:p>
            <a:r>
              <a:rPr lang="en-GB" dirty="0">
                <a:latin typeface="Museo Sans 300" panose="02000000000000000000" pitchFamily="50" charset="0"/>
              </a:rPr>
              <a:t>Performance is assessed every 12 months. </a:t>
            </a:r>
          </a:p>
          <a:p>
            <a:r>
              <a:rPr lang="en-GB" dirty="0">
                <a:latin typeface="Museo Sans 300" panose="02000000000000000000" pitchFamily="50" charset="0"/>
              </a:rPr>
              <a:t>Irrespective of contract value, if a supplier is not performing to an authority’s satisfaction, the</a:t>
            </a:r>
            <a:br>
              <a:rPr lang="en-GB" dirty="0">
                <a:latin typeface="Museo Sans 300" panose="02000000000000000000" pitchFamily="50" charset="0"/>
              </a:rPr>
            </a:br>
            <a:r>
              <a:rPr lang="en-GB" dirty="0">
                <a:latin typeface="Museo Sans 300" panose="02000000000000000000" pitchFamily="50" charset="0"/>
              </a:rPr>
              <a:t>supplier has been given an opportunity to improve and has failed to do</a:t>
            </a:r>
            <a:br>
              <a:rPr lang="en-GB" dirty="0">
                <a:latin typeface="Museo Sans 300" panose="02000000000000000000" pitchFamily="50" charset="0"/>
              </a:rPr>
            </a:br>
            <a:r>
              <a:rPr lang="en-GB" dirty="0">
                <a:latin typeface="Museo Sans 300" panose="02000000000000000000" pitchFamily="50" charset="0"/>
              </a:rPr>
              <a:t>so, a contract performance notice (“CPN”) must be published. </a:t>
            </a:r>
          </a:p>
          <a:p>
            <a:r>
              <a:rPr lang="en-GB" dirty="0">
                <a:latin typeface="Museo Sans 300" panose="02000000000000000000" pitchFamily="50" charset="0"/>
              </a:rPr>
              <a:t>Publication of </a:t>
            </a:r>
            <a:r>
              <a:rPr lang="en-GB" dirty="0" err="1">
                <a:latin typeface="Museo Sans 300" panose="02000000000000000000" pitchFamily="50" charset="0"/>
              </a:rPr>
              <a:t>CPN</a:t>
            </a:r>
            <a:r>
              <a:rPr lang="en-GB" dirty="0">
                <a:latin typeface="Museo Sans 300" panose="02000000000000000000" pitchFamily="50" charset="0"/>
              </a:rPr>
              <a:t> gives rise to discretionary exclusion ground </a:t>
            </a:r>
          </a:p>
          <a:p>
            <a:r>
              <a:rPr lang="en-GB" dirty="0">
                <a:latin typeface="Museo Sans 300" panose="02000000000000000000" pitchFamily="50" charset="0"/>
              </a:rPr>
              <a:t>KPIs should be realistic, met and kept under review throughout the</a:t>
            </a:r>
            <a:br>
              <a:rPr lang="en-GB" dirty="0">
                <a:latin typeface="Museo Sans 300" panose="02000000000000000000" pitchFamily="50" charset="0"/>
              </a:rPr>
            </a:br>
            <a:r>
              <a:rPr lang="en-GB" dirty="0">
                <a:latin typeface="Museo Sans 300" panose="02000000000000000000" pitchFamily="50" charset="0"/>
              </a:rPr>
              <a:t>contract </a:t>
            </a:r>
          </a:p>
          <a:p>
            <a:pPr>
              <a:spcAft>
                <a:spcPts val="0"/>
              </a:spcAft>
            </a:pPr>
            <a:endParaRPr lang="en-GB" dirty="0">
              <a:latin typeface="Museo Sans 300" panose="02000000000000000000" pitchFamily="50" charset="0"/>
            </a:endParaRPr>
          </a:p>
        </p:txBody>
      </p:sp>
      <p:pic>
        <p:nvPicPr>
          <p:cNvPr id="33" name="Picture 32" descr="Downward trend graph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24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Process for debarment </a:t>
            </a:r>
          </a:p>
        </p:txBody>
      </p:sp>
      <p:pic>
        <p:nvPicPr>
          <p:cNvPr id="33" name="Picture 32" descr="Decision chart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2790E9-CE59-1087-48BC-C1A9C94F5C59}"/>
              </a:ext>
            </a:extLst>
          </p:cNvPr>
          <p:cNvSpPr txBox="1"/>
          <p:nvPr/>
        </p:nvSpPr>
        <p:spPr>
          <a:xfrm>
            <a:off x="575733" y="1485445"/>
            <a:ext cx="280800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ct val="80000"/>
              </a:lnSpc>
            </a:pPr>
            <a:r>
              <a:rPr lang="en-GB" sz="1600" dirty="0">
                <a:solidFill>
                  <a:schemeClr val="bg1"/>
                </a:solidFill>
                <a:latin typeface="Museo Sans 300" panose="02000000000000000000" pitchFamily="50" charset="0"/>
              </a:rPr>
              <a:t>Authority will consider:</a:t>
            </a:r>
          </a:p>
          <a:p>
            <a:pPr marL="285750" indent="-285750">
              <a:lnSpc>
                <a:spcPct val="8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Museo Sans 300" panose="02000000000000000000" pitchFamily="50" charset="0"/>
              </a:rPr>
              <a:t>Does a mandatory or discretionary exclusion ground apply? </a:t>
            </a:r>
          </a:p>
          <a:p>
            <a:pPr marL="285750" indent="-285750">
              <a:lnSpc>
                <a:spcPct val="8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Museo Sans 300" panose="02000000000000000000" pitchFamily="50" charset="0"/>
              </a:rPr>
              <a:t>Likelihood of reoccurrenc</a:t>
            </a:r>
            <a:r>
              <a:rPr lang="en-GB" sz="1600" dirty="0">
                <a:solidFill>
                  <a:schemeClr val="bg1"/>
                </a:solidFill>
                <a:latin typeface="Museo Sans 300" panose="02000000000000000000" pitchFamily="50" charset="0"/>
              </a:rPr>
              <a:t>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083313-705D-6C35-E247-DF1AF89BC8A1}"/>
              </a:ext>
            </a:extLst>
          </p:cNvPr>
          <p:cNvSpPr txBox="1"/>
          <p:nvPr/>
        </p:nvSpPr>
        <p:spPr>
          <a:xfrm>
            <a:off x="4692830" y="1485445"/>
            <a:ext cx="280800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GB" dirty="0">
                <a:latin typeface="Museo Sans 300" panose="02000000000000000000" pitchFamily="50" charset="0"/>
              </a:rPr>
              <a:t>Self-cleaning:</a:t>
            </a:r>
          </a:p>
          <a:p>
            <a:pPr marL="285750" indent="-285750" algn="l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Museo Sans 300" panose="02000000000000000000" pitchFamily="50" charset="0"/>
              </a:rPr>
              <a:t>Evidence that supplier has taken circumstances seriously</a:t>
            </a:r>
          </a:p>
          <a:p>
            <a:pPr marL="285750" indent="-285750" algn="l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Museo Sans 300" panose="02000000000000000000" pitchFamily="50" charset="0"/>
              </a:rPr>
              <a:t>Steps taken to prevent it happening again or a commitment to take such steps </a:t>
            </a:r>
          </a:p>
          <a:p>
            <a:pPr marL="285750" indent="-285750" algn="l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Museo Sans 300" panose="02000000000000000000" pitchFamily="50" charset="0"/>
              </a:rPr>
              <a:t>Time that has elapsed since  </a:t>
            </a:r>
          </a:p>
          <a:p>
            <a:pPr marL="285750" indent="-285750" algn="l">
              <a:lnSpc>
                <a:spcPct val="8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Museo Sans 300" panose="02000000000000000000" pitchFamily="50" charset="0"/>
              </a:rPr>
              <a:t>Any other evidence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1B53FF-7B5F-2B3A-A0F0-590B4284CC0E}"/>
              </a:ext>
            </a:extLst>
          </p:cNvPr>
          <p:cNvSpPr txBox="1"/>
          <p:nvPr/>
        </p:nvSpPr>
        <p:spPr>
          <a:xfrm>
            <a:off x="4692830" y="4247835"/>
            <a:ext cx="280800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GB"/>
            </a:defPPr>
            <a:lvl1pPr algn="ctr">
              <a:lnSpc>
                <a:spcPct val="80000"/>
              </a:lnSpc>
              <a:defRPr sz="1600">
                <a:solidFill>
                  <a:schemeClr val="bg1"/>
                </a:solidFill>
                <a:latin typeface="Museo Sans 300" panose="02000000000000000000" pitchFamily="50" charset="0"/>
              </a:defRPr>
            </a:lvl1pPr>
          </a:lstStyle>
          <a:p>
            <a:r>
              <a:rPr lang="en-GB" dirty="0"/>
              <a:t>If an investigation is undertaken, Cabinet Office will publish findings subject to limited exceptions for national security or commercial sensitivity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C51BA3-B2F0-46D5-46A3-071FDA0B569B}"/>
              </a:ext>
            </a:extLst>
          </p:cNvPr>
          <p:cNvSpPr txBox="1"/>
          <p:nvPr/>
        </p:nvSpPr>
        <p:spPr>
          <a:xfrm>
            <a:off x="8809927" y="1485445"/>
            <a:ext cx="280634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GB" dirty="0">
                <a:latin typeface="Museo Sans 300" panose="02000000000000000000" pitchFamily="50" charset="0"/>
              </a:rPr>
              <a:t>If yes, authority must notify the Cabinet Office within 30 days of exclusion. Also applies to any exclusion of associated person or subcontractor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DF6F32-41D1-DA83-369D-9A250598283F}"/>
              </a:ext>
            </a:extLst>
          </p:cNvPr>
          <p:cNvSpPr txBox="1"/>
          <p:nvPr/>
        </p:nvSpPr>
        <p:spPr>
          <a:xfrm>
            <a:off x="8809927" y="4247835"/>
            <a:ext cx="280800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GB"/>
            </a:defPPr>
            <a:lvl1pPr algn="ctr">
              <a:lnSpc>
                <a:spcPct val="80000"/>
              </a:lnSpc>
              <a:defRPr sz="1600">
                <a:solidFill>
                  <a:schemeClr val="bg1"/>
                </a:solidFill>
                <a:latin typeface="Museo Sans 300" panose="02000000000000000000" pitchFamily="50" charset="0"/>
              </a:defRPr>
            </a:lvl1pPr>
          </a:lstStyle>
          <a:p>
            <a:r>
              <a:rPr lang="en-GB" dirty="0"/>
              <a:t>If supplier is added to debarment list, there will be an eight working day standstill period from date of notification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C3632C-53EE-5B63-90AC-338C6DF757EB}"/>
              </a:ext>
            </a:extLst>
          </p:cNvPr>
          <p:cNvCxnSpPr>
            <a:cxnSpLocks/>
            <a:stCxn id="8" idx="3"/>
            <a:endCxn id="13" idx="1"/>
          </p:cNvCxnSpPr>
          <p:nvPr/>
        </p:nvCxnSpPr>
        <p:spPr>
          <a:xfrm>
            <a:off x="7500830" y="2439445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733A458-0F9A-7B93-6B9D-06CDA2A87A1B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>
            <a:off x="7500830" y="5201835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7CE7D78-073E-55F2-8C10-927943FA1323}"/>
              </a:ext>
            </a:extLst>
          </p:cNvPr>
          <p:cNvSpPr txBox="1"/>
          <p:nvPr/>
        </p:nvSpPr>
        <p:spPr>
          <a:xfrm>
            <a:off x="575733" y="4247835"/>
            <a:ext cx="2808000" cy="190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GB"/>
            </a:defPPr>
            <a:lvl1pPr algn="ctr">
              <a:lnSpc>
                <a:spcPct val="80000"/>
              </a:lnSpc>
              <a:defRPr sz="1600">
                <a:solidFill>
                  <a:schemeClr val="bg1"/>
                </a:solidFill>
                <a:latin typeface="Museo Sans 300" panose="02000000000000000000" pitchFamily="50" charset="0"/>
              </a:defRPr>
            </a:lvl1pPr>
          </a:lstStyle>
          <a:p>
            <a:r>
              <a:rPr lang="en-GB" dirty="0"/>
              <a:t>Cabinet Office may investigate </a:t>
            </a:r>
          </a:p>
          <a:p>
            <a:endParaRPr lang="en-GB" dirty="0"/>
          </a:p>
          <a:p>
            <a:r>
              <a:rPr lang="en-GB" dirty="0"/>
              <a:t>Suppliers should cooperate with investigation as failure to do so could be an exclusion ground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94FFBA-695B-10E2-D302-22A477E433E9}"/>
              </a:ext>
            </a:extLst>
          </p:cNvPr>
          <p:cNvCxnSpPr>
            <a:cxnSpLocks/>
            <a:stCxn id="4" idx="3"/>
            <a:endCxn id="8" idx="1"/>
          </p:cNvCxnSpPr>
          <p:nvPr/>
        </p:nvCxnSpPr>
        <p:spPr>
          <a:xfrm>
            <a:off x="3383733" y="2439445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3E0F3F-CE65-C77B-40F1-52C9F86CF2DC}"/>
              </a:ext>
            </a:extLst>
          </p:cNvPr>
          <p:cNvCxnSpPr>
            <a:cxnSpLocks/>
            <a:stCxn id="32" idx="3"/>
            <a:endCxn id="11" idx="1"/>
          </p:cNvCxnSpPr>
          <p:nvPr/>
        </p:nvCxnSpPr>
        <p:spPr>
          <a:xfrm>
            <a:off x="3383733" y="5201835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2A13241-F2C5-5FFD-A8B5-84E63D125247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1979733" y="3820640"/>
            <a:ext cx="0" cy="427195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929BF75-1986-163E-54FD-4CB2DC5914C5}"/>
              </a:ext>
            </a:extLst>
          </p:cNvPr>
          <p:cNvCxnSpPr>
            <a:cxnSpLocks/>
            <a:stCxn id="13" idx="2"/>
          </p:cNvCxnSpPr>
          <p:nvPr/>
        </p:nvCxnSpPr>
        <p:spPr>
          <a:xfrm flipV="1">
            <a:off x="10213097" y="2909305"/>
            <a:ext cx="0" cy="48414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0240FD3-9C40-210C-29CF-06214388B739}"/>
              </a:ext>
            </a:extLst>
          </p:cNvPr>
          <p:cNvCxnSpPr>
            <a:cxnSpLocks/>
          </p:cNvCxnSpPr>
          <p:nvPr/>
        </p:nvCxnSpPr>
        <p:spPr>
          <a:xfrm>
            <a:off x="1979733" y="3820640"/>
            <a:ext cx="8233364" cy="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923C581-69C1-8DDE-76AB-12009D438EAB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10213097" y="3393445"/>
            <a:ext cx="0" cy="427195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083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Challenging debarment </a:t>
            </a:r>
          </a:p>
        </p:txBody>
      </p:sp>
      <p:pic>
        <p:nvPicPr>
          <p:cNvPr id="33" name="Picture 32" descr="Hurdle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lock Arc 12">
            <a:extLst>
              <a:ext uri="{FF2B5EF4-FFF2-40B4-BE49-F238E27FC236}">
                <a16:creationId xmlns:a16="http://schemas.microsoft.com/office/drawing/2014/main" id="{15953979-EF02-30FD-3ADF-1C64F57ACEC1}"/>
              </a:ext>
            </a:extLst>
          </p:cNvPr>
          <p:cNvSpPr/>
          <p:nvPr/>
        </p:nvSpPr>
        <p:spPr>
          <a:xfrm>
            <a:off x="-4991246" y="350395"/>
            <a:ext cx="6786270" cy="6786270"/>
          </a:xfrm>
          <a:prstGeom prst="blockArc">
            <a:avLst>
              <a:gd name="adj1" fmla="val 18900000"/>
              <a:gd name="adj2" fmla="val 2700000"/>
              <a:gd name="adj3" fmla="val 318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3E419DC-A4A7-5295-426F-CA5D8B847828}"/>
              </a:ext>
            </a:extLst>
          </p:cNvPr>
          <p:cNvSpPr/>
          <p:nvPr/>
        </p:nvSpPr>
        <p:spPr>
          <a:xfrm>
            <a:off x="1277369" y="1610466"/>
            <a:ext cx="10040753" cy="775549"/>
          </a:xfrm>
          <a:custGeom>
            <a:avLst/>
            <a:gdLst>
              <a:gd name="connsiteX0" fmla="*/ 0 w 10040753"/>
              <a:gd name="connsiteY0" fmla="*/ 0 h 775549"/>
              <a:gd name="connsiteX1" fmla="*/ 10040753 w 10040753"/>
              <a:gd name="connsiteY1" fmla="*/ 0 h 775549"/>
              <a:gd name="connsiteX2" fmla="*/ 10040753 w 10040753"/>
              <a:gd name="connsiteY2" fmla="*/ 775549 h 775549"/>
              <a:gd name="connsiteX3" fmla="*/ 0 w 10040753"/>
              <a:gd name="connsiteY3" fmla="*/ 775549 h 775549"/>
              <a:gd name="connsiteX4" fmla="*/ 0 w 10040753"/>
              <a:gd name="connsiteY4" fmla="*/ 0 h 775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40753" h="775549">
                <a:moveTo>
                  <a:pt x="0" y="0"/>
                </a:moveTo>
                <a:lnTo>
                  <a:pt x="10040753" y="0"/>
                </a:lnTo>
                <a:lnTo>
                  <a:pt x="10040753" y="775549"/>
                </a:lnTo>
                <a:lnTo>
                  <a:pt x="0" y="7755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592" tIns="43180" rIns="43180" bIns="43180" numCol="1" spcCol="1270" anchor="ctr" anchorCtr="0">
            <a:noAutofit/>
          </a:bodyPr>
          <a:lstStyle/>
          <a:p>
            <a:pPr marL="0" lvl="0" indent="0" algn="l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800" kern="1200" dirty="0">
                <a:latin typeface="Museo Sans 500" panose="02000000000000000000" pitchFamily="50" charset="0"/>
              </a:rPr>
              <a:t>Eight working day standstill period 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3835B22-80B5-0549-0A3B-FD27FA55EA75}"/>
              </a:ext>
            </a:extLst>
          </p:cNvPr>
          <p:cNvSpPr/>
          <p:nvPr/>
        </p:nvSpPr>
        <p:spPr>
          <a:xfrm>
            <a:off x="792651" y="1513522"/>
            <a:ext cx="969436" cy="969436"/>
          </a:xfrm>
          <a:prstGeom prst="ellipse">
            <a:avLst/>
          </a:prstGeom>
          <a:solidFill>
            <a:srgbClr val="DDE1E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>
              <a:solidFill>
                <a:schemeClr val="accen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7906B4A-E815-D61F-BB85-B762B6B6F9FD}"/>
              </a:ext>
            </a:extLst>
          </p:cNvPr>
          <p:cNvSpPr/>
          <p:nvPr/>
        </p:nvSpPr>
        <p:spPr>
          <a:xfrm>
            <a:off x="1722010" y="2773991"/>
            <a:ext cx="9596113" cy="775549"/>
          </a:xfrm>
          <a:custGeom>
            <a:avLst/>
            <a:gdLst>
              <a:gd name="connsiteX0" fmla="*/ 0 w 9596113"/>
              <a:gd name="connsiteY0" fmla="*/ 0 h 775549"/>
              <a:gd name="connsiteX1" fmla="*/ 9596113 w 9596113"/>
              <a:gd name="connsiteY1" fmla="*/ 0 h 775549"/>
              <a:gd name="connsiteX2" fmla="*/ 9596113 w 9596113"/>
              <a:gd name="connsiteY2" fmla="*/ 775549 h 775549"/>
              <a:gd name="connsiteX3" fmla="*/ 0 w 9596113"/>
              <a:gd name="connsiteY3" fmla="*/ 775549 h 775549"/>
              <a:gd name="connsiteX4" fmla="*/ 0 w 9596113"/>
              <a:gd name="connsiteY4" fmla="*/ 0 h 775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96113" h="775549">
                <a:moveTo>
                  <a:pt x="0" y="0"/>
                </a:moveTo>
                <a:lnTo>
                  <a:pt x="9596113" y="0"/>
                </a:lnTo>
                <a:lnTo>
                  <a:pt x="9596113" y="775549"/>
                </a:lnTo>
                <a:lnTo>
                  <a:pt x="0" y="7755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592" tIns="43180" rIns="43180" bIns="43180" numCol="1" spcCol="1270" anchor="ctr" anchorCtr="0">
            <a:noAutofit/>
          </a:bodyPr>
          <a:lstStyle/>
          <a:p>
            <a:pPr marL="0" lvl="0" indent="0" algn="l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800" kern="1200" dirty="0">
                <a:latin typeface="Museo Sans 500" panose="02000000000000000000" pitchFamily="50" charset="0"/>
              </a:rPr>
              <a:t>Appealing within standstill period triggers automatic suspension preventing inclusion of supplier on debarment list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F8DAC51-EE90-1B26-0861-361910318EB0}"/>
              </a:ext>
            </a:extLst>
          </p:cNvPr>
          <p:cNvSpPr/>
          <p:nvPr/>
        </p:nvSpPr>
        <p:spPr>
          <a:xfrm>
            <a:off x="1237291" y="2677048"/>
            <a:ext cx="969436" cy="969436"/>
          </a:xfrm>
          <a:prstGeom prst="ellipse">
            <a:avLst/>
          </a:prstGeom>
          <a:solidFill>
            <a:srgbClr val="DDE1E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F1A94A4-34B9-A50A-E7B2-A2CB02A4AB17}"/>
              </a:ext>
            </a:extLst>
          </p:cNvPr>
          <p:cNvSpPr/>
          <p:nvPr/>
        </p:nvSpPr>
        <p:spPr>
          <a:xfrm>
            <a:off x="1722010" y="3937517"/>
            <a:ext cx="9596113" cy="775549"/>
          </a:xfrm>
          <a:custGeom>
            <a:avLst/>
            <a:gdLst>
              <a:gd name="connsiteX0" fmla="*/ 0 w 9596113"/>
              <a:gd name="connsiteY0" fmla="*/ 0 h 775549"/>
              <a:gd name="connsiteX1" fmla="*/ 9596113 w 9596113"/>
              <a:gd name="connsiteY1" fmla="*/ 0 h 775549"/>
              <a:gd name="connsiteX2" fmla="*/ 9596113 w 9596113"/>
              <a:gd name="connsiteY2" fmla="*/ 775549 h 775549"/>
              <a:gd name="connsiteX3" fmla="*/ 0 w 9596113"/>
              <a:gd name="connsiteY3" fmla="*/ 775549 h 775549"/>
              <a:gd name="connsiteX4" fmla="*/ 0 w 9596113"/>
              <a:gd name="connsiteY4" fmla="*/ 0 h 775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96113" h="775549">
                <a:moveTo>
                  <a:pt x="0" y="0"/>
                </a:moveTo>
                <a:lnTo>
                  <a:pt x="9596113" y="0"/>
                </a:lnTo>
                <a:lnTo>
                  <a:pt x="9596113" y="775549"/>
                </a:lnTo>
                <a:lnTo>
                  <a:pt x="0" y="7755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592" tIns="43180" rIns="43180" bIns="43180" numCol="1" spcCol="1270" anchor="ctr" anchorCtr="0">
            <a:noAutofit/>
          </a:bodyPr>
          <a:lstStyle/>
          <a:p>
            <a:pPr marL="0" lvl="0" indent="0" algn="l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800" kern="1200" dirty="0">
                <a:latin typeface="Museo Sans 500" panose="02000000000000000000" pitchFamily="50" charset="0"/>
              </a:rPr>
              <a:t>Otherwise, usual limitation period of 30 days applies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794CB07-7D0E-93DB-8D6D-465EA823E860}"/>
              </a:ext>
            </a:extLst>
          </p:cNvPr>
          <p:cNvSpPr/>
          <p:nvPr/>
        </p:nvSpPr>
        <p:spPr>
          <a:xfrm>
            <a:off x="1237291" y="3840574"/>
            <a:ext cx="969436" cy="969436"/>
          </a:xfrm>
          <a:prstGeom prst="ellipse">
            <a:avLst/>
          </a:prstGeom>
          <a:solidFill>
            <a:srgbClr val="DDE1E3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17DDCD-D751-AFE9-A03C-B28DA25C00EC}"/>
              </a:ext>
            </a:extLst>
          </p:cNvPr>
          <p:cNvSpPr/>
          <p:nvPr/>
        </p:nvSpPr>
        <p:spPr>
          <a:xfrm>
            <a:off x="1277369" y="5101043"/>
            <a:ext cx="10040753" cy="775549"/>
          </a:xfrm>
          <a:custGeom>
            <a:avLst/>
            <a:gdLst>
              <a:gd name="connsiteX0" fmla="*/ 0 w 10040753"/>
              <a:gd name="connsiteY0" fmla="*/ 0 h 775549"/>
              <a:gd name="connsiteX1" fmla="*/ 10040753 w 10040753"/>
              <a:gd name="connsiteY1" fmla="*/ 0 h 775549"/>
              <a:gd name="connsiteX2" fmla="*/ 10040753 w 10040753"/>
              <a:gd name="connsiteY2" fmla="*/ 775549 h 775549"/>
              <a:gd name="connsiteX3" fmla="*/ 0 w 10040753"/>
              <a:gd name="connsiteY3" fmla="*/ 775549 h 775549"/>
              <a:gd name="connsiteX4" fmla="*/ 0 w 10040753"/>
              <a:gd name="connsiteY4" fmla="*/ 0 h 775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40753" h="775549">
                <a:moveTo>
                  <a:pt x="0" y="0"/>
                </a:moveTo>
                <a:lnTo>
                  <a:pt x="10040753" y="0"/>
                </a:lnTo>
                <a:lnTo>
                  <a:pt x="10040753" y="775549"/>
                </a:lnTo>
                <a:lnTo>
                  <a:pt x="0" y="7755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5592" tIns="43180" rIns="43180" bIns="43180" numCol="1" spcCol="1270" anchor="ctr" anchorCtr="0">
            <a:noAutofit/>
          </a:bodyPr>
          <a:lstStyle/>
          <a:p>
            <a:pPr marL="0" lvl="0" indent="0" algn="l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800" kern="1200" dirty="0">
                <a:latin typeface="Museo Sans 500" panose="02000000000000000000" pitchFamily="50" charset="0"/>
              </a:rPr>
              <a:t>Further applications can be made outside of 30 day period but only if there is a material change in circumstances or there is significant new information available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7E8AE5D-1DBF-82A4-8949-C5669FB1A423}"/>
              </a:ext>
            </a:extLst>
          </p:cNvPr>
          <p:cNvSpPr/>
          <p:nvPr/>
        </p:nvSpPr>
        <p:spPr>
          <a:xfrm>
            <a:off x="792651" y="5004099"/>
            <a:ext cx="969436" cy="969436"/>
          </a:xfrm>
          <a:prstGeom prst="ellipse">
            <a:avLst/>
          </a:prstGeom>
          <a:solidFill>
            <a:srgbClr val="DDE1E3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pic>
        <p:nvPicPr>
          <p:cNvPr id="11" name="Picture 32" descr="Monthly calendar outline">
            <a:extLst>
              <a:ext uri="{FF2B5EF4-FFF2-40B4-BE49-F238E27FC236}">
                <a16:creationId xmlns:a16="http://schemas.microsoft.com/office/drawing/2014/main" id="{A136D617-E1C2-DE90-9929-C46902884D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63369" y="1584240"/>
            <a:ext cx="828000" cy="828000"/>
          </a:xfrm>
          <a:prstGeom prst="rect">
            <a:avLst/>
          </a:prstGeom>
        </p:spPr>
      </p:pic>
      <p:pic>
        <p:nvPicPr>
          <p:cNvPr id="22" name="Picture 32" descr="List outline">
            <a:extLst>
              <a:ext uri="{FF2B5EF4-FFF2-40B4-BE49-F238E27FC236}">
                <a16:creationId xmlns:a16="http://schemas.microsoft.com/office/drawing/2014/main" id="{B268D014-5397-F179-A2E1-5C3FB74ABA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1308009" y="2747766"/>
            <a:ext cx="828000" cy="828000"/>
          </a:xfrm>
          <a:prstGeom prst="rect">
            <a:avLst/>
          </a:prstGeom>
        </p:spPr>
      </p:pic>
      <p:pic>
        <p:nvPicPr>
          <p:cNvPr id="23" name="Picture 32" descr="Stopwatch outline">
            <a:extLst>
              <a:ext uri="{FF2B5EF4-FFF2-40B4-BE49-F238E27FC236}">
                <a16:creationId xmlns:a16="http://schemas.microsoft.com/office/drawing/2014/main" id="{041A2EA4-5ED2-25A1-D18E-6E655F01C9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308009" y="3911292"/>
            <a:ext cx="828000" cy="828000"/>
          </a:xfrm>
          <a:prstGeom prst="rect">
            <a:avLst/>
          </a:prstGeom>
        </p:spPr>
      </p:pic>
      <p:pic>
        <p:nvPicPr>
          <p:cNvPr id="24" name="Picture 32" descr="Information outline">
            <a:extLst>
              <a:ext uri="{FF2B5EF4-FFF2-40B4-BE49-F238E27FC236}">
                <a16:creationId xmlns:a16="http://schemas.microsoft.com/office/drawing/2014/main" id="{6E749D9B-8EF4-D589-6B78-5FE90B8E65B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863369" y="5074817"/>
            <a:ext cx="828000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702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Factors to consider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040532" cy="5260838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GB" dirty="0"/>
              <a:t>Develop comprehensive guidelines for applying the debarment rules</a:t>
            </a:r>
          </a:p>
          <a:p>
            <a:pPr lvl="0">
              <a:lnSpc>
                <a:spcPct val="100000"/>
              </a:lnSpc>
            </a:pPr>
            <a:endParaRPr lang="en-US" dirty="0"/>
          </a:p>
          <a:p>
            <a:pPr lvl="0">
              <a:lnSpc>
                <a:spcPct val="100000"/>
              </a:lnSpc>
            </a:pPr>
            <a:r>
              <a:rPr lang="en-US" dirty="0"/>
              <a:t>Ensure that the exclusion grounds have been applied correctly and self cleaning evidence is properly considered </a:t>
            </a:r>
          </a:p>
          <a:p>
            <a:pPr lvl="0">
              <a:lnSpc>
                <a:spcPct val="100000"/>
              </a:lnSpc>
            </a:pPr>
            <a:endParaRPr lang="en-US" dirty="0"/>
          </a:p>
          <a:p>
            <a:pPr lvl="0">
              <a:lnSpc>
                <a:spcPct val="100000"/>
              </a:lnSpc>
            </a:pPr>
            <a:r>
              <a:rPr lang="en-US" dirty="0"/>
              <a:t>Observe public law principles when exercising discretion to exclude </a:t>
            </a:r>
          </a:p>
          <a:p>
            <a:pPr lvl="0">
              <a:lnSpc>
                <a:spcPct val="100000"/>
              </a:lnSpc>
            </a:pPr>
            <a:endParaRPr lang="en-GB" dirty="0"/>
          </a:p>
          <a:p>
            <a:pPr lvl="0">
              <a:lnSpc>
                <a:spcPct val="100000"/>
              </a:lnSpc>
            </a:pPr>
            <a:r>
              <a:rPr lang="en-GB" dirty="0"/>
              <a:t>Keep detailed records of all decisions relating to exclusions and debarment </a:t>
            </a:r>
            <a:endParaRPr lang="en-US" dirty="0"/>
          </a:p>
          <a:p>
            <a:pPr lvl="0">
              <a:lnSpc>
                <a:spcPct val="100000"/>
              </a:lnSpc>
            </a:pPr>
            <a:endParaRPr lang="en-US" dirty="0"/>
          </a:p>
          <a:p>
            <a:pPr lvl="0">
              <a:lnSpc>
                <a:spcPct val="100000"/>
              </a:lnSpc>
            </a:pPr>
            <a:r>
              <a:rPr lang="en-US" dirty="0"/>
              <a:t>Increased transparency requirements, particularly in relation to performance, may make suppliers more selective as to which contracts to bid for </a:t>
            </a:r>
          </a:p>
          <a:p>
            <a:pPr>
              <a:spcAft>
                <a:spcPts val="0"/>
              </a:spcAft>
            </a:pPr>
            <a:endParaRPr lang="en-GB" dirty="0">
              <a:latin typeface="Museo Sans 300" panose="02000000000000000000" pitchFamily="50" charset="0"/>
            </a:endParaRPr>
          </a:p>
        </p:txBody>
      </p:sp>
      <p:pic>
        <p:nvPicPr>
          <p:cNvPr id="33" name="Picture 32" descr="Downward trend graph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954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ED0B7A-6D5E-0F32-03B1-E25E32B2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33ED1-F55E-B19D-158F-7293745F7D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F1EFBE-6FC5-4E3B-A532-A391AE8323A1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4C500-61A6-6770-BD95-1E17F0E9EF2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322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53DA4C6-F2ED-6002-166E-E5E8DF9C99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03182" y="416293"/>
            <a:ext cx="4213083" cy="568263"/>
          </a:xfrm>
        </p:spPr>
        <p:txBody>
          <a:bodyPr/>
          <a:lstStyle/>
          <a:p>
            <a:r>
              <a:rPr lang="en-GB" b="1" dirty="0"/>
              <a:t>Chris Murray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494D3D7-D582-F1D4-14AE-B412C2DF90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3181" y="799943"/>
            <a:ext cx="4213083" cy="946027"/>
          </a:xfrm>
        </p:spPr>
        <p:txBody>
          <a:bodyPr/>
          <a:lstStyle/>
          <a:p>
            <a:r>
              <a:rPr lang="en-GB" dirty="0"/>
              <a:t>Partner – Procurement </a:t>
            </a:r>
          </a:p>
          <a:p>
            <a:r>
              <a:rPr lang="en-GB" dirty="0"/>
              <a:t>E: chrismurray@eversheds-sutherland.com </a:t>
            </a:r>
          </a:p>
          <a:p>
            <a:r>
              <a:rPr lang="en-GB" dirty="0"/>
              <a:t>T: 07552 663018</a:t>
            </a:r>
          </a:p>
          <a:p>
            <a:endParaRPr lang="en-GB" dirty="0"/>
          </a:p>
        </p:txBody>
      </p:sp>
      <p:pic>
        <p:nvPicPr>
          <p:cNvPr id="7" name="Picture 6" descr="A person in a suit&#10;&#10;Description automatically generated">
            <a:extLst>
              <a:ext uri="{FF2B5EF4-FFF2-40B4-BE49-F238E27FC236}">
                <a16:creationId xmlns:a16="http://schemas.microsoft.com/office/drawing/2014/main" id="{4CFB2746-A7F3-A534-4A5E-11D56CE26E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657" y="416293"/>
            <a:ext cx="1440472" cy="1633888"/>
          </a:xfrm>
          <a:prstGeom prst="rect">
            <a:avLst/>
          </a:prstGeom>
          <a:noFill/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5615BA2C-30BC-478B-2293-43068E8CAB89}"/>
              </a:ext>
            </a:extLst>
          </p:cNvPr>
          <p:cNvSpPr txBox="1">
            <a:spLocks/>
          </p:cNvSpPr>
          <p:nvPr/>
        </p:nvSpPr>
        <p:spPr>
          <a:xfrm>
            <a:off x="7403180" y="3160947"/>
            <a:ext cx="4213083" cy="568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 panose="020B0604030504040204" pitchFamily="34" charset="0"/>
              <a:buNone/>
              <a:tabLst/>
              <a:defRPr lang="en-GB" sz="1400" b="0" kern="1200" baseline="0" noProof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Helen Rowland 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CEDC820-4D11-FB9E-C206-EA06652A7153}"/>
              </a:ext>
            </a:extLst>
          </p:cNvPr>
          <p:cNvSpPr txBox="1">
            <a:spLocks/>
          </p:cNvSpPr>
          <p:nvPr/>
        </p:nvSpPr>
        <p:spPr>
          <a:xfrm>
            <a:off x="7403179" y="3522288"/>
            <a:ext cx="4213083" cy="9460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 panose="020B0604030504040204" pitchFamily="34" charset="0"/>
              <a:buNone/>
              <a:tabLst/>
              <a:defRPr sz="1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Partner – Litigation &amp; Dispute Management </a:t>
            </a:r>
          </a:p>
          <a:p>
            <a:r>
              <a:rPr lang="en-GB" dirty="0"/>
              <a:t>E: helenrowland@eversheds-sutherland.com </a:t>
            </a:r>
          </a:p>
          <a:p>
            <a:r>
              <a:rPr lang="en-GB" dirty="0"/>
              <a:t>T: 07500 031695</a:t>
            </a:r>
          </a:p>
          <a:p>
            <a:endParaRPr lang="en-GB" dirty="0"/>
          </a:p>
        </p:txBody>
      </p:sp>
      <p:pic>
        <p:nvPicPr>
          <p:cNvPr id="4" name="Picture 3" descr="A person smiling at camera&#10;&#10;Description automatically generated">
            <a:extLst>
              <a:ext uri="{FF2B5EF4-FFF2-40B4-BE49-F238E27FC236}">
                <a16:creationId xmlns:a16="http://schemas.microsoft.com/office/drawing/2014/main" id="{ADD8A747-1C9F-A027-BBFD-CA961AE286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657" y="2598717"/>
            <a:ext cx="1440472" cy="180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90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B8FB9-7021-F571-52C3-896D6F647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4" y="1233488"/>
            <a:ext cx="5425016" cy="5219700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</a:rPr>
              <a:t>New rules for assessing suppliers’ financial standing and technical ability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</a:rPr>
              <a:t>The concepts of “Excluded” and “Excludable” suppliers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</a:rPr>
              <a:t>Understanding the new centralised debarment system, and its implications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/>
              <a:t>Q&amp;A</a:t>
            </a:r>
            <a:endParaRPr lang="en-GB" dirty="0">
              <a:effectLst/>
            </a:endParaRPr>
          </a:p>
          <a:p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CC12B3-52AB-D38D-7082-D60097FD1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4" y="404814"/>
            <a:ext cx="11040533" cy="333741"/>
          </a:xfrm>
        </p:spPr>
        <p:txBody>
          <a:bodyPr anchor="ctr">
            <a:noAutofit/>
          </a:bodyPr>
          <a:lstStyle/>
          <a:p>
            <a:r>
              <a:rPr lang="en-GB" sz="2400" dirty="0"/>
              <a:t>Agenda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E60CEBD3-FD14-A9B9-772B-A91D4C5855C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726600" y="6441900"/>
            <a:ext cx="1060256" cy="273050"/>
          </a:xfrm>
        </p:spPr>
        <p:txBody>
          <a:bodyPr/>
          <a:lstStyle/>
          <a:p>
            <a:pPr>
              <a:spcAft>
                <a:spcPts val="600"/>
              </a:spcAft>
            </a:pPr>
            <a:fld id="{03F1EFBE-6FC5-4E3B-A532-A391AE8323A1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9DE2805-F095-9650-DDCF-CE3301F4315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125110" y="6493125"/>
            <a:ext cx="7524000" cy="188160"/>
          </a:xfrm>
        </p:spPr>
        <p:txBody>
          <a:bodyPr/>
          <a:lstStyle/>
          <a:p>
            <a:endParaRPr lang="en-GB"/>
          </a:p>
        </p:txBody>
      </p:sp>
      <p:pic>
        <p:nvPicPr>
          <p:cNvPr id="7" name="Picture 32" descr="Clipboard Partially Crossed outline">
            <a:extLst>
              <a:ext uri="{FF2B5EF4-FFF2-40B4-BE49-F238E27FC236}">
                <a16:creationId xmlns:a16="http://schemas.microsoft.com/office/drawing/2014/main" id="{9895EFC1-9FDC-55FE-EBF0-CE9F57332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6997148" y="1233488"/>
            <a:ext cx="4516460" cy="434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40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dirty="0"/>
              <a:t>Background to Procurement Reform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0" y="1233488"/>
            <a:ext cx="11040533" cy="5219699"/>
          </a:xfrm>
        </p:spPr>
        <p:txBody>
          <a:bodyPr>
            <a:normAutofit/>
          </a:bodyPr>
          <a:lstStyle/>
          <a:p>
            <a:r>
              <a:rPr lang="en-GB" dirty="0"/>
              <a:t>Procurement Bill announced in Queen’s Speech in May 2022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r>
              <a:rPr lang="en-GB" dirty="0"/>
              <a:t>Received Royal Assent as the Procurement Act 2023 in October 2023</a:t>
            </a:r>
          </a:p>
          <a:p>
            <a:endParaRPr lang="en-GB" dirty="0"/>
          </a:p>
          <a:p>
            <a:r>
              <a:rPr lang="en-GB" dirty="0"/>
              <a:t>Will come into force on 28 October 2024 (Commencement Regulations made before General Election called) </a:t>
            </a:r>
          </a:p>
          <a:p>
            <a:endParaRPr lang="en-GB" dirty="0"/>
          </a:p>
          <a:p>
            <a:r>
              <a:rPr lang="en-GB" dirty="0"/>
              <a:t>Consultations undertaken on draft regulations – first set (Procurement Regulations 2024) made – second set due in summer</a:t>
            </a:r>
          </a:p>
          <a:p>
            <a:endParaRPr lang="en-GB" dirty="0"/>
          </a:p>
          <a:p>
            <a:r>
              <a:rPr lang="en-GB" dirty="0"/>
              <a:t>Various resources available, including guidance notes, knowledge drops, deep dives, e-learning modules, etc. </a:t>
            </a:r>
          </a:p>
        </p:txBody>
      </p:sp>
      <p:pic>
        <p:nvPicPr>
          <p:cNvPr id="33" name="Picture 32" descr="Target Audience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10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dirty="0"/>
              <a:t>Procurement Lifecycle under the Act</a:t>
            </a:r>
          </a:p>
        </p:txBody>
      </p:sp>
      <p:pic>
        <p:nvPicPr>
          <p:cNvPr id="33" name="Picture 32" descr="Workflow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2790E9-CE59-1087-48BC-C1A9C94F5C59}"/>
              </a:ext>
            </a:extLst>
          </p:cNvPr>
          <p:cNvSpPr txBox="1"/>
          <p:nvPr/>
        </p:nvSpPr>
        <p:spPr>
          <a:xfrm>
            <a:off x="575733" y="1485446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  <a:latin typeface="Museo Sans 300" panose="02000000000000000000" pitchFamily="50" charset="0"/>
              </a:rPr>
              <a:t>PME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083313-705D-6C35-E247-DF1AF89BC8A1}"/>
              </a:ext>
            </a:extLst>
          </p:cNvPr>
          <p:cNvSpPr txBox="1"/>
          <p:nvPr/>
        </p:nvSpPr>
        <p:spPr>
          <a:xfrm>
            <a:off x="4692830" y="1485446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Tender Notice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1B53FF-7B5F-2B3A-A0F0-590B4284CC0E}"/>
              </a:ext>
            </a:extLst>
          </p:cNvPr>
          <p:cNvSpPr txBox="1"/>
          <p:nvPr/>
        </p:nvSpPr>
        <p:spPr>
          <a:xfrm>
            <a:off x="4692830" y="3436181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Tender Assessment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0A8AFA-1DEC-1B53-28ED-8A9717BF2139}"/>
              </a:ext>
            </a:extLst>
          </p:cNvPr>
          <p:cNvSpPr txBox="1"/>
          <p:nvPr/>
        </p:nvSpPr>
        <p:spPr>
          <a:xfrm>
            <a:off x="4692830" y="5386916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Contracts Details Notice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C51BA3-B2F0-46D5-46A3-071FDA0B569B}"/>
              </a:ext>
            </a:extLst>
          </p:cNvPr>
          <p:cNvSpPr txBox="1"/>
          <p:nvPr/>
        </p:nvSpPr>
        <p:spPr>
          <a:xfrm>
            <a:off x="8809927" y="1485446"/>
            <a:ext cx="2806340" cy="8969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Selection –</a:t>
            </a:r>
            <a:br>
              <a:rPr lang="en-GB" sz="1800" dirty="0">
                <a:latin typeface="Museo Sans 300" panose="02000000000000000000" pitchFamily="50" charset="0"/>
              </a:rPr>
            </a:br>
            <a:r>
              <a:rPr lang="en-GB" sz="1800" dirty="0">
                <a:latin typeface="Museo Sans 300" panose="02000000000000000000" pitchFamily="50" charset="0"/>
              </a:rPr>
              <a:t>Conditions of Participation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DF6F32-41D1-DA83-369D-9A250598283F}"/>
              </a:ext>
            </a:extLst>
          </p:cNvPr>
          <p:cNvSpPr txBox="1"/>
          <p:nvPr/>
        </p:nvSpPr>
        <p:spPr>
          <a:xfrm>
            <a:off x="8809927" y="3436181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Assessment Summary/Contact Award Notice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AA184F-0282-E500-918F-98BFBD1F4EFF}"/>
              </a:ext>
            </a:extLst>
          </p:cNvPr>
          <p:cNvSpPr txBox="1"/>
          <p:nvPr/>
        </p:nvSpPr>
        <p:spPr>
          <a:xfrm>
            <a:off x="8809927" y="5386916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>
            <a:defPPr>
              <a:defRPr lang="en-GB"/>
            </a:defPPr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sz="1800" dirty="0">
                <a:latin typeface="Museo Sans 300" panose="02000000000000000000" pitchFamily="50" charset="0"/>
              </a:rPr>
              <a:t>Contract Modifications/ KPIs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C3632C-53EE-5B63-90AC-338C6DF757EB}"/>
              </a:ext>
            </a:extLst>
          </p:cNvPr>
          <p:cNvCxnSpPr>
            <a:cxnSpLocks/>
            <a:stCxn id="8" idx="3"/>
            <a:endCxn id="13" idx="1"/>
          </p:cNvCxnSpPr>
          <p:nvPr/>
        </p:nvCxnSpPr>
        <p:spPr>
          <a:xfrm>
            <a:off x="7500830" y="1933938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733A458-0F9A-7B93-6B9D-06CDA2A87A1B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>
            <a:off x="7500830" y="3884673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2ED98BB-8930-3F7D-6488-E0A6B5BF1D8B}"/>
              </a:ext>
            </a:extLst>
          </p:cNvPr>
          <p:cNvSpPr txBox="1"/>
          <p:nvPr/>
        </p:nvSpPr>
        <p:spPr>
          <a:xfrm>
            <a:off x="575733" y="5386916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  <a:latin typeface="Museo Sans 300" panose="02000000000000000000" pitchFamily="50" charset="0"/>
              </a:rPr>
              <a:t>Award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CE7D78-073E-55F2-8C10-927943FA1323}"/>
              </a:ext>
            </a:extLst>
          </p:cNvPr>
          <p:cNvSpPr txBox="1"/>
          <p:nvPr/>
        </p:nvSpPr>
        <p:spPr>
          <a:xfrm>
            <a:off x="583200" y="3436181"/>
            <a:ext cx="2808000" cy="8969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Museo Sans 300" panose="02000000000000000000" pitchFamily="50" charset="0"/>
              </a:rPr>
              <a:t>Tender</a:t>
            </a:r>
            <a:endParaRPr lang="en-GB" sz="1800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94FFBA-695B-10E2-D302-22A477E433E9}"/>
              </a:ext>
            </a:extLst>
          </p:cNvPr>
          <p:cNvCxnSpPr>
            <a:cxnSpLocks/>
            <a:stCxn id="4" idx="3"/>
            <a:endCxn id="8" idx="1"/>
          </p:cNvCxnSpPr>
          <p:nvPr/>
        </p:nvCxnSpPr>
        <p:spPr>
          <a:xfrm>
            <a:off x="3383733" y="1933938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3E0F3F-CE65-C77B-40F1-52C9F86CF2DC}"/>
              </a:ext>
            </a:extLst>
          </p:cNvPr>
          <p:cNvCxnSpPr>
            <a:cxnSpLocks/>
            <a:stCxn id="32" idx="3"/>
            <a:endCxn id="11" idx="1"/>
          </p:cNvCxnSpPr>
          <p:nvPr/>
        </p:nvCxnSpPr>
        <p:spPr>
          <a:xfrm>
            <a:off x="3391200" y="3884673"/>
            <a:ext cx="130163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2360AB8-2CEF-D7C3-4DBC-0B6D10B0C9E6}"/>
              </a:ext>
            </a:extLst>
          </p:cNvPr>
          <p:cNvCxnSpPr>
            <a:cxnSpLocks/>
            <a:stCxn id="28" idx="3"/>
            <a:endCxn id="12" idx="1"/>
          </p:cNvCxnSpPr>
          <p:nvPr/>
        </p:nvCxnSpPr>
        <p:spPr>
          <a:xfrm>
            <a:off x="3383733" y="5835408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9F448DE-EA6F-53FD-D751-2057CF7DA822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>
            <a:off x="7500830" y="5835408"/>
            <a:ext cx="1309097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2A13241-F2C5-5FFD-A8B5-84E63D125247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1987200" y="2909305"/>
            <a:ext cx="0" cy="526876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929BF75-1986-163E-54FD-4CB2DC5914C5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10213097" y="2382429"/>
            <a:ext cx="0" cy="526876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0240FD3-9C40-210C-29CF-06214388B739}"/>
              </a:ext>
            </a:extLst>
          </p:cNvPr>
          <p:cNvCxnSpPr>
            <a:cxnSpLocks/>
          </p:cNvCxnSpPr>
          <p:nvPr/>
        </p:nvCxnSpPr>
        <p:spPr>
          <a:xfrm>
            <a:off x="1979733" y="2909305"/>
            <a:ext cx="8233364" cy="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2ABBB9CE-5C7E-0A32-14FF-5683DCE35976}"/>
              </a:ext>
            </a:extLst>
          </p:cNvPr>
          <p:cNvCxnSpPr>
            <a:cxnSpLocks/>
          </p:cNvCxnSpPr>
          <p:nvPr/>
        </p:nvCxnSpPr>
        <p:spPr>
          <a:xfrm flipH="1">
            <a:off x="1979733" y="4840847"/>
            <a:ext cx="0" cy="54606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CFEA253-16F4-BD62-9508-F832F99249C6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10213927" y="4333164"/>
            <a:ext cx="0" cy="507683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9E7BBCE-617E-4D4A-37EC-41F285AA26AC}"/>
              </a:ext>
            </a:extLst>
          </p:cNvPr>
          <p:cNvCxnSpPr>
            <a:cxnSpLocks/>
          </p:cNvCxnSpPr>
          <p:nvPr/>
        </p:nvCxnSpPr>
        <p:spPr>
          <a:xfrm>
            <a:off x="1979733" y="4840847"/>
            <a:ext cx="8233364" cy="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1CE8DC22-4F1E-9665-15F7-6B237DFB55CD}"/>
              </a:ext>
            </a:extLst>
          </p:cNvPr>
          <p:cNvSpPr/>
          <p:nvPr/>
        </p:nvSpPr>
        <p:spPr>
          <a:xfrm>
            <a:off x="8566487" y="1138366"/>
            <a:ext cx="3294332" cy="1585585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990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dirty="0"/>
              <a:t>Conditions of Participation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178871" cy="5260838"/>
          </a:xfrm>
        </p:spPr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Currently known as “selection criteria”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Set out in s.22 of the Act 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Must be proportionate means of ensuring suppliers have:</a:t>
            </a:r>
          </a:p>
          <a:p>
            <a:pPr marL="808038" lvl="1" indent="-26828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/>
                </a:solidFill>
                <a:latin typeface="+mj-lt"/>
              </a:rPr>
              <a:t>legal and financial capacity </a:t>
            </a:r>
          </a:p>
          <a:p>
            <a:pPr marL="808038" lvl="1" indent="-268288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/>
                </a:solidFill>
                <a:latin typeface="+mj-lt"/>
              </a:rPr>
              <a:t>technical ability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Related to the subject-matter of the contract? 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May require evidence verifiable by a 3</a:t>
            </a:r>
            <a:r>
              <a:rPr lang="en-GB" baseline="30000" dirty="0">
                <a:latin typeface="+mj-lt"/>
              </a:rPr>
              <a:t>rd</a:t>
            </a:r>
            <a:r>
              <a:rPr lang="en-GB" dirty="0">
                <a:latin typeface="+mj-lt"/>
              </a:rPr>
              <a:t> party</a:t>
            </a:r>
          </a:p>
          <a:p>
            <a:endParaRPr lang="en-GB" dirty="0">
              <a:latin typeface="Museo Sans 300" panose="02000000000000000000" pitchFamily="50" charset="0"/>
            </a:endParaRPr>
          </a:p>
        </p:txBody>
      </p:sp>
      <p:pic>
        <p:nvPicPr>
          <p:cNvPr id="33" name="Picture 32" descr="Clipboard Partially Crossed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737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dirty="0"/>
              <a:t>Conditions of Participation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178871" cy="5260838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+mj-lt"/>
              </a:rPr>
              <a:t>If supplier does not satisfy a condition of participation, authority </a:t>
            </a:r>
            <a:r>
              <a:rPr lang="en-GB" b="1" dirty="0">
                <a:solidFill>
                  <a:schemeClr val="accent1"/>
                </a:solidFill>
                <a:latin typeface="+mj-lt"/>
              </a:rPr>
              <a:t>may</a:t>
            </a:r>
            <a:r>
              <a:rPr lang="en-GB" dirty="0">
                <a:latin typeface="+mj-lt"/>
              </a:rPr>
              <a:t> exclude from further participation/progression (i.e. at that stage) but </a:t>
            </a:r>
            <a:r>
              <a:rPr lang="en-GB" b="1" dirty="0">
                <a:solidFill>
                  <a:schemeClr val="accent1"/>
                </a:solidFill>
                <a:latin typeface="+mj-lt"/>
              </a:rPr>
              <a:t>must</a:t>
            </a:r>
            <a:r>
              <a:rPr lang="en-GB" dirty="0">
                <a:latin typeface="+mj-lt"/>
              </a:rPr>
              <a:t> disregard a tender from a supplier that does not satisfy a condition of participation (i.e. at the end)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Reliance on others permitted, including: 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/>
                </a:solidFill>
                <a:latin typeface="+mj-lt"/>
              </a:rPr>
              <a:t>those submitting tender together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/>
                </a:solidFill>
                <a:latin typeface="+mj-lt"/>
              </a:rPr>
              <a:t>authority is satisfied that suppliers will enter into legally binding sub-contract/guarantee arrangement </a:t>
            </a:r>
          </a:p>
          <a:p>
            <a:endParaRPr lang="en-GB" dirty="0">
              <a:latin typeface="Museo Sans 300" panose="02000000000000000000" pitchFamily="50" charset="0"/>
            </a:endParaRPr>
          </a:p>
          <a:p>
            <a:r>
              <a:rPr lang="en-GB" dirty="0">
                <a:latin typeface="+mj-lt"/>
              </a:rPr>
              <a:t>“Participation period” (CFP) (i.e. the selection period) is generally 25 days (s.54) 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Kept up-to-date </a:t>
            </a:r>
            <a:r>
              <a:rPr lang="en-GB">
                <a:latin typeface="+mj-lt"/>
              </a:rPr>
              <a:t>on new single </a:t>
            </a:r>
            <a:r>
              <a:rPr lang="en-GB" dirty="0">
                <a:latin typeface="+mj-lt"/>
              </a:rPr>
              <a:t>digital platform</a:t>
            </a:r>
          </a:p>
        </p:txBody>
      </p:sp>
      <p:pic>
        <p:nvPicPr>
          <p:cNvPr id="33" name="Picture 32" descr="Clipboard Partially Crossed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64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dirty="0"/>
              <a:t>Technical Ability and Financial Capacity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0" y="1233488"/>
            <a:ext cx="11040533" cy="5219699"/>
          </a:xfrm>
        </p:spPr>
        <p:txBody>
          <a:bodyPr>
            <a:normAutofit lnSpcReduction="10000"/>
          </a:bodyPr>
          <a:lstStyle/>
          <a:p>
            <a:pPr marL="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GB" sz="2100" b="1" dirty="0">
                <a:solidFill>
                  <a:schemeClr val="accent1"/>
                </a:solidFill>
              </a:rPr>
              <a:t>Technical Ability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  <a:buNone/>
            </a:pPr>
            <a:endParaRPr lang="en-GB" sz="2100" b="1" dirty="0">
              <a:solidFill>
                <a:schemeClr val="accent1"/>
              </a:solidFill>
            </a:endParaRP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“…</a:t>
            </a:r>
            <a:r>
              <a:rPr lang="en-GB" sz="2100" i="1" dirty="0"/>
              <a:t>qualifications, experience and technical ability</a:t>
            </a:r>
            <a:r>
              <a:rPr lang="en-GB" sz="2100" dirty="0"/>
              <a:t>…”</a:t>
            </a: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No limit on the ‘age’ of the experience</a:t>
            </a: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How to evaluate: case studies, CVs, qualitative questions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  <a:buNone/>
            </a:pPr>
            <a:endParaRPr lang="en-GB" sz="2100" dirty="0"/>
          </a:p>
          <a:p>
            <a:pPr marL="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GB" sz="2100" b="1" dirty="0">
                <a:solidFill>
                  <a:schemeClr val="accent1"/>
                </a:solidFill>
              </a:rPr>
              <a:t>Financial Capacity 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  <a:buNone/>
            </a:pPr>
            <a:endParaRPr lang="en-GB" sz="2100" b="1" dirty="0">
              <a:solidFill>
                <a:schemeClr val="accent1"/>
              </a:solidFill>
            </a:endParaRP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Ensuring suppliers are in a strong financial position to perform the contract if awarded</a:t>
            </a: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E.g. assessing turnover, assets/liabilities, pending litigation</a:t>
            </a:r>
          </a:p>
          <a:p>
            <a:pPr marL="360000" lvl="1" indent="-360000">
              <a:lnSpc>
                <a:spcPct val="100000"/>
              </a:lnSpc>
              <a:spcBef>
                <a:spcPts val="1200"/>
              </a:spcBef>
              <a:buFont typeface="Verdana" panose="020B0604030504040204" pitchFamily="34" charset="0"/>
              <a:buChar char="─"/>
            </a:pPr>
            <a:r>
              <a:rPr lang="en-GB" sz="2100" dirty="0"/>
              <a:t>How to evaluate: financial statements, ratios, FVRA</a:t>
            </a:r>
          </a:p>
        </p:txBody>
      </p:sp>
      <p:pic>
        <p:nvPicPr>
          <p:cNvPr id="33" name="Picture 32" descr="Target Audience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6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Excluded/Excludable Suppliers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040532" cy="526083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Museo Sans 300" panose="02000000000000000000" pitchFamily="50" charset="0"/>
              </a:rPr>
              <a:t>“Excluded” = mandatory exclusion ground applies or supplier on debarment list for mandatory ground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Supplier is excluded and </a:t>
            </a:r>
            <a:r>
              <a:rPr lang="en-GB" b="1" dirty="0">
                <a:solidFill>
                  <a:schemeClr val="accent1"/>
                </a:solidFill>
                <a:latin typeface="Museo Sans 300" panose="02000000000000000000" pitchFamily="50" charset="0"/>
              </a:rPr>
              <a:t>cannot</a:t>
            </a:r>
            <a:r>
              <a:rPr lang="en-GB" dirty="0">
                <a:latin typeface="Museo Sans 300" panose="02000000000000000000" pitchFamily="50" charset="0"/>
              </a:rPr>
              <a:t> proceed in the procurement </a:t>
            </a:r>
          </a:p>
          <a:p>
            <a:r>
              <a:rPr lang="en-GB" dirty="0">
                <a:latin typeface="Museo Sans 300" panose="02000000000000000000" pitchFamily="50" charset="0"/>
              </a:rPr>
              <a:t>“Excludable” = discretionary exclusion ground applies or supplier on debarment list for discretionary ground</a:t>
            </a:r>
          </a:p>
          <a:p>
            <a:pPr marL="722313" lv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Museo Sans 300" panose="02000000000000000000" pitchFamily="50" charset="0"/>
              </a:rPr>
              <a:t>lower risk scenarios but still serious</a:t>
            </a:r>
          </a:p>
          <a:p>
            <a:pPr marL="722313" lvl="1">
              <a:buFont typeface="Arial" panose="020B0604020202020204" pitchFamily="34" charset="0"/>
              <a:buChar char="•"/>
            </a:pPr>
            <a:r>
              <a:rPr lang="en-GB" dirty="0">
                <a:latin typeface="Museo Sans 300" panose="02000000000000000000" pitchFamily="50" charset="0"/>
              </a:rPr>
              <a:t>Supplier is excludable and </a:t>
            </a:r>
            <a:r>
              <a:rPr lang="en-GB" b="1" dirty="0">
                <a:solidFill>
                  <a:schemeClr val="accent1"/>
                </a:solidFill>
                <a:latin typeface="Museo Sans 300" panose="02000000000000000000" pitchFamily="50" charset="0"/>
              </a:rPr>
              <a:t>may</a:t>
            </a:r>
            <a:r>
              <a:rPr lang="en-GB" dirty="0">
                <a:latin typeface="Museo Sans 300" panose="02000000000000000000" pitchFamily="50" charset="0"/>
              </a:rPr>
              <a:t> be excluded from the procurement 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Museo Sans 300" panose="02000000000000000000" pitchFamily="50" charset="0"/>
              </a:rPr>
              <a:t>New and extended grounds: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competition law infringement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national security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corporate manslaughter or corporate homicide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labour market misconduct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environmental misconduct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tax offences </a:t>
            </a:r>
          </a:p>
          <a:p>
            <a:pPr marL="722313" lvl="1"/>
            <a:r>
              <a:rPr lang="en-GB" dirty="0">
                <a:latin typeface="Museo Sans 300" panose="02000000000000000000" pitchFamily="50" charset="0"/>
              </a:rPr>
              <a:t>poor performance </a:t>
            </a:r>
          </a:p>
        </p:txBody>
      </p:sp>
      <p:pic>
        <p:nvPicPr>
          <p:cNvPr id="33" name="Picture 32" descr="Siren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26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3200" y="363673"/>
            <a:ext cx="11040533" cy="333741"/>
          </a:xfrm>
        </p:spPr>
        <p:txBody>
          <a:bodyPr/>
          <a:lstStyle/>
          <a:p>
            <a:r>
              <a:rPr lang="en-GB" b="0" dirty="0"/>
              <a:t>Excluded/Excludable Suppliers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83201" y="1233489"/>
            <a:ext cx="11040532" cy="5260838"/>
          </a:xfrm>
        </p:spPr>
        <p:txBody>
          <a:bodyPr>
            <a:normAutofit/>
          </a:bodyPr>
          <a:lstStyle/>
          <a:p>
            <a:r>
              <a:rPr lang="en-GB" dirty="0">
                <a:latin typeface="Museo Sans 300" panose="02000000000000000000" pitchFamily="50" charset="0"/>
              </a:rPr>
              <a:t>Self-cleaning concept still applies – “…</a:t>
            </a:r>
            <a:r>
              <a:rPr lang="en-GB" i="1" dirty="0">
                <a:latin typeface="Museo Sans 300" panose="02000000000000000000" pitchFamily="50" charset="0"/>
              </a:rPr>
              <a:t>circumstances giving rise to the application of the exclusion ground are continuing or likely to occur again</a:t>
            </a:r>
            <a:r>
              <a:rPr lang="en-GB" dirty="0">
                <a:latin typeface="Museo Sans 300" panose="02000000000000000000" pitchFamily="50" charset="0"/>
              </a:rPr>
              <a:t>…”</a:t>
            </a:r>
          </a:p>
          <a:p>
            <a:endParaRPr lang="en-GB" dirty="0">
              <a:latin typeface="Museo Sans 300" panose="02000000000000000000" pitchFamily="50" charset="0"/>
            </a:endParaRPr>
          </a:p>
          <a:p>
            <a:r>
              <a:rPr lang="en-GB" dirty="0">
                <a:latin typeface="Museo Sans 300" panose="02000000000000000000" pitchFamily="50" charset="0"/>
              </a:rPr>
              <a:t>Offences outside of the UK will be caught if it would be an offence if committed in the UK </a:t>
            </a:r>
          </a:p>
          <a:p>
            <a:endParaRPr lang="en-GB" dirty="0">
              <a:latin typeface="Museo Sans 300" panose="02000000000000000000" pitchFamily="50" charset="0"/>
            </a:endParaRPr>
          </a:p>
          <a:p>
            <a:r>
              <a:rPr lang="en-GB" dirty="0">
                <a:latin typeface="Museo Sans 300" panose="02000000000000000000" pitchFamily="50" charset="0"/>
              </a:rPr>
              <a:t>Suppliers can be excluded if subcontractors are subject to mandatory or discretionary ground  but there is an opportunity for the supplier to replace the associated supplier</a:t>
            </a:r>
          </a:p>
          <a:p>
            <a:endParaRPr lang="en-GB" dirty="0">
              <a:latin typeface="Museo Sans 300" panose="02000000000000000000" pitchFamily="50" charset="0"/>
            </a:endParaRPr>
          </a:p>
          <a:p>
            <a:r>
              <a:rPr lang="en-GB" dirty="0">
                <a:latin typeface="Museo Sans 300" panose="02000000000000000000" pitchFamily="50" charset="0"/>
              </a:rPr>
              <a:t>Look back period for discretionary grounds will be 5 years to match mandatory grounds</a:t>
            </a:r>
          </a:p>
          <a:p>
            <a:endParaRPr lang="en-GB" dirty="0">
              <a:latin typeface="Museo Sans 300" panose="02000000000000000000" pitchFamily="50" charset="0"/>
            </a:endParaRPr>
          </a:p>
          <a:p>
            <a:r>
              <a:rPr lang="en-GB" dirty="0">
                <a:latin typeface="Museo Sans 300" panose="02000000000000000000" pitchFamily="50" charset="0"/>
              </a:rPr>
              <a:t>Private utilities – mandatory grounds are treated as discretionary grounds </a:t>
            </a:r>
          </a:p>
        </p:txBody>
      </p:sp>
      <p:pic>
        <p:nvPicPr>
          <p:cNvPr id="33" name="Picture 32" descr="Siren out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00418" y="129447"/>
            <a:ext cx="828000" cy="82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A20AAC6-4C41-544E-C143-08236F7D190B}"/>
              </a:ext>
            </a:extLst>
          </p:cNvPr>
          <p:cNvSpPr/>
          <p:nvPr/>
        </p:nvSpPr>
        <p:spPr>
          <a:xfrm>
            <a:off x="11011208" y="0"/>
            <a:ext cx="36000" cy="1132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870858"/>
      </p:ext>
    </p:extLst>
  </p:cSld>
  <p:clrMapOvr>
    <a:masterClrMapping/>
  </p:clrMapOvr>
</p:sld>
</file>

<file path=ppt/theme/theme1.xml><?xml version="1.0" encoding="utf-8"?>
<a:theme xmlns:a="http://schemas.openxmlformats.org/drawingml/2006/main" name="Eversheds purple">
  <a:themeElements>
    <a:clrScheme name="evpurple">
      <a:dk1>
        <a:srgbClr val="000000"/>
      </a:dk1>
      <a:lt1>
        <a:sysClr val="window" lastClr="FFFFFF"/>
      </a:lt1>
      <a:dk2>
        <a:srgbClr val="CD051D"/>
      </a:dk2>
      <a:lt2>
        <a:srgbClr val="CAD100"/>
      </a:lt2>
      <a:accent1>
        <a:srgbClr val="711F7E"/>
      </a:accent1>
      <a:accent2>
        <a:srgbClr val="0066B2"/>
      </a:accent2>
      <a:accent3>
        <a:srgbClr val="5BC5F2"/>
      </a:accent3>
      <a:accent4>
        <a:srgbClr val="2F912D"/>
      </a:accent4>
      <a:accent5>
        <a:srgbClr val="FEC600"/>
      </a:accent5>
      <a:accent6>
        <a:srgbClr val="F39100"/>
      </a:accent6>
      <a:hlink>
        <a:srgbClr val="E1326B"/>
      </a:hlink>
      <a:folHlink>
        <a:srgbClr val="BEC3C6"/>
      </a:folHlink>
    </a:clrScheme>
    <a:fontScheme name="All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m" id="{1BF3F43F-507E-4FC4-9EC0-A97CEDFE1EBF}" vid="{F692FA4A-D1E2-4801-A438-0A68C72B4A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 C L O U D _ U K ! 2 2 7 4 6 6 3 2 9 . 2 < / d o c u m e n t i d >  
     < s e n d e r i d > 6 3 9 5 5 < / s e n d e r i d >  
     < s e n d e r e m a i l > H E L E N R O W L A N D @ E V E R S H E D S - S U T H E R L A N D . C O M < / s e n d e r e m a i l >  
     < l a s t m o d i f i e d > 2 0 2 4 - 0 6 - 2 6 T 2 3 : 5 9 : 0 6 . 0 0 0 0 0 0 0 + 0 1 : 0 0 < / l a s t m o d i f i e d >  
     < d a t a b a s e > C L O U D _ U K < / d a t a b a s e >  
 < / p r o p e r t i e s > 
</file>

<file path=customXml/itemProps1.xml><?xml version="1.0" encoding="utf-8"?>
<ds:datastoreItem xmlns:ds="http://schemas.openxmlformats.org/officeDocument/2006/customXml" ds:itemID="{D2243767-4473-4EAA-ADE5-AF3AF07D60BF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1121</Words>
  <Application>Microsoft Office PowerPoint</Application>
  <PresentationFormat>Widescreen</PresentationFormat>
  <Paragraphs>152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Museo Sans 300</vt:lpstr>
      <vt:lpstr>Museo Sans 500</vt:lpstr>
      <vt:lpstr>Arial</vt:lpstr>
      <vt:lpstr>Arial Black</vt:lpstr>
      <vt:lpstr>Calibri</vt:lpstr>
      <vt:lpstr>Verdana</vt:lpstr>
      <vt:lpstr>Eversheds purple</vt:lpstr>
      <vt:lpstr>PowerPoint Presentation</vt:lpstr>
      <vt:lpstr>Agenda</vt:lpstr>
      <vt:lpstr>Background to Procurement Reform </vt:lpstr>
      <vt:lpstr>Procurement Lifecycle under the Act</vt:lpstr>
      <vt:lpstr>Conditions of Participation</vt:lpstr>
      <vt:lpstr>Conditions of Participation (cont.)</vt:lpstr>
      <vt:lpstr>Technical Ability and Financial Capacity</vt:lpstr>
      <vt:lpstr>Excluded/Excludable Suppliers</vt:lpstr>
      <vt:lpstr>Excluded/Excludable Suppliers (cont.)</vt:lpstr>
      <vt:lpstr>Poor performance</vt:lpstr>
      <vt:lpstr>Process for debarment </vt:lpstr>
      <vt:lpstr>Challenging debarment </vt:lpstr>
      <vt:lpstr>Factors to consider</vt:lpstr>
      <vt:lpstr>PowerPoint Presentation</vt:lpstr>
      <vt:lpstr>PowerPoint Presentation</vt:lpstr>
    </vt:vector>
  </TitlesOfParts>
  <Company>Eversheds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Lawyers in Local Government</dc:title>
  <dc:creator>Eversheds Sutherland</dc:creator>
  <cp:lastModifiedBy>Eversheds Sutherland</cp:lastModifiedBy>
  <cp:revision>150</cp:revision>
  <dcterms:created xsi:type="dcterms:W3CDTF">2021-08-20T12:34:32Z</dcterms:created>
  <dcterms:modified xsi:type="dcterms:W3CDTF">2024-06-27T07:53:35Z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20220508145947590</vt:lpwstr>
  </property>
</Properties>
</file>