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6"/>
  </p:notesMasterIdLst>
  <p:sldIdLst>
    <p:sldId id="256" r:id="rId2"/>
    <p:sldId id="313" r:id="rId3"/>
    <p:sldId id="301" r:id="rId4"/>
    <p:sldId id="303" r:id="rId5"/>
    <p:sldId id="304" r:id="rId6"/>
    <p:sldId id="307" r:id="rId7"/>
    <p:sldId id="319" r:id="rId8"/>
    <p:sldId id="324" r:id="rId9"/>
    <p:sldId id="325" r:id="rId10"/>
    <p:sldId id="320" r:id="rId11"/>
    <p:sldId id="323" r:id="rId12"/>
    <p:sldId id="321" r:id="rId13"/>
    <p:sldId id="322" r:id="rId14"/>
    <p:sldId id="31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t Johnson" initials="MJ" lastIdx="1" clrIdx="0">
    <p:extLst>
      <p:ext uri="{19B8F6BF-5375-455C-9EA6-DF929625EA0E}">
        <p15:presenceInfo xmlns:p15="http://schemas.microsoft.com/office/powerpoint/2012/main" userId="S::M.Johnson@neupc.ac.uk::76e31100-d691-48ae-a271-5560b0117ee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EEE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25" autoAdjust="0"/>
    <p:restoredTop sz="95671" autoAdjust="0"/>
  </p:normalViewPr>
  <p:slideViewPr>
    <p:cSldViewPr snapToGrid="0">
      <p:cViewPr varScale="1">
        <p:scale>
          <a:sx n="119" d="100"/>
          <a:sy n="119" d="100"/>
        </p:scale>
        <p:origin x="8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BC1316-EA4E-4509-8C3D-1A66A55D6C78}" type="datetimeFigureOut">
              <a:rPr lang="en-GB" smtClean="0"/>
              <a:t>23/11/2021</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E16714-2A2C-40B0-85F8-D5F2C811D166}" type="slidenum">
              <a:rPr lang="en-GB" smtClean="0"/>
              <a:t>‹#›</a:t>
            </a:fld>
            <a:endParaRPr lang="en-GB" dirty="0"/>
          </a:p>
        </p:txBody>
      </p:sp>
    </p:spTree>
    <p:extLst>
      <p:ext uri="{BB962C8B-B14F-4D97-AF65-F5344CB8AC3E}">
        <p14:creationId xmlns:p14="http://schemas.microsoft.com/office/powerpoint/2010/main" val="22540929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was prior to PPN05/21 that mandated that Contracting authorities should consider the National Procurement Policy  Statement in their procurement activities</a:t>
            </a:r>
          </a:p>
        </p:txBody>
      </p:sp>
      <p:sp>
        <p:nvSpPr>
          <p:cNvPr id="4" name="Slide Number Placeholder 3"/>
          <p:cNvSpPr>
            <a:spLocks noGrp="1"/>
          </p:cNvSpPr>
          <p:nvPr>
            <p:ph type="sldNum" sz="quarter" idx="5"/>
          </p:nvPr>
        </p:nvSpPr>
        <p:spPr/>
        <p:txBody>
          <a:bodyPr/>
          <a:lstStyle/>
          <a:p>
            <a:fld id="{F0E16714-2A2C-40B0-85F8-D5F2C811D166}" type="slidenum">
              <a:rPr lang="en-GB" smtClean="0"/>
              <a:t>4</a:t>
            </a:fld>
            <a:endParaRPr lang="en-GB" dirty="0"/>
          </a:p>
        </p:txBody>
      </p:sp>
    </p:spTree>
    <p:extLst>
      <p:ext uri="{BB962C8B-B14F-4D97-AF65-F5344CB8AC3E}">
        <p14:creationId xmlns:p14="http://schemas.microsoft.com/office/powerpoint/2010/main" val="41467446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dirty="0"/>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345DD4A-69EB-4123-9C84-99790D597743}" type="slidenum">
              <a:rPr lang="en-GB" altLang="en-US" smtClean="0"/>
              <a:pPr/>
              <a:t>6</a:t>
            </a:fld>
            <a:endParaRPr lang="en-GB" altLang="en-US" dirty="0"/>
          </a:p>
        </p:txBody>
      </p:sp>
      <p:sp>
        <p:nvSpPr>
          <p:cNvPr id="15365" name="Footer Placeholder 1"/>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dirty="0"/>
              <a:t>Web: www.neupc.ac.uk </a:t>
            </a:r>
          </a:p>
        </p:txBody>
      </p:sp>
    </p:spTree>
    <p:extLst>
      <p:ext uri="{BB962C8B-B14F-4D97-AF65-F5344CB8AC3E}">
        <p14:creationId xmlns:p14="http://schemas.microsoft.com/office/powerpoint/2010/main" val="8830408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dirty="0"/>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345DD4A-69EB-4123-9C84-99790D597743}" type="slidenum">
              <a:rPr lang="en-GB" altLang="en-US" smtClean="0"/>
              <a:pPr/>
              <a:t>7</a:t>
            </a:fld>
            <a:endParaRPr lang="en-GB" altLang="en-US" dirty="0"/>
          </a:p>
        </p:txBody>
      </p:sp>
      <p:sp>
        <p:nvSpPr>
          <p:cNvPr id="15365" name="Footer Placeholder 1"/>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dirty="0"/>
              <a:t>Web: www.neupc.ac.uk </a:t>
            </a:r>
          </a:p>
        </p:txBody>
      </p:sp>
    </p:spTree>
    <p:extLst>
      <p:ext uri="{BB962C8B-B14F-4D97-AF65-F5344CB8AC3E}">
        <p14:creationId xmlns:p14="http://schemas.microsoft.com/office/powerpoint/2010/main" val="4247773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dirty="0"/>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345DD4A-69EB-4123-9C84-99790D597743}" type="slidenum">
              <a:rPr lang="en-GB" altLang="en-US" smtClean="0"/>
              <a:pPr/>
              <a:t>8</a:t>
            </a:fld>
            <a:endParaRPr lang="en-GB" altLang="en-US" dirty="0"/>
          </a:p>
        </p:txBody>
      </p:sp>
      <p:sp>
        <p:nvSpPr>
          <p:cNvPr id="15365" name="Footer Placeholder 1"/>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dirty="0"/>
              <a:t>Web: www.neupc.ac.uk </a:t>
            </a:r>
          </a:p>
        </p:txBody>
      </p:sp>
    </p:spTree>
    <p:extLst>
      <p:ext uri="{BB962C8B-B14F-4D97-AF65-F5344CB8AC3E}">
        <p14:creationId xmlns:p14="http://schemas.microsoft.com/office/powerpoint/2010/main" val="38480357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dirty="0"/>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345DD4A-69EB-4123-9C84-99790D597743}" type="slidenum">
              <a:rPr lang="en-GB" altLang="en-US" smtClean="0"/>
              <a:pPr/>
              <a:t>9</a:t>
            </a:fld>
            <a:endParaRPr lang="en-GB" altLang="en-US" dirty="0"/>
          </a:p>
        </p:txBody>
      </p:sp>
      <p:sp>
        <p:nvSpPr>
          <p:cNvPr id="15365" name="Footer Placeholder 1"/>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dirty="0"/>
              <a:t>Web: www.neupc.ac.uk </a:t>
            </a:r>
          </a:p>
        </p:txBody>
      </p:sp>
    </p:spTree>
    <p:extLst>
      <p:ext uri="{BB962C8B-B14F-4D97-AF65-F5344CB8AC3E}">
        <p14:creationId xmlns:p14="http://schemas.microsoft.com/office/powerpoint/2010/main" val="27108339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dirty="0"/>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345DD4A-69EB-4123-9C84-99790D597743}" type="slidenum">
              <a:rPr lang="en-GB" altLang="en-US" smtClean="0"/>
              <a:pPr/>
              <a:t>10</a:t>
            </a:fld>
            <a:endParaRPr lang="en-GB" altLang="en-US" dirty="0"/>
          </a:p>
        </p:txBody>
      </p:sp>
      <p:sp>
        <p:nvSpPr>
          <p:cNvPr id="15365" name="Footer Placeholder 1"/>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dirty="0"/>
              <a:t>Web: www.neupc.ac.uk </a:t>
            </a:r>
          </a:p>
        </p:txBody>
      </p:sp>
    </p:spTree>
    <p:extLst>
      <p:ext uri="{BB962C8B-B14F-4D97-AF65-F5344CB8AC3E}">
        <p14:creationId xmlns:p14="http://schemas.microsoft.com/office/powerpoint/2010/main" val="33486722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dirty="0"/>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345DD4A-69EB-4123-9C84-99790D597743}" type="slidenum">
              <a:rPr lang="en-GB" altLang="en-US" smtClean="0"/>
              <a:pPr/>
              <a:t>11</a:t>
            </a:fld>
            <a:endParaRPr lang="en-GB" altLang="en-US" dirty="0"/>
          </a:p>
        </p:txBody>
      </p:sp>
      <p:sp>
        <p:nvSpPr>
          <p:cNvPr id="15365" name="Footer Placeholder 1"/>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dirty="0"/>
              <a:t>Web: www.neupc.ac.uk </a:t>
            </a:r>
          </a:p>
        </p:txBody>
      </p:sp>
    </p:spTree>
    <p:extLst>
      <p:ext uri="{BB962C8B-B14F-4D97-AF65-F5344CB8AC3E}">
        <p14:creationId xmlns:p14="http://schemas.microsoft.com/office/powerpoint/2010/main" val="29545176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dirty="0"/>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345DD4A-69EB-4123-9C84-99790D597743}" type="slidenum">
              <a:rPr lang="en-GB" altLang="en-US" smtClean="0"/>
              <a:pPr/>
              <a:t>12</a:t>
            </a:fld>
            <a:endParaRPr lang="en-GB" altLang="en-US" dirty="0"/>
          </a:p>
        </p:txBody>
      </p:sp>
      <p:sp>
        <p:nvSpPr>
          <p:cNvPr id="15365" name="Footer Placeholder 1"/>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dirty="0"/>
              <a:t>Web: www.neupc.ac.uk </a:t>
            </a:r>
          </a:p>
        </p:txBody>
      </p:sp>
    </p:spTree>
    <p:extLst>
      <p:ext uri="{BB962C8B-B14F-4D97-AF65-F5344CB8AC3E}">
        <p14:creationId xmlns:p14="http://schemas.microsoft.com/office/powerpoint/2010/main" val="5814147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GB" altLang="en-US" dirty="0"/>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345DD4A-69EB-4123-9C84-99790D597743}" type="slidenum">
              <a:rPr lang="en-GB" altLang="en-US" smtClean="0"/>
              <a:pPr/>
              <a:t>13</a:t>
            </a:fld>
            <a:endParaRPr lang="en-GB" altLang="en-US" dirty="0"/>
          </a:p>
        </p:txBody>
      </p:sp>
      <p:sp>
        <p:nvSpPr>
          <p:cNvPr id="15365" name="Footer Placeholder 1"/>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GB" altLang="en-US" dirty="0"/>
              <a:t>Web: www.neupc.ac.uk </a:t>
            </a:r>
          </a:p>
        </p:txBody>
      </p:sp>
    </p:spTree>
    <p:extLst>
      <p:ext uri="{BB962C8B-B14F-4D97-AF65-F5344CB8AC3E}">
        <p14:creationId xmlns:p14="http://schemas.microsoft.com/office/powerpoint/2010/main" val="14035876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4ECFE04-96B5-4303-99FE-38D4D56913B2}" type="datetime1">
              <a:rPr lang="en-GB" smtClean="0"/>
              <a:t>23/11/2021</a:t>
            </a:fld>
            <a:endParaRPr lang="en-GB" dirty="0"/>
          </a:p>
        </p:txBody>
      </p:sp>
      <p:sp>
        <p:nvSpPr>
          <p:cNvPr id="5" name="Footer Placeholder 4"/>
          <p:cNvSpPr>
            <a:spLocks noGrp="1"/>
          </p:cNvSpPr>
          <p:nvPr>
            <p:ph type="ftr" sz="quarter" idx="11"/>
          </p:nvPr>
        </p:nvSpPr>
        <p:spPr>
          <a:xfrm>
            <a:off x="5332412" y="5883275"/>
            <a:ext cx="4324044" cy="365125"/>
          </a:xfrm>
        </p:spPr>
        <p:txBody>
          <a:bodyPr/>
          <a:lstStyle/>
          <a:p>
            <a:endParaRPr lang="en-GB" dirty="0"/>
          </a:p>
        </p:txBody>
      </p:sp>
      <p:sp>
        <p:nvSpPr>
          <p:cNvPr id="6" name="Slide Number Placeholder 5"/>
          <p:cNvSpPr>
            <a:spLocks noGrp="1"/>
          </p:cNvSpPr>
          <p:nvPr>
            <p:ph type="sldNum" sz="quarter" idx="12"/>
          </p:nvPr>
        </p:nvSpPr>
        <p:spPr/>
        <p:txBody>
          <a:bodyPr/>
          <a:lstStyle/>
          <a:p>
            <a:fld id="{A64CD658-BF0C-4E2E-842E-105584AD8FBE}" type="slidenum">
              <a:rPr lang="en-GB" smtClean="0"/>
              <a:t>‹#›</a:t>
            </a:fld>
            <a:endParaRPr lang="en-GB" dirty="0"/>
          </a:p>
        </p:txBody>
      </p:sp>
    </p:spTree>
    <p:extLst>
      <p:ext uri="{BB962C8B-B14F-4D97-AF65-F5344CB8AC3E}">
        <p14:creationId xmlns:p14="http://schemas.microsoft.com/office/powerpoint/2010/main" val="3354731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E54F4C7-EA12-4A11-972D-937C2569E7C5}" type="datetime1">
              <a:rPr lang="en-GB" smtClean="0"/>
              <a:t>23/11/2021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64CD658-BF0C-4E2E-842E-105584AD8FBE}" type="slidenum">
              <a:rPr lang="en-GB" smtClean="0"/>
              <a:t>‹#›</a:t>
            </a:fld>
            <a:endParaRPr lang="en-GB" dirty="0"/>
          </a:p>
        </p:txBody>
      </p:sp>
    </p:spTree>
    <p:extLst>
      <p:ext uri="{BB962C8B-B14F-4D97-AF65-F5344CB8AC3E}">
        <p14:creationId xmlns:p14="http://schemas.microsoft.com/office/powerpoint/2010/main" val="798071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C0A78B6-B209-471C-B6E3-AB2B46038802}" type="datetime1">
              <a:rPr lang="en-GB" smtClean="0"/>
              <a:t>23/11/2021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64CD658-BF0C-4E2E-842E-105584AD8FBE}" type="slidenum">
              <a:rPr lang="en-GB" smtClean="0"/>
              <a:t>‹#›</a:t>
            </a:fld>
            <a:endParaRPr lang="en-GB" dirty="0"/>
          </a:p>
        </p:txBody>
      </p:sp>
    </p:spTree>
    <p:extLst>
      <p:ext uri="{BB962C8B-B14F-4D97-AF65-F5344CB8AC3E}">
        <p14:creationId xmlns:p14="http://schemas.microsoft.com/office/powerpoint/2010/main" val="3847739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FCE5A13-9242-487E-BEF5-F1443230560E}" type="datetime1">
              <a:rPr lang="en-GB" smtClean="0"/>
              <a:t>23/11/2021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64CD658-BF0C-4E2E-842E-105584AD8FBE}" type="slidenum">
              <a:rPr lang="en-GB" smtClean="0"/>
              <a:t>‹#›</a:t>
            </a:fld>
            <a:endParaRPr lang="en-GB" dirty="0"/>
          </a:p>
        </p:txBody>
      </p:sp>
    </p:spTree>
    <p:extLst>
      <p:ext uri="{BB962C8B-B14F-4D97-AF65-F5344CB8AC3E}">
        <p14:creationId xmlns:p14="http://schemas.microsoft.com/office/powerpoint/2010/main" val="16403689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981E9F-A655-4090-844E-B570C8D99995}" type="datetime1">
              <a:rPr lang="en-GB" smtClean="0"/>
              <a:t>23/11/2021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64CD658-BF0C-4E2E-842E-105584AD8FBE}" type="slidenum">
              <a:rPr lang="en-GB" smtClean="0"/>
              <a:t>‹#›</a:t>
            </a:fld>
            <a:endParaRPr lang="en-GB" dirty="0"/>
          </a:p>
        </p:txBody>
      </p:sp>
    </p:spTree>
    <p:extLst>
      <p:ext uri="{BB962C8B-B14F-4D97-AF65-F5344CB8AC3E}">
        <p14:creationId xmlns:p14="http://schemas.microsoft.com/office/powerpoint/2010/main" val="2938759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C06BED6-6904-4EF6-B5B5-80014BAEA41D}" type="datetime1">
              <a:rPr lang="en-GB" smtClean="0"/>
              <a:t>23/11/2021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64CD658-BF0C-4E2E-842E-105584AD8FBE}" type="slidenum">
              <a:rPr lang="en-GB" smtClean="0"/>
              <a:t>‹#›</a:t>
            </a:fld>
            <a:endParaRPr lang="en-GB" dirty="0"/>
          </a:p>
        </p:txBody>
      </p:sp>
    </p:spTree>
    <p:extLst>
      <p:ext uri="{BB962C8B-B14F-4D97-AF65-F5344CB8AC3E}">
        <p14:creationId xmlns:p14="http://schemas.microsoft.com/office/powerpoint/2010/main" val="13601583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398024-DAB5-4C1D-B7FB-3AE3C9928C86}" type="datetime1">
              <a:rPr lang="en-GB" smtClean="0"/>
              <a:t>23/11/2021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64CD658-BF0C-4E2E-842E-105584AD8FBE}" type="slidenum">
              <a:rPr lang="en-GB" smtClean="0"/>
              <a:t>‹#›</a:t>
            </a:fld>
            <a:endParaRPr lang="en-GB" dirty="0"/>
          </a:p>
        </p:txBody>
      </p:sp>
    </p:spTree>
    <p:extLst>
      <p:ext uri="{BB962C8B-B14F-4D97-AF65-F5344CB8AC3E}">
        <p14:creationId xmlns:p14="http://schemas.microsoft.com/office/powerpoint/2010/main" val="32863873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61B3CC-0B7E-442B-89CD-0554D76F0C4F}" type="datetime1">
              <a:rPr lang="en-GB" smtClean="0"/>
              <a:t>23/11/2021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64CD658-BF0C-4E2E-842E-105584AD8FBE}" type="slidenum">
              <a:rPr lang="en-GB" smtClean="0"/>
              <a:t>‹#›</a:t>
            </a:fld>
            <a:endParaRPr lang="en-GB" dirty="0"/>
          </a:p>
        </p:txBody>
      </p:sp>
    </p:spTree>
    <p:extLst>
      <p:ext uri="{BB962C8B-B14F-4D97-AF65-F5344CB8AC3E}">
        <p14:creationId xmlns:p14="http://schemas.microsoft.com/office/powerpoint/2010/main" val="633598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FCEA29D-D588-4EB9-9BF7-D49D9CE026BA}" type="datetime1">
              <a:rPr lang="en-GB" smtClean="0"/>
              <a:t>23/11/2021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64CD658-BF0C-4E2E-842E-105584AD8FBE}" type="slidenum">
              <a:rPr lang="en-GB" smtClean="0"/>
              <a:t>‹#›</a:t>
            </a:fld>
            <a:endParaRPr lang="en-GB" dirty="0"/>
          </a:p>
        </p:txBody>
      </p:sp>
    </p:spTree>
    <p:extLst>
      <p:ext uri="{BB962C8B-B14F-4D97-AF65-F5344CB8AC3E}">
        <p14:creationId xmlns:p14="http://schemas.microsoft.com/office/powerpoint/2010/main" val="4168932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356C39-8DEB-4164-BDF2-F9FA6F7F2811}" type="datetime1">
              <a:rPr lang="en-GB" smtClean="0"/>
              <a:t>23/11/2021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a:xfrm>
            <a:off x="10951856" y="5867131"/>
            <a:ext cx="551167" cy="365125"/>
          </a:xfrm>
        </p:spPr>
        <p:txBody>
          <a:bodyPr/>
          <a:lstStyle/>
          <a:p>
            <a:fld id="{A64CD658-BF0C-4E2E-842E-105584AD8FBE}" type="slidenum">
              <a:rPr lang="en-GB" smtClean="0"/>
              <a:t>‹#›</a:t>
            </a:fld>
            <a:endParaRPr lang="en-GB" dirty="0"/>
          </a:p>
        </p:txBody>
      </p:sp>
    </p:spTree>
    <p:extLst>
      <p:ext uri="{BB962C8B-B14F-4D97-AF65-F5344CB8AC3E}">
        <p14:creationId xmlns:p14="http://schemas.microsoft.com/office/powerpoint/2010/main" val="2409437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EAF579-46F3-46E3-9B94-3B277473921A}" type="datetime1">
              <a:rPr lang="en-GB" smtClean="0"/>
              <a:t>23/11/2021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A64CD658-BF0C-4E2E-842E-105584AD8FBE}" type="slidenum">
              <a:rPr lang="en-GB" smtClean="0"/>
              <a:t>‹#›</a:t>
            </a:fld>
            <a:endParaRPr lang="en-GB" dirty="0"/>
          </a:p>
        </p:txBody>
      </p:sp>
    </p:spTree>
    <p:extLst>
      <p:ext uri="{BB962C8B-B14F-4D97-AF65-F5344CB8AC3E}">
        <p14:creationId xmlns:p14="http://schemas.microsoft.com/office/powerpoint/2010/main" val="1135309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709A3A5-E8CE-4B20-A825-269FBD9B9EF8}" type="datetime1">
              <a:rPr lang="en-GB" smtClean="0"/>
              <a:t>23/11/2021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64CD658-BF0C-4E2E-842E-105584AD8FBE}" type="slidenum">
              <a:rPr lang="en-GB" smtClean="0"/>
              <a:t>‹#›</a:t>
            </a:fld>
            <a:endParaRPr lang="en-GB" dirty="0"/>
          </a:p>
        </p:txBody>
      </p:sp>
    </p:spTree>
    <p:extLst>
      <p:ext uri="{BB962C8B-B14F-4D97-AF65-F5344CB8AC3E}">
        <p14:creationId xmlns:p14="http://schemas.microsoft.com/office/powerpoint/2010/main" val="3793174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A4DB1B7-49DD-407B-823F-08C5D83148E9}" type="datetime1">
              <a:rPr lang="en-GB" smtClean="0"/>
              <a:t>23/11/2021</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A64CD658-BF0C-4E2E-842E-105584AD8FBE}" type="slidenum">
              <a:rPr lang="en-GB" smtClean="0"/>
              <a:t>‹#›</a:t>
            </a:fld>
            <a:endParaRPr lang="en-GB" dirty="0"/>
          </a:p>
        </p:txBody>
      </p:sp>
    </p:spTree>
    <p:extLst>
      <p:ext uri="{BB962C8B-B14F-4D97-AF65-F5344CB8AC3E}">
        <p14:creationId xmlns:p14="http://schemas.microsoft.com/office/powerpoint/2010/main" val="1884257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B08874-B7D0-451B-A835-3ECF6C6DD4AE}" type="datetime1">
              <a:rPr lang="en-GB" smtClean="0"/>
              <a:t>23/11/2021</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A64CD658-BF0C-4E2E-842E-105584AD8FBE}" type="slidenum">
              <a:rPr lang="en-GB" smtClean="0"/>
              <a:t>‹#›</a:t>
            </a:fld>
            <a:endParaRPr lang="en-GB" dirty="0"/>
          </a:p>
        </p:txBody>
      </p:sp>
    </p:spTree>
    <p:extLst>
      <p:ext uri="{BB962C8B-B14F-4D97-AF65-F5344CB8AC3E}">
        <p14:creationId xmlns:p14="http://schemas.microsoft.com/office/powerpoint/2010/main" val="1462484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3EB73B-B326-44F4-B58F-FBA16A5CC779}" type="datetime1">
              <a:rPr lang="en-GB" smtClean="0"/>
              <a:t>23/11/2021</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A64CD658-BF0C-4E2E-842E-105584AD8FBE}" type="slidenum">
              <a:rPr lang="en-GB" smtClean="0"/>
              <a:t>‹#›</a:t>
            </a:fld>
            <a:endParaRPr lang="en-GB" dirty="0"/>
          </a:p>
        </p:txBody>
      </p:sp>
    </p:spTree>
    <p:extLst>
      <p:ext uri="{BB962C8B-B14F-4D97-AF65-F5344CB8AC3E}">
        <p14:creationId xmlns:p14="http://schemas.microsoft.com/office/powerpoint/2010/main" val="2365042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03DA2A7-BE3C-46A6-80BC-0EFC6DE5A6A4}" type="datetime1">
              <a:rPr lang="en-GB" smtClean="0"/>
              <a:t>23/11/2021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64CD658-BF0C-4E2E-842E-105584AD8FBE}" type="slidenum">
              <a:rPr lang="en-GB" smtClean="0"/>
              <a:t>‹#›</a:t>
            </a:fld>
            <a:endParaRPr lang="en-GB" dirty="0"/>
          </a:p>
        </p:txBody>
      </p:sp>
    </p:spTree>
    <p:extLst>
      <p:ext uri="{BB962C8B-B14F-4D97-AF65-F5344CB8AC3E}">
        <p14:creationId xmlns:p14="http://schemas.microsoft.com/office/powerpoint/2010/main" val="2097681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7B636F0-75A4-4FE7-AF0F-C86E148C172D}" type="datetime1">
              <a:rPr lang="en-GB" smtClean="0"/>
              <a:t>23/11/2021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A64CD658-BF0C-4E2E-842E-105584AD8FBE}" type="slidenum">
              <a:rPr lang="en-GB" smtClean="0"/>
              <a:t>‹#›</a:t>
            </a:fld>
            <a:endParaRPr lang="en-GB" dirty="0"/>
          </a:p>
        </p:txBody>
      </p:sp>
    </p:spTree>
    <p:extLst>
      <p:ext uri="{BB962C8B-B14F-4D97-AF65-F5344CB8AC3E}">
        <p14:creationId xmlns:p14="http://schemas.microsoft.com/office/powerpoint/2010/main" val="711011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EEEEE"/>
        </a:solidFill>
        <a:effectLst/>
      </p:bgPr>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B8B4673-6DCB-4328-942A-640AEDA21E0D}" type="datetime1">
              <a:rPr lang="en-GB" smtClean="0"/>
              <a:t>23/11/2021</a:t>
            </a:fld>
            <a:endParaRPr lang="en-GB"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GB"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A64CD658-BF0C-4E2E-842E-105584AD8FBE}" type="slidenum">
              <a:rPr lang="en-GB" smtClean="0"/>
              <a:t>‹#›</a:t>
            </a:fld>
            <a:endParaRPr lang="en-GB" dirty="0"/>
          </a:p>
        </p:txBody>
      </p:sp>
    </p:spTree>
    <p:extLst>
      <p:ext uri="{BB962C8B-B14F-4D97-AF65-F5344CB8AC3E}">
        <p14:creationId xmlns:p14="http://schemas.microsoft.com/office/powerpoint/2010/main" val="25089485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hf hdr="0" ft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1.emf"/></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3.xml.rels><?xml version="1.0" encoding="UTF-8" standalone="yes"?>
<Relationships xmlns="http://schemas.openxmlformats.org/package/2006/relationships"><Relationship Id="rId8" Type="http://schemas.openxmlformats.org/officeDocument/2006/relationships/hyperlink" Target="https://www.carbontrust.com/resources/sme-carbon-footprint-calculator" TargetMode="External"/><Relationship Id="rId13" Type="http://schemas.openxmlformats.org/officeDocument/2006/relationships/hyperlink" Target="https://www.gov.uk/government/collections/procurement-policy-notes#2021" TargetMode="External"/><Relationship Id="rId18" Type="http://schemas.openxmlformats.org/officeDocument/2006/relationships/hyperlink" Target="https://businessclimatehub.org/uk/" TargetMode="External"/><Relationship Id="rId3" Type="http://schemas.openxmlformats.org/officeDocument/2006/relationships/image" Target="../media/image2.png"/><Relationship Id="rId7" Type="http://schemas.openxmlformats.org/officeDocument/2006/relationships/hyperlink" Target="https://www.carbontrust.com/resources/the-journey-to-net-zero-for-smes" TargetMode="External"/><Relationship Id="rId12" Type="http://schemas.openxmlformats.org/officeDocument/2006/relationships/hyperlink" Target="https://www.netzeronation.scot/" TargetMode="External"/><Relationship Id="rId17" Type="http://schemas.openxmlformats.org/officeDocument/2006/relationships/hyperlink" Target="https://www.ukupc.ac.uk/responsible%20procurement.html" TargetMode="External"/><Relationship Id="rId2" Type="http://schemas.openxmlformats.org/officeDocument/2006/relationships/notesSlide" Target="../notesSlides/notesSlide9.xml"/><Relationship Id="rId16" Type="http://schemas.openxmlformats.org/officeDocument/2006/relationships/hyperlink" Target="https://www.carbontrust.com/news-and-events/insights/secr-explained-streamlined-energy-carbon-reporting-framework-for-uk" TargetMode="External"/><Relationship Id="rId1" Type="http://schemas.openxmlformats.org/officeDocument/2006/relationships/slideLayout" Target="../slideLayouts/slideLayout2.xml"/><Relationship Id="rId6" Type="http://schemas.openxmlformats.org/officeDocument/2006/relationships/hyperlink" Target="https://www.gov.uk/government/publications/greenhouse-gas-reporting-conversion-factors-2020" TargetMode="External"/><Relationship Id="rId11" Type="http://schemas.openxmlformats.org/officeDocument/2006/relationships/hyperlink" Target="https://www.gov.uk/government/publications/procurement-policy-note-0521-national-procurement-policy-statement" TargetMode="External"/><Relationship Id="rId5" Type="http://schemas.openxmlformats.org/officeDocument/2006/relationships/hyperlink" Target="https://www.wwf.org.uk/emission-possible?utm_source=Emission%20Possible&amp;utm_medium=tool-highlights&amp;utm_campaign=SMECH%20A" TargetMode="External"/><Relationship Id="rId15" Type="http://schemas.openxmlformats.org/officeDocument/2006/relationships/hyperlink" Target="https://businessclimatehub.org/smes/" TargetMode="External"/><Relationship Id="rId10" Type="http://schemas.openxmlformats.org/officeDocument/2006/relationships/hyperlink" Target="https://www.futurelearn.com/courses/how-to-measure-reduce-and-offset-your-companys-carbon-footprint" TargetMode="External"/><Relationship Id="rId19" Type="http://schemas.openxmlformats.org/officeDocument/2006/relationships/hyperlink" Target="https://energy.zerowastescotland.org.uk/" TargetMode="External"/><Relationship Id="rId4" Type="http://schemas.openxmlformats.org/officeDocument/2006/relationships/hyperlink" Target="https://exponentialroadmap.org/1-5c-business-playbook/" TargetMode="External"/><Relationship Id="rId9" Type="http://schemas.openxmlformats.org/officeDocument/2006/relationships/hyperlink" Target="https://www.gov.uk/government/publications/small-business-user-guide-guidance-on-how-to-measure-and-report-your-greenhouse-gas-emissions" TargetMode="External"/><Relationship Id="rId14" Type="http://schemas.openxmlformats.org/officeDocument/2006/relationships/hyperlink" Target="https://smeclimatehub.org/sme-climate-commitment/" TargetMode="Externa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emf"/></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FB52E524-53CC-4B7C-BD84-DD58D67158D5}"/>
              </a:ext>
            </a:extLst>
          </p:cNvPr>
          <p:cNvCxnSpPr/>
          <p:nvPr/>
        </p:nvCxnSpPr>
        <p:spPr>
          <a:xfrm flipH="1">
            <a:off x="4004309" y="-391595"/>
            <a:ext cx="4183380" cy="8218170"/>
          </a:xfrm>
          <a:prstGeom prst="line">
            <a:avLst/>
          </a:prstGeom>
          <a:ln w="12700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31040501-29E5-4E68-8EE9-BE3746EF39DD}"/>
              </a:ext>
            </a:extLst>
          </p:cNvPr>
          <p:cNvSpPr/>
          <p:nvPr/>
        </p:nvSpPr>
        <p:spPr>
          <a:xfrm>
            <a:off x="3998128" y="5822886"/>
            <a:ext cx="3910491" cy="36381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sp>
        <p:nvSpPr>
          <p:cNvPr id="3" name="Rectangle 2">
            <a:extLst>
              <a:ext uri="{FF2B5EF4-FFF2-40B4-BE49-F238E27FC236}">
                <a16:creationId xmlns:a16="http://schemas.microsoft.com/office/drawing/2014/main" id="{B0ED9B8A-2DBE-4A17-99BC-78461CB2D0C6}"/>
              </a:ext>
            </a:extLst>
          </p:cNvPr>
          <p:cNvSpPr/>
          <p:nvPr/>
        </p:nvSpPr>
        <p:spPr>
          <a:xfrm>
            <a:off x="1622737" y="2086377"/>
            <a:ext cx="9519607" cy="147978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sp>
        <p:nvSpPr>
          <p:cNvPr id="2" name="Title 1">
            <a:extLst>
              <a:ext uri="{FF2B5EF4-FFF2-40B4-BE49-F238E27FC236}">
                <a16:creationId xmlns:a16="http://schemas.microsoft.com/office/drawing/2014/main" id="{B552EA52-A91B-4E7F-A909-CD4C42EE2E0D}"/>
              </a:ext>
            </a:extLst>
          </p:cNvPr>
          <p:cNvSpPr>
            <a:spLocks noGrp="1"/>
          </p:cNvSpPr>
          <p:nvPr>
            <p:ph type="ctrTitle"/>
          </p:nvPr>
        </p:nvSpPr>
        <p:spPr>
          <a:xfrm>
            <a:off x="1444737" y="2474554"/>
            <a:ext cx="9875606" cy="2331670"/>
          </a:xfrm>
        </p:spPr>
        <p:txBody>
          <a:bodyPr>
            <a:normAutofit fontScale="90000"/>
          </a:bodyPr>
          <a:lstStyle/>
          <a:p>
            <a:pPr algn="ctr"/>
            <a:br>
              <a:rPr lang="en-GB" sz="5600" b="1" dirty="0">
                <a:latin typeface="Arial" panose="020B0604020202020204" pitchFamily="34" charset="0"/>
                <a:cs typeface="Arial" panose="020B0604020202020204" pitchFamily="34" charset="0"/>
              </a:rPr>
            </a:br>
            <a:r>
              <a:rPr lang="en-GB" sz="5600" b="1" dirty="0">
                <a:latin typeface="Arial" panose="020B0604020202020204" pitchFamily="34" charset="0"/>
                <a:cs typeface="Arial" panose="020B0604020202020204" pitchFamily="34" charset="0"/>
              </a:rPr>
              <a:t>Carbon Reduction through the Supply Chain</a:t>
            </a:r>
            <a:br>
              <a:rPr lang="en-GB" sz="5600" b="1" dirty="0">
                <a:latin typeface="Arial" panose="020B0604020202020204" pitchFamily="34" charset="0"/>
                <a:cs typeface="Arial" panose="020B0604020202020204" pitchFamily="34" charset="0"/>
              </a:rPr>
            </a:br>
            <a:br>
              <a:rPr lang="en-GB" sz="5600" b="1" dirty="0">
                <a:latin typeface="Arial" panose="020B0604020202020204" pitchFamily="34" charset="0"/>
                <a:cs typeface="Arial" panose="020B0604020202020204" pitchFamily="34" charset="0"/>
              </a:rPr>
            </a:br>
            <a:r>
              <a:rPr lang="en-GB" sz="3600" b="1" dirty="0">
                <a:latin typeface="Arial" panose="020B0604020202020204" pitchFamily="34" charset="0"/>
                <a:cs typeface="Arial" panose="020B0604020202020204" pitchFamily="34" charset="0"/>
              </a:rPr>
              <a:t>Practical Tips and Tools</a:t>
            </a:r>
          </a:p>
        </p:txBody>
      </p:sp>
      <p:pic>
        <p:nvPicPr>
          <p:cNvPr id="7" name="Picture 6">
            <a:extLst>
              <a:ext uri="{FF2B5EF4-FFF2-40B4-BE49-F238E27FC236}">
                <a16:creationId xmlns:a16="http://schemas.microsoft.com/office/drawing/2014/main" id="{23F9DA90-C569-4617-A10D-4B8A3C1BF67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22589" y="5029200"/>
            <a:ext cx="1422643" cy="1264136"/>
          </a:xfrm>
          <a:prstGeom prst="rect">
            <a:avLst/>
          </a:prstGeom>
        </p:spPr>
      </p:pic>
      <p:sp>
        <p:nvSpPr>
          <p:cNvPr id="9" name="TextBox 8">
            <a:extLst>
              <a:ext uri="{FF2B5EF4-FFF2-40B4-BE49-F238E27FC236}">
                <a16:creationId xmlns:a16="http://schemas.microsoft.com/office/drawing/2014/main" id="{A8F022B0-7A2A-4F29-AAAD-539E2BBBB2EF}"/>
              </a:ext>
            </a:extLst>
          </p:cNvPr>
          <p:cNvSpPr txBox="1"/>
          <p:nvPr/>
        </p:nvSpPr>
        <p:spPr>
          <a:xfrm>
            <a:off x="4003185" y="5716255"/>
            <a:ext cx="5301954" cy="577081"/>
          </a:xfrm>
          <a:prstGeom prst="rect">
            <a:avLst/>
          </a:prstGeom>
          <a:noFill/>
        </p:spPr>
        <p:txBody>
          <a:bodyPr wrap="square">
            <a:spAutoFit/>
          </a:bodyPr>
          <a:lstStyle/>
          <a:p>
            <a:r>
              <a:rPr lang="en-GB" altLang="en-US" sz="3150" b="1" dirty="0">
                <a:latin typeface="Arial" panose="020B0604020202020204" pitchFamily="34" charset="0"/>
                <a:cs typeface="Arial" panose="020B0604020202020204" pitchFamily="34" charset="0"/>
              </a:rPr>
              <a:t>23</a:t>
            </a:r>
            <a:r>
              <a:rPr lang="en-GB" altLang="en-US" sz="3150" b="1" baseline="30000" dirty="0">
                <a:latin typeface="Arial" panose="020B0604020202020204" pitchFamily="34" charset="0"/>
                <a:cs typeface="Arial" panose="020B0604020202020204" pitchFamily="34" charset="0"/>
              </a:rPr>
              <a:t>rd</a:t>
            </a:r>
            <a:r>
              <a:rPr lang="en-GB" altLang="en-US" sz="3150" b="1" dirty="0">
                <a:latin typeface="Arial" panose="020B0604020202020204" pitchFamily="34" charset="0"/>
                <a:cs typeface="Arial" panose="020B0604020202020204" pitchFamily="34" charset="0"/>
              </a:rPr>
              <a:t> November 2021</a:t>
            </a:r>
            <a:endParaRPr lang="en-GB" sz="3150" dirty="0"/>
          </a:p>
        </p:txBody>
      </p:sp>
      <p:pic>
        <p:nvPicPr>
          <p:cNvPr id="11" name="Graphic 10" descr="Cloud outline">
            <a:extLst>
              <a:ext uri="{FF2B5EF4-FFF2-40B4-BE49-F238E27FC236}">
                <a16:creationId xmlns:a16="http://schemas.microsoft.com/office/drawing/2014/main" id="{7E433E2F-9822-452C-9E2E-6A019E90292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305" y="45542"/>
            <a:ext cx="2174488" cy="1847911"/>
          </a:xfrm>
          <a:prstGeom prst="rect">
            <a:avLst/>
          </a:prstGeom>
        </p:spPr>
      </p:pic>
      <p:sp>
        <p:nvSpPr>
          <p:cNvPr id="12" name="TextBox 11">
            <a:extLst>
              <a:ext uri="{FF2B5EF4-FFF2-40B4-BE49-F238E27FC236}">
                <a16:creationId xmlns:a16="http://schemas.microsoft.com/office/drawing/2014/main" id="{F88700F5-E340-423E-9A62-E5BD7990B236}"/>
              </a:ext>
            </a:extLst>
          </p:cNvPr>
          <p:cNvSpPr txBox="1"/>
          <p:nvPr/>
        </p:nvSpPr>
        <p:spPr>
          <a:xfrm>
            <a:off x="535797" y="699451"/>
            <a:ext cx="1044580" cy="646331"/>
          </a:xfrm>
          <a:prstGeom prst="rect">
            <a:avLst/>
          </a:prstGeom>
          <a:noFill/>
        </p:spPr>
        <p:txBody>
          <a:bodyPr wrap="square" rtlCol="0">
            <a:spAutoFit/>
          </a:bodyPr>
          <a:lstStyle/>
          <a:p>
            <a:r>
              <a:rPr lang="en-GB" sz="3600" b="1" dirty="0">
                <a:latin typeface="+mj-lt"/>
                <a:cs typeface="Arial" panose="020B0604020202020204" pitchFamily="34" charset="0"/>
              </a:rPr>
              <a:t>CO2</a:t>
            </a:r>
          </a:p>
        </p:txBody>
      </p:sp>
      <p:sp>
        <p:nvSpPr>
          <p:cNvPr id="13" name="Arrow: Down 12">
            <a:extLst>
              <a:ext uri="{FF2B5EF4-FFF2-40B4-BE49-F238E27FC236}">
                <a16:creationId xmlns:a16="http://schemas.microsoft.com/office/drawing/2014/main" id="{41562FA0-D97F-41D5-84DA-6B5B7F53103A}"/>
              </a:ext>
            </a:extLst>
          </p:cNvPr>
          <p:cNvSpPr/>
          <p:nvPr/>
        </p:nvSpPr>
        <p:spPr>
          <a:xfrm flipH="1">
            <a:off x="490078" y="1539871"/>
            <a:ext cx="201297" cy="35358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Arrow: Down 13">
            <a:extLst>
              <a:ext uri="{FF2B5EF4-FFF2-40B4-BE49-F238E27FC236}">
                <a16:creationId xmlns:a16="http://schemas.microsoft.com/office/drawing/2014/main" id="{7013AEEF-D470-448B-BDEF-0871F9DFAD23}"/>
              </a:ext>
            </a:extLst>
          </p:cNvPr>
          <p:cNvSpPr/>
          <p:nvPr/>
        </p:nvSpPr>
        <p:spPr>
          <a:xfrm flipH="1">
            <a:off x="957439" y="1539871"/>
            <a:ext cx="201297" cy="35358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Arrow: Down 14">
            <a:extLst>
              <a:ext uri="{FF2B5EF4-FFF2-40B4-BE49-F238E27FC236}">
                <a16:creationId xmlns:a16="http://schemas.microsoft.com/office/drawing/2014/main" id="{FBF5EB8F-180D-4D43-97C6-56F7841DB211}"/>
              </a:ext>
            </a:extLst>
          </p:cNvPr>
          <p:cNvSpPr/>
          <p:nvPr/>
        </p:nvSpPr>
        <p:spPr>
          <a:xfrm flipH="1">
            <a:off x="1450708" y="1539871"/>
            <a:ext cx="201297" cy="35358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970890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7E0980B-D37B-40DD-BDF4-70211D15029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22589" y="5029200"/>
            <a:ext cx="1422643" cy="1264136"/>
          </a:xfrm>
          <a:prstGeom prst="rect">
            <a:avLst/>
          </a:prstGeom>
        </p:spPr>
      </p:pic>
      <p:sp>
        <p:nvSpPr>
          <p:cNvPr id="8" name="Rectangle 7">
            <a:extLst>
              <a:ext uri="{FF2B5EF4-FFF2-40B4-BE49-F238E27FC236}">
                <a16:creationId xmlns:a16="http://schemas.microsoft.com/office/drawing/2014/main" id="{EA618694-1658-44A9-B6DE-082170CBD9F4}"/>
              </a:ext>
            </a:extLst>
          </p:cNvPr>
          <p:cNvSpPr/>
          <p:nvPr/>
        </p:nvSpPr>
        <p:spPr>
          <a:xfrm>
            <a:off x="2041742" y="805534"/>
            <a:ext cx="6288066" cy="47136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sp>
        <p:nvSpPr>
          <p:cNvPr id="9" name="Title 1">
            <a:extLst>
              <a:ext uri="{FF2B5EF4-FFF2-40B4-BE49-F238E27FC236}">
                <a16:creationId xmlns:a16="http://schemas.microsoft.com/office/drawing/2014/main" id="{A82FFDDC-37F1-4916-9208-3FD0A0070BF5}"/>
              </a:ext>
            </a:extLst>
          </p:cNvPr>
          <p:cNvSpPr txBox="1">
            <a:spLocks/>
          </p:cNvSpPr>
          <p:nvPr/>
        </p:nvSpPr>
        <p:spPr>
          <a:xfrm>
            <a:off x="1773921" y="805534"/>
            <a:ext cx="7850139" cy="462653"/>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1"/>
            <a:r>
              <a:rPr lang="en-GB" altLang="en-US" sz="3600" b="1" dirty="0">
                <a:latin typeface="Arial" panose="020B0604020202020204" pitchFamily="34" charset="0"/>
                <a:cs typeface="Arial" panose="020B0604020202020204" pitchFamily="34" charset="0"/>
              </a:rPr>
              <a:t>UKUPC Q&amp;A BY SDG13</a:t>
            </a:r>
            <a:endParaRPr lang="en-GB" sz="3600" dirty="0">
              <a:latin typeface="Arial" panose="020B0604020202020204" pitchFamily="34" charset="0"/>
              <a:cs typeface="Arial" panose="020B0604020202020204" pitchFamily="34" charset="0"/>
            </a:endParaRPr>
          </a:p>
        </p:txBody>
      </p:sp>
      <p:sp>
        <p:nvSpPr>
          <p:cNvPr id="13" name="Content Placeholder 2">
            <a:extLst>
              <a:ext uri="{FF2B5EF4-FFF2-40B4-BE49-F238E27FC236}">
                <a16:creationId xmlns:a16="http://schemas.microsoft.com/office/drawing/2014/main" id="{70967C01-742E-487C-A12A-9C8EBA2CACA9}"/>
              </a:ext>
            </a:extLst>
          </p:cNvPr>
          <p:cNvSpPr txBox="1">
            <a:spLocks/>
          </p:cNvSpPr>
          <p:nvPr/>
        </p:nvSpPr>
        <p:spPr>
          <a:xfrm>
            <a:off x="1773921" y="1988820"/>
            <a:ext cx="7930149" cy="2823210"/>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a:buFont typeface="Arial" panose="020B0604020202020204" pitchFamily="34" charset="0"/>
              <a:buChar char="•"/>
            </a:pPr>
            <a:endParaRPr lang="en-GB" dirty="0">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2D72F918-9871-4BB7-B11A-50974F0F8F01}"/>
              </a:ext>
            </a:extLst>
          </p:cNvPr>
          <p:cNvPicPr>
            <a:picLocks noChangeAspect="1"/>
          </p:cNvPicPr>
          <p:nvPr/>
        </p:nvPicPr>
        <p:blipFill>
          <a:blip r:embed="rId4"/>
          <a:stretch>
            <a:fillRect/>
          </a:stretch>
        </p:blipFill>
        <p:spPr>
          <a:xfrm>
            <a:off x="10238691" y="552125"/>
            <a:ext cx="1790438" cy="1825892"/>
          </a:xfrm>
          <a:prstGeom prst="rect">
            <a:avLst/>
          </a:prstGeom>
        </p:spPr>
      </p:pic>
      <p:sp>
        <p:nvSpPr>
          <p:cNvPr id="10" name="TextBox 9">
            <a:extLst>
              <a:ext uri="{FF2B5EF4-FFF2-40B4-BE49-F238E27FC236}">
                <a16:creationId xmlns:a16="http://schemas.microsoft.com/office/drawing/2014/main" id="{B12C2774-74E8-494F-953A-34D107E2FB51}"/>
              </a:ext>
            </a:extLst>
          </p:cNvPr>
          <p:cNvSpPr txBox="1"/>
          <p:nvPr/>
        </p:nvSpPr>
        <p:spPr>
          <a:xfrm>
            <a:off x="724538" y="1728797"/>
            <a:ext cx="8686799" cy="4093428"/>
          </a:xfrm>
          <a:prstGeom prst="rect">
            <a:avLst/>
          </a:prstGeom>
          <a:noFill/>
        </p:spPr>
        <p:txBody>
          <a:bodyPr wrap="square">
            <a:spAutoFit/>
          </a:bodyPr>
          <a:lstStyle/>
          <a:p>
            <a:pPr marL="742950" lvl="1"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What actions has your company taken to minimise the CO2 impact of your (or your 3rd party) vehicle fleet across your entire company, and how do you track that impact? Include details on: </a:t>
            </a:r>
            <a:br>
              <a:rPr lang="en-GB" sz="2000" dirty="0">
                <a:latin typeface="Arial" panose="020B0604020202020204" pitchFamily="34" charset="0"/>
                <a:cs typeface="Arial" panose="020B0604020202020204" pitchFamily="34" charset="0"/>
              </a:rPr>
            </a:br>
            <a:r>
              <a:rPr lang="en-GB" sz="2000" dirty="0">
                <a:latin typeface="Arial" panose="020B0604020202020204" pitchFamily="34" charset="0"/>
                <a:cs typeface="Arial" panose="020B0604020202020204" pitchFamily="34" charset="0"/>
              </a:rPr>
              <a:t>• specific targets in place </a:t>
            </a:r>
            <a:br>
              <a:rPr lang="en-GB" sz="2000" dirty="0">
                <a:latin typeface="Arial" panose="020B0604020202020204" pitchFamily="34" charset="0"/>
                <a:cs typeface="Arial" panose="020B0604020202020204" pitchFamily="34" charset="0"/>
              </a:rPr>
            </a:br>
            <a:r>
              <a:rPr lang="en-GB" sz="2000" dirty="0">
                <a:latin typeface="Arial" panose="020B0604020202020204" pitchFamily="34" charset="0"/>
                <a:cs typeface="Arial" panose="020B0604020202020204" pitchFamily="34" charset="0"/>
              </a:rPr>
              <a:t>• achievements to date </a:t>
            </a:r>
            <a:br>
              <a:rPr lang="en-GB" sz="2000" dirty="0">
                <a:latin typeface="Arial" panose="020B0604020202020204" pitchFamily="34" charset="0"/>
                <a:cs typeface="Arial" panose="020B0604020202020204" pitchFamily="34" charset="0"/>
              </a:rPr>
            </a:br>
            <a:r>
              <a:rPr lang="en-GB" sz="2000" dirty="0">
                <a:latin typeface="Arial" panose="020B0604020202020204" pitchFamily="34" charset="0"/>
                <a:cs typeface="Arial" panose="020B0604020202020204" pitchFamily="34" charset="0"/>
              </a:rPr>
              <a:t>• technology used to reduce CO2 emissions</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Do you have suitable arrangements in place to minimise your company’s fuel consumption? </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Carbon Off-setting. Please describe any initiatives that will be in place within your organisation to offset your carbon emissions in relation to this Framework Agreement. </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 Have you acknowledged the Global Climate Emergency and published a meaningful action plan to work towards carbon neutrality? </a:t>
            </a:r>
          </a:p>
        </p:txBody>
      </p:sp>
      <p:pic>
        <p:nvPicPr>
          <p:cNvPr id="5" name="Picture 4">
            <a:extLst>
              <a:ext uri="{FF2B5EF4-FFF2-40B4-BE49-F238E27FC236}">
                <a16:creationId xmlns:a16="http://schemas.microsoft.com/office/drawing/2014/main" id="{97A17237-738E-4959-87B7-FE549626EB16}"/>
              </a:ext>
            </a:extLst>
          </p:cNvPr>
          <p:cNvPicPr>
            <a:picLocks noChangeAspect="1"/>
          </p:cNvPicPr>
          <p:nvPr/>
        </p:nvPicPr>
        <p:blipFill>
          <a:blip r:embed="rId5"/>
          <a:stretch>
            <a:fillRect/>
          </a:stretch>
        </p:blipFill>
        <p:spPr>
          <a:xfrm>
            <a:off x="9704070" y="3184147"/>
            <a:ext cx="2286198" cy="1182727"/>
          </a:xfrm>
          <a:prstGeom prst="rect">
            <a:avLst/>
          </a:prstGeom>
        </p:spPr>
      </p:pic>
    </p:spTree>
    <p:extLst>
      <p:ext uri="{BB962C8B-B14F-4D97-AF65-F5344CB8AC3E}">
        <p14:creationId xmlns:p14="http://schemas.microsoft.com/office/powerpoint/2010/main" val="933942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7E0980B-D37B-40DD-BDF4-70211D15029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10054" y="5581100"/>
            <a:ext cx="1422643" cy="1264136"/>
          </a:xfrm>
          <a:prstGeom prst="rect">
            <a:avLst/>
          </a:prstGeom>
        </p:spPr>
      </p:pic>
      <p:sp>
        <p:nvSpPr>
          <p:cNvPr id="8" name="Rectangle 7">
            <a:extLst>
              <a:ext uri="{FF2B5EF4-FFF2-40B4-BE49-F238E27FC236}">
                <a16:creationId xmlns:a16="http://schemas.microsoft.com/office/drawing/2014/main" id="{EA618694-1658-44A9-B6DE-082170CBD9F4}"/>
              </a:ext>
            </a:extLst>
          </p:cNvPr>
          <p:cNvSpPr/>
          <p:nvPr/>
        </p:nvSpPr>
        <p:spPr>
          <a:xfrm>
            <a:off x="4562304" y="416643"/>
            <a:ext cx="2665431" cy="5510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9" name="Title 1">
            <a:extLst>
              <a:ext uri="{FF2B5EF4-FFF2-40B4-BE49-F238E27FC236}">
                <a16:creationId xmlns:a16="http://schemas.microsoft.com/office/drawing/2014/main" id="{A82FFDDC-37F1-4916-9208-3FD0A0070BF5}"/>
              </a:ext>
            </a:extLst>
          </p:cNvPr>
          <p:cNvSpPr txBox="1">
            <a:spLocks/>
          </p:cNvSpPr>
          <p:nvPr/>
        </p:nvSpPr>
        <p:spPr>
          <a:xfrm>
            <a:off x="1702360" y="429773"/>
            <a:ext cx="7850139" cy="462653"/>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1" algn="ctr"/>
            <a:r>
              <a:rPr lang="en-GB" altLang="en-US" sz="3600" b="1" dirty="0">
                <a:latin typeface="Arial" panose="020B0604020202020204" pitchFamily="34" charset="0"/>
                <a:cs typeface="Arial" panose="020B0604020202020204" pitchFamily="34" charset="0"/>
              </a:rPr>
              <a:t>HE TOM’s</a:t>
            </a:r>
            <a:endParaRPr lang="en-GB" sz="3600" dirty="0">
              <a:latin typeface="Arial" panose="020B0604020202020204" pitchFamily="34" charset="0"/>
              <a:cs typeface="Arial" panose="020B0604020202020204" pitchFamily="34" charset="0"/>
            </a:endParaRPr>
          </a:p>
        </p:txBody>
      </p:sp>
      <p:sp>
        <p:nvSpPr>
          <p:cNvPr id="13" name="Content Placeholder 2">
            <a:extLst>
              <a:ext uri="{FF2B5EF4-FFF2-40B4-BE49-F238E27FC236}">
                <a16:creationId xmlns:a16="http://schemas.microsoft.com/office/drawing/2014/main" id="{70967C01-742E-487C-A12A-9C8EBA2CACA9}"/>
              </a:ext>
            </a:extLst>
          </p:cNvPr>
          <p:cNvSpPr txBox="1">
            <a:spLocks/>
          </p:cNvSpPr>
          <p:nvPr/>
        </p:nvSpPr>
        <p:spPr>
          <a:xfrm>
            <a:off x="1773921" y="1988820"/>
            <a:ext cx="7930149" cy="2823210"/>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a:buFont typeface="Arial" panose="020B0604020202020204" pitchFamily="34" charset="0"/>
              <a:buChar char="•"/>
            </a:pPr>
            <a:endParaRPr lang="en-GB" dirty="0">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F97B75FB-3343-4962-9B4B-3113D2E76EF2}"/>
              </a:ext>
            </a:extLst>
          </p:cNvPr>
          <p:cNvPicPr>
            <a:picLocks noChangeAspect="1"/>
          </p:cNvPicPr>
          <p:nvPr/>
        </p:nvPicPr>
        <p:blipFill>
          <a:blip r:embed="rId4"/>
          <a:stretch>
            <a:fillRect/>
          </a:stretch>
        </p:blipFill>
        <p:spPr>
          <a:xfrm>
            <a:off x="0" y="1041622"/>
            <a:ext cx="12192000" cy="4539478"/>
          </a:xfrm>
          <a:prstGeom prst="rect">
            <a:avLst/>
          </a:prstGeom>
        </p:spPr>
      </p:pic>
    </p:spTree>
    <p:extLst>
      <p:ext uri="{BB962C8B-B14F-4D97-AF65-F5344CB8AC3E}">
        <p14:creationId xmlns:p14="http://schemas.microsoft.com/office/powerpoint/2010/main" val="2418021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7E0980B-D37B-40DD-BDF4-70211D15029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22589" y="5029200"/>
            <a:ext cx="1422643" cy="1264136"/>
          </a:xfrm>
          <a:prstGeom prst="rect">
            <a:avLst/>
          </a:prstGeom>
        </p:spPr>
      </p:pic>
      <p:sp>
        <p:nvSpPr>
          <p:cNvPr id="8" name="Rectangle 7">
            <a:extLst>
              <a:ext uri="{FF2B5EF4-FFF2-40B4-BE49-F238E27FC236}">
                <a16:creationId xmlns:a16="http://schemas.microsoft.com/office/drawing/2014/main" id="{EA618694-1658-44A9-B6DE-082170CBD9F4}"/>
              </a:ext>
            </a:extLst>
          </p:cNvPr>
          <p:cNvSpPr/>
          <p:nvPr/>
        </p:nvSpPr>
        <p:spPr>
          <a:xfrm>
            <a:off x="2041742" y="805534"/>
            <a:ext cx="6288066" cy="47136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sp>
        <p:nvSpPr>
          <p:cNvPr id="9" name="Title 1">
            <a:extLst>
              <a:ext uri="{FF2B5EF4-FFF2-40B4-BE49-F238E27FC236}">
                <a16:creationId xmlns:a16="http://schemas.microsoft.com/office/drawing/2014/main" id="{A82FFDDC-37F1-4916-9208-3FD0A0070BF5}"/>
              </a:ext>
            </a:extLst>
          </p:cNvPr>
          <p:cNvSpPr txBox="1">
            <a:spLocks/>
          </p:cNvSpPr>
          <p:nvPr/>
        </p:nvSpPr>
        <p:spPr>
          <a:xfrm>
            <a:off x="1773921" y="805534"/>
            <a:ext cx="7850139" cy="462653"/>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1"/>
            <a:r>
              <a:rPr lang="en-GB" altLang="en-US" sz="3600" b="1" dirty="0">
                <a:latin typeface="Arial" panose="020B0604020202020204" pitchFamily="34" charset="0"/>
                <a:cs typeface="Arial" panose="020B0604020202020204" pitchFamily="34" charset="0"/>
              </a:rPr>
              <a:t>NETPOSITIVE ACTION PLAN</a:t>
            </a:r>
            <a:endParaRPr lang="en-GB" sz="3600" dirty="0">
              <a:latin typeface="Arial" panose="020B0604020202020204" pitchFamily="34" charset="0"/>
              <a:cs typeface="Arial" panose="020B0604020202020204" pitchFamily="34" charset="0"/>
            </a:endParaRPr>
          </a:p>
        </p:txBody>
      </p:sp>
      <p:sp>
        <p:nvSpPr>
          <p:cNvPr id="13" name="Content Placeholder 2">
            <a:extLst>
              <a:ext uri="{FF2B5EF4-FFF2-40B4-BE49-F238E27FC236}">
                <a16:creationId xmlns:a16="http://schemas.microsoft.com/office/drawing/2014/main" id="{70967C01-742E-487C-A12A-9C8EBA2CACA9}"/>
              </a:ext>
            </a:extLst>
          </p:cNvPr>
          <p:cNvSpPr txBox="1">
            <a:spLocks/>
          </p:cNvSpPr>
          <p:nvPr/>
        </p:nvSpPr>
        <p:spPr>
          <a:xfrm>
            <a:off x="1773921" y="1988820"/>
            <a:ext cx="7930149" cy="2823210"/>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a:buFont typeface="Arial" panose="020B0604020202020204" pitchFamily="34" charset="0"/>
              <a:buChar char="•"/>
            </a:pPr>
            <a:endParaRPr lang="en-GB" dirty="0">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6A030C6D-670D-4BFE-B173-52F7C0E79CF1}"/>
              </a:ext>
            </a:extLst>
          </p:cNvPr>
          <p:cNvPicPr>
            <a:picLocks noChangeAspect="1"/>
          </p:cNvPicPr>
          <p:nvPr/>
        </p:nvPicPr>
        <p:blipFill>
          <a:blip r:embed="rId4"/>
          <a:stretch>
            <a:fillRect/>
          </a:stretch>
        </p:blipFill>
        <p:spPr>
          <a:xfrm>
            <a:off x="9624807" y="0"/>
            <a:ext cx="2567193" cy="1025718"/>
          </a:xfrm>
          <a:prstGeom prst="rect">
            <a:avLst/>
          </a:prstGeom>
        </p:spPr>
      </p:pic>
      <p:sp>
        <p:nvSpPr>
          <p:cNvPr id="10" name="TextBox 9">
            <a:extLst>
              <a:ext uri="{FF2B5EF4-FFF2-40B4-BE49-F238E27FC236}">
                <a16:creationId xmlns:a16="http://schemas.microsoft.com/office/drawing/2014/main" id="{182F860B-9053-4BFA-B2D5-C7CB0AEB0B7B}"/>
              </a:ext>
            </a:extLst>
          </p:cNvPr>
          <p:cNvSpPr txBox="1"/>
          <p:nvPr/>
        </p:nvSpPr>
        <p:spPr>
          <a:xfrm>
            <a:off x="1211863" y="1857352"/>
            <a:ext cx="7930149" cy="3477875"/>
          </a:xfrm>
          <a:prstGeom prst="rect">
            <a:avLst/>
          </a:prstGeom>
          <a:noFill/>
        </p:spPr>
        <p:txBody>
          <a:bodyPr wrap="square">
            <a:spAutoFit/>
          </a:bodyPr>
          <a:lstStyle/>
          <a:p>
            <a:r>
              <a:rPr lang="en-GB" sz="2000" dirty="0">
                <a:latin typeface="Arial" panose="020B0604020202020204" pitchFamily="34" charset="0"/>
                <a:cs typeface="Arial" panose="020B0604020202020204" pitchFamily="34" charset="0"/>
              </a:rPr>
              <a:t>Suppliers using the tool can:</a:t>
            </a:r>
          </a:p>
          <a:p>
            <a:endParaRPr lang="en-GB"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Undertake a simple sustainability analysis of their business impacts</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Create a bespoke action plan to help them become a more sustainable business</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Be signposted to business-relevant information, events and activities that will support their sustainability journey</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Demonstrate progress against their individual action plans</a:t>
            </a:r>
          </a:p>
          <a:p>
            <a:pPr marL="285750" indent="-285750">
              <a:buFont typeface="Arial" panose="020B0604020202020204" pitchFamily="34" charset="0"/>
              <a:buChar char="•"/>
            </a:pPr>
            <a:r>
              <a:rPr lang="en-GB" sz="2000" dirty="0">
                <a:latin typeface="Arial" panose="020B0604020202020204" pitchFamily="34" charset="0"/>
                <a:cs typeface="Arial" panose="020B0604020202020204" pitchFamily="34" charset="0"/>
              </a:rPr>
              <a:t>Utilise the action plan to communicate what they are actually doing rather than what they are committed to at a policy level.</a:t>
            </a:r>
          </a:p>
        </p:txBody>
      </p:sp>
    </p:spTree>
    <p:extLst>
      <p:ext uri="{BB962C8B-B14F-4D97-AF65-F5344CB8AC3E}">
        <p14:creationId xmlns:p14="http://schemas.microsoft.com/office/powerpoint/2010/main" val="4748284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7E0980B-D37B-40DD-BDF4-70211D15029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22589" y="5029200"/>
            <a:ext cx="1422643" cy="1264136"/>
          </a:xfrm>
          <a:prstGeom prst="rect">
            <a:avLst/>
          </a:prstGeom>
        </p:spPr>
      </p:pic>
      <p:sp>
        <p:nvSpPr>
          <p:cNvPr id="8" name="Rectangle 7">
            <a:extLst>
              <a:ext uri="{FF2B5EF4-FFF2-40B4-BE49-F238E27FC236}">
                <a16:creationId xmlns:a16="http://schemas.microsoft.com/office/drawing/2014/main" id="{EA618694-1658-44A9-B6DE-082170CBD9F4}"/>
              </a:ext>
            </a:extLst>
          </p:cNvPr>
          <p:cNvSpPr/>
          <p:nvPr/>
        </p:nvSpPr>
        <p:spPr>
          <a:xfrm>
            <a:off x="2041742" y="805534"/>
            <a:ext cx="6288066" cy="47136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sp>
        <p:nvSpPr>
          <p:cNvPr id="9" name="Title 1">
            <a:extLst>
              <a:ext uri="{FF2B5EF4-FFF2-40B4-BE49-F238E27FC236}">
                <a16:creationId xmlns:a16="http://schemas.microsoft.com/office/drawing/2014/main" id="{A82FFDDC-37F1-4916-9208-3FD0A0070BF5}"/>
              </a:ext>
            </a:extLst>
          </p:cNvPr>
          <p:cNvSpPr txBox="1">
            <a:spLocks/>
          </p:cNvSpPr>
          <p:nvPr/>
        </p:nvSpPr>
        <p:spPr>
          <a:xfrm>
            <a:off x="1405931" y="805534"/>
            <a:ext cx="7850139" cy="462653"/>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1"/>
            <a:r>
              <a:rPr lang="en-GB" altLang="en-US" sz="3600" b="1" dirty="0">
                <a:latin typeface="Arial" panose="020B0604020202020204" pitchFamily="34" charset="0"/>
                <a:cs typeface="Arial" panose="020B0604020202020204" pitchFamily="34" charset="0"/>
              </a:rPr>
              <a:t>OTHER USEFUL RESOURCES</a:t>
            </a:r>
            <a:endParaRPr lang="en-GB" sz="3600" dirty="0">
              <a:latin typeface="Arial" panose="020B0604020202020204" pitchFamily="34" charset="0"/>
              <a:cs typeface="Arial" panose="020B0604020202020204" pitchFamily="34" charset="0"/>
            </a:endParaRPr>
          </a:p>
        </p:txBody>
      </p:sp>
      <p:sp>
        <p:nvSpPr>
          <p:cNvPr id="13" name="Content Placeholder 2">
            <a:extLst>
              <a:ext uri="{FF2B5EF4-FFF2-40B4-BE49-F238E27FC236}">
                <a16:creationId xmlns:a16="http://schemas.microsoft.com/office/drawing/2014/main" id="{70967C01-742E-487C-A12A-9C8EBA2CACA9}"/>
              </a:ext>
            </a:extLst>
          </p:cNvPr>
          <p:cNvSpPr txBox="1">
            <a:spLocks/>
          </p:cNvSpPr>
          <p:nvPr/>
        </p:nvSpPr>
        <p:spPr>
          <a:xfrm>
            <a:off x="1773921" y="1988820"/>
            <a:ext cx="7930149" cy="2823210"/>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a:buFont typeface="Arial" panose="020B0604020202020204" pitchFamily="34" charset="0"/>
              <a:buChar char="•"/>
            </a:pPr>
            <a:endParaRPr lang="en-GB"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8830EC37-92AE-4DC5-8F1D-4D0F45E643C7}"/>
              </a:ext>
            </a:extLst>
          </p:cNvPr>
          <p:cNvSpPr txBox="1"/>
          <p:nvPr/>
        </p:nvSpPr>
        <p:spPr>
          <a:xfrm>
            <a:off x="1878496" y="1116926"/>
            <a:ext cx="6094674" cy="5940088"/>
          </a:xfrm>
          <a:prstGeom prst="rect">
            <a:avLst/>
          </a:prstGeom>
          <a:noFill/>
        </p:spPr>
        <p:txBody>
          <a:bodyPr wrap="square">
            <a:spAutoFit/>
          </a:bodyPr>
          <a:lstStyle/>
          <a:p>
            <a:r>
              <a:rPr lang="en-GB" sz="2400" b="1" i="1" dirty="0">
                <a:effectLst/>
                <a:latin typeface="Arial" panose="020B0604020202020204" pitchFamily="34" charset="0"/>
                <a:ea typeface="Yu Mincho" panose="02020400000000000000" pitchFamily="18" charset="-128"/>
              </a:rPr>
              <a:t> </a:t>
            </a:r>
            <a:endParaRPr lang="en-GB" sz="1800" dirty="0">
              <a:effectLst/>
              <a:latin typeface="Calibri" panose="020F0502020204030204" pitchFamily="34" charset="0"/>
              <a:ea typeface="Yu Mincho" panose="02020400000000000000" pitchFamily="18" charset="-128"/>
            </a:endParaRPr>
          </a:p>
          <a:p>
            <a:r>
              <a:rPr lang="en-GB" u="sng" dirty="0">
                <a:effectLst/>
                <a:latin typeface="Arial" panose="020B0604020202020204" pitchFamily="34" charset="0"/>
                <a:ea typeface="Yu Mincho" panose="02020400000000000000" pitchFamily="18" charset="-128"/>
                <a:cs typeface="Arial" panose="020B0604020202020204" pitchFamily="34" charset="0"/>
                <a:hlinkClick r:id="rId4">
                  <a:extLst>
                    <a:ext uri="{A12FA001-AC4F-418D-AE19-62706E023703}">
                      <ahyp:hlinkClr xmlns:ahyp="http://schemas.microsoft.com/office/drawing/2018/hyperlinkcolor" val="tx"/>
                    </a:ext>
                  </a:extLst>
                </a:hlinkClick>
              </a:rPr>
              <a:t>1.5C Business Playbook</a:t>
            </a:r>
            <a:endParaRPr lang="en-GB" dirty="0">
              <a:effectLst/>
              <a:latin typeface="Arial" panose="020B0604020202020204" pitchFamily="34" charset="0"/>
              <a:ea typeface="Yu Mincho" panose="02020400000000000000" pitchFamily="18" charset="-128"/>
              <a:cs typeface="Arial" panose="020B0604020202020204" pitchFamily="34" charset="0"/>
            </a:endParaRPr>
          </a:p>
          <a:p>
            <a:r>
              <a:rPr lang="en-GB" u="sng" dirty="0">
                <a:effectLst/>
                <a:latin typeface="Arial" panose="020B0604020202020204" pitchFamily="34" charset="0"/>
                <a:ea typeface="Yu Mincho" panose="02020400000000000000" pitchFamily="18" charset="-128"/>
                <a:cs typeface="Arial" panose="020B0604020202020204" pitchFamily="34" charset="0"/>
                <a:hlinkClick r:id="rId5">
                  <a:extLst>
                    <a:ext uri="{A12FA001-AC4F-418D-AE19-62706E023703}">
                      <ahyp:hlinkClr xmlns:ahyp="http://schemas.microsoft.com/office/drawing/2018/hyperlinkcolor" val="tx"/>
                    </a:ext>
                  </a:extLst>
                </a:hlinkClick>
              </a:rPr>
              <a:t>A beginner’s guide to emission reporting WWF</a:t>
            </a:r>
            <a:r>
              <a:rPr lang="en-GB" dirty="0">
                <a:effectLst/>
                <a:latin typeface="Arial" panose="020B0604020202020204" pitchFamily="34" charset="0"/>
                <a:ea typeface="Yu Mincho" panose="02020400000000000000" pitchFamily="18" charset="-128"/>
                <a:cs typeface="Arial" panose="020B0604020202020204" pitchFamily="34" charset="0"/>
              </a:rPr>
              <a:t> </a:t>
            </a:r>
          </a:p>
          <a:p>
            <a:r>
              <a:rPr lang="en-GB" u="sng" dirty="0">
                <a:effectLst/>
                <a:latin typeface="Arial" panose="020B0604020202020204" pitchFamily="34" charset="0"/>
                <a:ea typeface="Yu Mincho" panose="02020400000000000000" pitchFamily="18" charset="-128"/>
                <a:cs typeface="Arial" panose="020B0604020202020204" pitchFamily="34" charset="0"/>
                <a:hlinkClick r:id="rId6">
                  <a:extLst>
                    <a:ext uri="{A12FA001-AC4F-418D-AE19-62706E023703}">
                      <ahyp:hlinkClr xmlns:ahyp="http://schemas.microsoft.com/office/drawing/2018/hyperlinkcolor" val="tx"/>
                    </a:ext>
                  </a:extLst>
                </a:hlinkClick>
              </a:rPr>
              <a:t>BEIS greenhouse gas conversion factors</a:t>
            </a:r>
            <a:endParaRPr lang="en-GB" dirty="0">
              <a:effectLst/>
              <a:latin typeface="Arial" panose="020B0604020202020204" pitchFamily="34" charset="0"/>
              <a:ea typeface="Yu Mincho" panose="02020400000000000000" pitchFamily="18" charset="-128"/>
              <a:cs typeface="Arial" panose="020B0604020202020204" pitchFamily="34" charset="0"/>
            </a:endParaRPr>
          </a:p>
          <a:p>
            <a:r>
              <a:rPr lang="en-GB" u="sng" dirty="0">
                <a:effectLst/>
                <a:latin typeface="Arial" panose="020B0604020202020204" pitchFamily="34" charset="0"/>
                <a:ea typeface="Yu Mincho" panose="02020400000000000000" pitchFamily="18" charset="-128"/>
                <a:cs typeface="Arial" panose="020B0604020202020204" pitchFamily="34" charset="0"/>
                <a:hlinkClick r:id="rId7">
                  <a:extLst>
                    <a:ext uri="{A12FA001-AC4F-418D-AE19-62706E023703}">
                      <ahyp:hlinkClr xmlns:ahyp="http://schemas.microsoft.com/office/drawing/2018/hyperlinkcolor" val="tx"/>
                    </a:ext>
                  </a:extLst>
                </a:hlinkClick>
              </a:rPr>
              <a:t>Carbon Trust - a journey to net-zero for SME’s</a:t>
            </a:r>
            <a:endParaRPr lang="en-GB" dirty="0">
              <a:effectLst/>
              <a:latin typeface="Arial" panose="020B0604020202020204" pitchFamily="34" charset="0"/>
              <a:ea typeface="Yu Mincho" panose="02020400000000000000" pitchFamily="18" charset="-128"/>
              <a:cs typeface="Arial" panose="020B0604020202020204" pitchFamily="34" charset="0"/>
            </a:endParaRPr>
          </a:p>
          <a:p>
            <a:r>
              <a:rPr lang="en-GB" u="sng" dirty="0">
                <a:effectLst/>
                <a:latin typeface="Arial" panose="020B0604020202020204" pitchFamily="34" charset="0"/>
                <a:ea typeface="Yu Mincho" panose="02020400000000000000" pitchFamily="18" charset="-128"/>
                <a:cs typeface="Arial" panose="020B0604020202020204" pitchFamily="34" charset="0"/>
                <a:hlinkClick r:id="rId8">
                  <a:extLst>
                    <a:ext uri="{A12FA001-AC4F-418D-AE19-62706E023703}">
                      <ahyp:hlinkClr xmlns:ahyp="http://schemas.microsoft.com/office/drawing/2018/hyperlinkcolor" val="tx"/>
                    </a:ext>
                  </a:extLst>
                </a:hlinkClick>
              </a:rPr>
              <a:t>Carbon Trust online calculator</a:t>
            </a:r>
            <a:endParaRPr lang="en-GB" dirty="0">
              <a:effectLst/>
              <a:latin typeface="Arial" panose="020B0604020202020204" pitchFamily="34" charset="0"/>
              <a:ea typeface="Yu Mincho" panose="02020400000000000000" pitchFamily="18" charset="-128"/>
              <a:cs typeface="Arial" panose="020B0604020202020204" pitchFamily="34" charset="0"/>
            </a:endParaRPr>
          </a:p>
          <a:p>
            <a:r>
              <a:rPr lang="en-GB" u="sng" dirty="0">
                <a:effectLst/>
                <a:latin typeface="Arial" panose="020B0604020202020204" pitchFamily="34" charset="0"/>
                <a:ea typeface="Yu Mincho" panose="02020400000000000000" pitchFamily="18" charset="-128"/>
                <a:cs typeface="Arial" panose="020B0604020202020204" pitchFamily="34" charset="0"/>
                <a:hlinkClick r:id="rId9">
                  <a:extLst>
                    <a:ext uri="{A12FA001-AC4F-418D-AE19-62706E023703}">
                      <ahyp:hlinkClr xmlns:ahyp="http://schemas.microsoft.com/office/drawing/2018/hyperlinkcolor" val="tx"/>
                    </a:ext>
                  </a:extLst>
                </a:hlinkClick>
              </a:rPr>
              <a:t>DEFRA small business user guide: how to measure and report your greenhouse gas emissions</a:t>
            </a:r>
            <a:endParaRPr lang="en-GB" dirty="0">
              <a:effectLst/>
              <a:latin typeface="Arial" panose="020B0604020202020204" pitchFamily="34" charset="0"/>
              <a:ea typeface="Yu Mincho" panose="02020400000000000000" pitchFamily="18" charset="-128"/>
              <a:cs typeface="Arial" panose="020B0604020202020204" pitchFamily="34" charset="0"/>
            </a:endParaRPr>
          </a:p>
          <a:p>
            <a:r>
              <a:rPr lang="en-GB" u="sng" dirty="0" err="1">
                <a:solidFill>
                  <a:srgbClr val="E46416"/>
                </a:solidFill>
                <a:effectLst/>
                <a:latin typeface="Arial" panose="020B0604020202020204" pitchFamily="34" charset="0"/>
                <a:ea typeface="Yu Mincho" panose="02020400000000000000" pitchFamily="18" charset="-128"/>
                <a:cs typeface="Arial" panose="020B0604020202020204" pitchFamily="34" charset="0"/>
                <a:hlinkClick r:id="rId10">
                  <a:extLst>
                    <a:ext uri="{A12FA001-AC4F-418D-AE19-62706E023703}">
                      <ahyp:hlinkClr xmlns:ahyp="http://schemas.microsoft.com/office/drawing/2018/hyperlinkcolor" val="tx"/>
                    </a:ext>
                  </a:extLst>
                </a:hlinkClick>
              </a:rPr>
              <a:t>Futurelearn</a:t>
            </a:r>
            <a:r>
              <a:rPr lang="en-GB" u="sng" dirty="0">
                <a:effectLst/>
                <a:latin typeface="Arial" panose="020B0604020202020204" pitchFamily="34" charset="0"/>
                <a:ea typeface="Yu Mincho" panose="02020400000000000000" pitchFamily="18" charset="-128"/>
                <a:cs typeface="Arial" panose="020B0604020202020204" pitchFamily="34" charset="0"/>
                <a:hlinkClick r:id="rId10">
                  <a:extLst>
                    <a:ext uri="{A12FA001-AC4F-418D-AE19-62706E023703}">
                      <ahyp:hlinkClr xmlns:ahyp="http://schemas.microsoft.com/office/drawing/2018/hyperlinkcolor" val="tx"/>
                    </a:ext>
                  </a:extLst>
                </a:hlinkClick>
              </a:rPr>
              <a:t> - free e-learning module on how to measure, reduce and off set your company’s carbon footprint</a:t>
            </a:r>
            <a:endParaRPr lang="en-GB" dirty="0">
              <a:effectLst/>
              <a:latin typeface="Arial" panose="020B0604020202020204" pitchFamily="34" charset="0"/>
              <a:ea typeface="Yu Mincho" panose="02020400000000000000" pitchFamily="18" charset="-128"/>
              <a:cs typeface="Arial" panose="020B0604020202020204" pitchFamily="34" charset="0"/>
            </a:endParaRPr>
          </a:p>
          <a:p>
            <a:r>
              <a:rPr lang="en-GB" u="sng" dirty="0">
                <a:effectLst/>
                <a:latin typeface="Arial" panose="020B0604020202020204" pitchFamily="34" charset="0"/>
                <a:ea typeface="Yu Mincho" panose="02020400000000000000" pitchFamily="18" charset="-128"/>
                <a:cs typeface="Arial" panose="020B0604020202020204" pitchFamily="34" charset="0"/>
                <a:hlinkClick r:id="rId11">
                  <a:extLst>
                    <a:ext uri="{A12FA001-AC4F-418D-AE19-62706E023703}">
                      <ahyp:hlinkClr xmlns:ahyp="http://schemas.microsoft.com/office/drawing/2018/hyperlinkcolor" val="tx"/>
                    </a:ext>
                  </a:extLst>
                </a:hlinkClick>
              </a:rPr>
              <a:t>National Procurement Policy Statement</a:t>
            </a:r>
            <a:endParaRPr lang="en-GB" dirty="0">
              <a:effectLst/>
              <a:latin typeface="Arial" panose="020B0604020202020204" pitchFamily="34" charset="0"/>
              <a:ea typeface="Yu Mincho" panose="02020400000000000000" pitchFamily="18" charset="-128"/>
              <a:cs typeface="Arial" panose="020B0604020202020204" pitchFamily="34" charset="0"/>
            </a:endParaRPr>
          </a:p>
          <a:p>
            <a:r>
              <a:rPr lang="en-GB" u="sng" dirty="0">
                <a:effectLst/>
                <a:latin typeface="Arial" panose="020B0604020202020204" pitchFamily="34" charset="0"/>
                <a:ea typeface="Yu Mincho" panose="02020400000000000000" pitchFamily="18" charset="-128"/>
                <a:cs typeface="Arial" panose="020B0604020202020204" pitchFamily="34" charset="0"/>
                <a:hlinkClick r:id="rId12">
                  <a:extLst>
                    <a:ext uri="{A12FA001-AC4F-418D-AE19-62706E023703}">
                      <ahyp:hlinkClr xmlns:ahyp="http://schemas.microsoft.com/office/drawing/2018/hyperlinkcolor" val="tx"/>
                    </a:ext>
                  </a:extLst>
                </a:hlinkClick>
              </a:rPr>
              <a:t>Net Zero Scotland</a:t>
            </a:r>
            <a:r>
              <a:rPr lang="en-GB" dirty="0">
                <a:effectLst/>
                <a:latin typeface="Arial" panose="020B0604020202020204" pitchFamily="34" charset="0"/>
                <a:ea typeface="Yu Mincho" panose="02020400000000000000" pitchFamily="18" charset="-128"/>
                <a:cs typeface="Arial" panose="020B0604020202020204" pitchFamily="34" charset="0"/>
              </a:rPr>
              <a:t> </a:t>
            </a:r>
          </a:p>
          <a:p>
            <a:r>
              <a:rPr lang="en-GB" u="sng" dirty="0">
                <a:effectLst/>
                <a:latin typeface="Arial" panose="020B0604020202020204" pitchFamily="34" charset="0"/>
                <a:ea typeface="Yu Mincho" panose="02020400000000000000" pitchFamily="18" charset="-128"/>
                <a:cs typeface="Arial" panose="020B0604020202020204" pitchFamily="34" charset="0"/>
                <a:hlinkClick r:id="rId13">
                  <a:extLst>
                    <a:ext uri="{A12FA001-AC4F-418D-AE19-62706E023703}">
                      <ahyp:hlinkClr xmlns:ahyp="http://schemas.microsoft.com/office/drawing/2018/hyperlinkcolor" val="tx"/>
                    </a:ext>
                  </a:extLst>
                </a:hlinkClick>
              </a:rPr>
              <a:t>PPN05/21 and PPN06/21</a:t>
            </a:r>
            <a:endParaRPr lang="en-GB" dirty="0">
              <a:effectLst/>
              <a:latin typeface="Arial" panose="020B0604020202020204" pitchFamily="34" charset="0"/>
              <a:ea typeface="Yu Mincho" panose="02020400000000000000" pitchFamily="18" charset="-128"/>
              <a:cs typeface="Arial" panose="020B0604020202020204" pitchFamily="34" charset="0"/>
            </a:endParaRPr>
          </a:p>
          <a:p>
            <a:r>
              <a:rPr lang="en-GB" u="sng" dirty="0">
                <a:effectLst/>
                <a:latin typeface="Arial" panose="020B0604020202020204" pitchFamily="34" charset="0"/>
                <a:ea typeface="Yu Mincho" panose="02020400000000000000" pitchFamily="18" charset="-128"/>
                <a:cs typeface="Arial" panose="020B0604020202020204" pitchFamily="34" charset="0"/>
                <a:hlinkClick r:id="rId14">
                  <a:extLst>
                    <a:ext uri="{A12FA001-AC4F-418D-AE19-62706E023703}">
                      <ahyp:hlinkClr xmlns:ahyp="http://schemas.microsoft.com/office/drawing/2018/hyperlinkcolor" val="tx"/>
                    </a:ext>
                  </a:extLst>
                </a:hlinkClick>
              </a:rPr>
              <a:t>SME Climate Commitment</a:t>
            </a:r>
            <a:endParaRPr lang="en-GB" dirty="0">
              <a:effectLst/>
              <a:latin typeface="Arial" panose="020B0604020202020204" pitchFamily="34" charset="0"/>
              <a:ea typeface="Yu Mincho" panose="02020400000000000000" pitchFamily="18" charset="-128"/>
              <a:cs typeface="Arial" panose="020B0604020202020204" pitchFamily="34" charset="0"/>
            </a:endParaRPr>
          </a:p>
          <a:p>
            <a:r>
              <a:rPr lang="en-GB" u="sng" dirty="0">
                <a:effectLst/>
                <a:latin typeface="Arial" panose="020B0604020202020204" pitchFamily="34" charset="0"/>
                <a:ea typeface="Yu Mincho" panose="02020400000000000000" pitchFamily="18" charset="-128"/>
                <a:cs typeface="Arial" panose="020B0604020202020204" pitchFamily="34" charset="0"/>
                <a:hlinkClick r:id="rId15">
                  <a:extLst>
                    <a:ext uri="{A12FA001-AC4F-418D-AE19-62706E023703}">
                      <ahyp:hlinkClr xmlns:ahyp="http://schemas.microsoft.com/office/drawing/2018/hyperlinkcolor" val="tx"/>
                    </a:ext>
                  </a:extLst>
                </a:hlinkClick>
              </a:rPr>
              <a:t>SME Climate Hub</a:t>
            </a:r>
            <a:endParaRPr lang="en-GB" dirty="0">
              <a:effectLst/>
              <a:latin typeface="Arial" panose="020B0604020202020204" pitchFamily="34" charset="0"/>
              <a:ea typeface="Yu Mincho" panose="02020400000000000000" pitchFamily="18" charset="-128"/>
              <a:cs typeface="Arial" panose="020B0604020202020204" pitchFamily="34" charset="0"/>
            </a:endParaRPr>
          </a:p>
          <a:p>
            <a:r>
              <a:rPr lang="en-GB" u="sng" kern="1800" dirty="0">
                <a:effectLst/>
                <a:latin typeface="Arial" panose="020B0604020202020204" pitchFamily="34" charset="0"/>
                <a:ea typeface="Times New Roman" panose="02020603050405020304" pitchFamily="18" charset="0"/>
                <a:cs typeface="Arial" panose="020B0604020202020204" pitchFamily="34" charset="0"/>
                <a:hlinkClick r:id="rId16">
                  <a:extLst>
                    <a:ext uri="{A12FA001-AC4F-418D-AE19-62706E023703}">
                      <ahyp:hlinkClr xmlns:ahyp="http://schemas.microsoft.com/office/drawing/2018/hyperlinkcolor" val="tx"/>
                    </a:ext>
                  </a:extLst>
                </a:hlinkClick>
              </a:rPr>
              <a:t>Streamlined Energy &amp; Carbon Reporting framework for UK business</a:t>
            </a:r>
            <a:endParaRPr lang="en-GB" dirty="0">
              <a:effectLst/>
              <a:latin typeface="Arial" panose="020B0604020202020204" pitchFamily="34" charset="0"/>
              <a:ea typeface="Yu Mincho" panose="02020400000000000000" pitchFamily="18" charset="-128"/>
              <a:cs typeface="Arial" panose="020B0604020202020204" pitchFamily="34" charset="0"/>
            </a:endParaRPr>
          </a:p>
          <a:p>
            <a:r>
              <a:rPr lang="en-GB" u="sng" dirty="0">
                <a:effectLst/>
                <a:latin typeface="Arial" panose="020B0604020202020204" pitchFamily="34" charset="0"/>
                <a:ea typeface="Yu Mincho" panose="02020400000000000000" pitchFamily="18" charset="-128"/>
                <a:cs typeface="Arial" panose="020B0604020202020204" pitchFamily="34" charset="0"/>
                <a:hlinkClick r:id="rId17">
                  <a:extLst>
                    <a:ext uri="{A12FA001-AC4F-418D-AE19-62706E023703}">
                      <ahyp:hlinkClr xmlns:ahyp="http://schemas.microsoft.com/office/drawing/2018/hyperlinkcolor" val="tx"/>
                    </a:ext>
                  </a:extLst>
                </a:hlinkClick>
              </a:rPr>
              <a:t>Sustain Code of Conduct</a:t>
            </a:r>
            <a:endParaRPr lang="en-GB" dirty="0">
              <a:effectLst/>
              <a:latin typeface="Arial" panose="020B0604020202020204" pitchFamily="34" charset="0"/>
              <a:ea typeface="Yu Mincho" panose="02020400000000000000" pitchFamily="18" charset="-128"/>
              <a:cs typeface="Arial" panose="020B0604020202020204" pitchFamily="34" charset="0"/>
            </a:endParaRPr>
          </a:p>
          <a:p>
            <a:r>
              <a:rPr lang="en-GB" u="sng" dirty="0">
                <a:effectLst/>
                <a:latin typeface="Arial" panose="020B0604020202020204" pitchFamily="34" charset="0"/>
                <a:ea typeface="Yu Mincho" panose="02020400000000000000" pitchFamily="18" charset="-128"/>
                <a:cs typeface="Arial" panose="020B0604020202020204" pitchFamily="34" charset="0"/>
                <a:hlinkClick r:id="rId18">
                  <a:extLst>
                    <a:ext uri="{A12FA001-AC4F-418D-AE19-62706E023703}">
                      <ahyp:hlinkClr xmlns:ahyp="http://schemas.microsoft.com/office/drawing/2018/hyperlinkcolor" val="tx"/>
                    </a:ext>
                  </a:extLst>
                </a:hlinkClick>
              </a:rPr>
              <a:t>UK Business Climate Hub</a:t>
            </a:r>
            <a:r>
              <a:rPr lang="en-GB" dirty="0">
                <a:effectLst/>
                <a:latin typeface="Arial" panose="020B0604020202020204" pitchFamily="34" charset="0"/>
                <a:ea typeface="Yu Mincho" panose="02020400000000000000" pitchFamily="18" charset="-128"/>
                <a:cs typeface="Arial" panose="020B0604020202020204" pitchFamily="34" charset="0"/>
              </a:rPr>
              <a:t> </a:t>
            </a:r>
          </a:p>
          <a:p>
            <a:r>
              <a:rPr lang="en-GB" u="sng" dirty="0">
                <a:solidFill>
                  <a:srgbClr val="E46416"/>
                </a:solidFill>
                <a:effectLst/>
                <a:latin typeface="Arial" panose="020B0604020202020204" pitchFamily="34" charset="0"/>
                <a:ea typeface="Yu Mincho" panose="02020400000000000000" pitchFamily="18" charset="-128"/>
                <a:cs typeface="Arial" panose="020B0604020202020204" pitchFamily="34" charset="0"/>
                <a:hlinkClick r:id="rId19">
                  <a:extLst>
                    <a:ext uri="{A12FA001-AC4F-418D-AE19-62706E023703}">
                      <ahyp:hlinkClr xmlns:ahyp="http://schemas.microsoft.com/office/drawing/2018/hyperlinkcolor" val="tx"/>
                    </a:ext>
                  </a:extLst>
                </a:hlinkClick>
              </a:rPr>
              <a:t>Energy -zero-waste </a:t>
            </a:r>
            <a:r>
              <a:rPr lang="en-GB" u="sng" dirty="0">
                <a:effectLst/>
                <a:latin typeface="Arial" panose="020B0604020202020204" pitchFamily="34" charset="0"/>
                <a:ea typeface="Yu Mincho" panose="02020400000000000000" pitchFamily="18" charset="-128"/>
                <a:cs typeface="Arial" panose="020B0604020202020204" pitchFamily="34" charset="0"/>
                <a:hlinkClick r:id="rId19">
                  <a:extLst>
                    <a:ext uri="{A12FA001-AC4F-418D-AE19-62706E023703}">
                      <ahyp:hlinkClr xmlns:ahyp="http://schemas.microsoft.com/office/drawing/2018/hyperlinkcolor" val="tx"/>
                    </a:ext>
                  </a:extLst>
                </a:hlinkClick>
              </a:rPr>
              <a:t>Scotland</a:t>
            </a:r>
            <a:endParaRPr lang="en-GB" dirty="0">
              <a:effectLst/>
              <a:latin typeface="Arial" panose="020B0604020202020204" pitchFamily="34" charset="0"/>
              <a:ea typeface="Yu Mincho" panose="02020400000000000000" pitchFamily="18" charset="-128"/>
              <a:cs typeface="Arial" panose="020B0604020202020204" pitchFamily="34" charset="0"/>
            </a:endParaRPr>
          </a:p>
        </p:txBody>
      </p:sp>
    </p:spTree>
    <p:extLst>
      <p:ext uri="{BB962C8B-B14F-4D97-AF65-F5344CB8AC3E}">
        <p14:creationId xmlns:p14="http://schemas.microsoft.com/office/powerpoint/2010/main" val="31782553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42AD09B-C76A-4F80-8D43-4EA34F9275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50399" y="345264"/>
            <a:ext cx="1891196" cy="1680484"/>
          </a:xfrm>
          <a:prstGeom prst="rect">
            <a:avLst/>
          </a:prstGeom>
        </p:spPr>
      </p:pic>
      <p:sp>
        <p:nvSpPr>
          <p:cNvPr id="3" name="Rectangle 2">
            <a:extLst>
              <a:ext uri="{FF2B5EF4-FFF2-40B4-BE49-F238E27FC236}">
                <a16:creationId xmlns:a16="http://schemas.microsoft.com/office/drawing/2014/main" id="{16E6581E-D53F-4C4F-91FF-990DC1E17A54}"/>
              </a:ext>
            </a:extLst>
          </p:cNvPr>
          <p:cNvSpPr/>
          <p:nvPr/>
        </p:nvSpPr>
        <p:spPr>
          <a:xfrm>
            <a:off x="3035614" y="2098337"/>
            <a:ext cx="6120766" cy="3364277"/>
          </a:xfrm>
          <a:prstGeom prst="rect">
            <a:avLst/>
          </a:prstGeom>
          <a:noFill/>
          <a:ln w="1270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7EAB91C9-A9CE-4244-AB9B-35B5528394EC}"/>
              </a:ext>
            </a:extLst>
          </p:cNvPr>
          <p:cNvSpPr txBox="1"/>
          <p:nvPr/>
        </p:nvSpPr>
        <p:spPr>
          <a:xfrm>
            <a:off x="3227068" y="3107321"/>
            <a:ext cx="5737860" cy="830997"/>
          </a:xfrm>
          <a:prstGeom prst="rect">
            <a:avLst/>
          </a:prstGeom>
          <a:noFill/>
        </p:spPr>
        <p:txBody>
          <a:bodyPr wrap="square">
            <a:spAutoFit/>
          </a:bodyPr>
          <a:lstStyle/>
          <a:p>
            <a:pPr algn="ctr"/>
            <a:r>
              <a:rPr lang="en-GB" sz="4800" b="1" dirty="0">
                <a:latin typeface="Arial" panose="020B0604020202020204" pitchFamily="34" charset="0"/>
                <a:cs typeface="Arial" panose="020B0604020202020204" pitchFamily="34" charset="0"/>
              </a:rPr>
              <a:t>THANK YOU  </a:t>
            </a:r>
          </a:p>
        </p:txBody>
      </p:sp>
      <p:sp>
        <p:nvSpPr>
          <p:cNvPr id="9" name="TextBox 8">
            <a:extLst>
              <a:ext uri="{FF2B5EF4-FFF2-40B4-BE49-F238E27FC236}">
                <a16:creationId xmlns:a16="http://schemas.microsoft.com/office/drawing/2014/main" id="{1AB7C3DE-A6F4-47B6-A710-B3B1E1ED5054}"/>
              </a:ext>
            </a:extLst>
          </p:cNvPr>
          <p:cNvSpPr txBox="1"/>
          <p:nvPr/>
        </p:nvSpPr>
        <p:spPr>
          <a:xfrm>
            <a:off x="3227067" y="2530240"/>
            <a:ext cx="5737860" cy="577081"/>
          </a:xfrm>
          <a:prstGeom prst="rect">
            <a:avLst/>
          </a:prstGeom>
          <a:noFill/>
        </p:spPr>
        <p:txBody>
          <a:bodyPr wrap="square">
            <a:spAutoFit/>
          </a:bodyPr>
          <a:lstStyle/>
          <a:p>
            <a:pPr algn="ctr"/>
            <a:r>
              <a:rPr lang="en-GB" sz="3150" dirty="0">
                <a:latin typeface="Arial" panose="020B0604020202020204" pitchFamily="34" charset="0"/>
                <a:cs typeface="Arial" panose="020B0604020202020204" pitchFamily="34" charset="0"/>
              </a:rPr>
              <a:t>ANY QUESTIONS?</a:t>
            </a:r>
          </a:p>
        </p:txBody>
      </p:sp>
      <p:sp>
        <p:nvSpPr>
          <p:cNvPr id="10" name="TextBox 9">
            <a:extLst>
              <a:ext uri="{FF2B5EF4-FFF2-40B4-BE49-F238E27FC236}">
                <a16:creationId xmlns:a16="http://schemas.microsoft.com/office/drawing/2014/main" id="{B7BC4271-E6E6-456B-A28E-AE935C654350}"/>
              </a:ext>
            </a:extLst>
          </p:cNvPr>
          <p:cNvSpPr txBox="1"/>
          <p:nvPr/>
        </p:nvSpPr>
        <p:spPr>
          <a:xfrm>
            <a:off x="3227068" y="3780476"/>
            <a:ext cx="5737860" cy="577081"/>
          </a:xfrm>
          <a:prstGeom prst="rect">
            <a:avLst/>
          </a:prstGeom>
          <a:noFill/>
        </p:spPr>
        <p:txBody>
          <a:bodyPr wrap="square">
            <a:spAutoFit/>
          </a:bodyPr>
          <a:lstStyle/>
          <a:p>
            <a:pPr algn="ctr"/>
            <a:r>
              <a:rPr lang="en-GB" sz="3150" i="1" dirty="0">
                <a:latin typeface="Arial" panose="020B0604020202020204" pitchFamily="34" charset="0"/>
                <a:cs typeface="Arial" panose="020B0604020202020204" pitchFamily="34" charset="0"/>
              </a:rPr>
              <a:t>Debbie Shore</a:t>
            </a:r>
          </a:p>
        </p:txBody>
      </p:sp>
      <p:sp>
        <p:nvSpPr>
          <p:cNvPr id="11" name="TextBox 10">
            <a:extLst>
              <a:ext uri="{FF2B5EF4-FFF2-40B4-BE49-F238E27FC236}">
                <a16:creationId xmlns:a16="http://schemas.microsoft.com/office/drawing/2014/main" id="{484C2EDF-B420-460A-8D41-720275824F88}"/>
              </a:ext>
            </a:extLst>
          </p:cNvPr>
          <p:cNvSpPr txBox="1"/>
          <p:nvPr/>
        </p:nvSpPr>
        <p:spPr>
          <a:xfrm>
            <a:off x="3227068" y="4381038"/>
            <a:ext cx="5737860" cy="307777"/>
          </a:xfrm>
          <a:prstGeom prst="rect">
            <a:avLst/>
          </a:prstGeom>
          <a:noFill/>
        </p:spPr>
        <p:txBody>
          <a:bodyPr wrap="square">
            <a:spAutoFit/>
          </a:bodyPr>
          <a:lstStyle/>
          <a:p>
            <a:pPr algn="ctr"/>
            <a:r>
              <a:rPr lang="en-US" sz="1400" b="1" dirty="0">
                <a:latin typeface="Arial" panose="020B0604020202020204" pitchFamily="34" charset="0"/>
                <a:cs typeface="Arial" panose="020B0604020202020204" pitchFamily="34" charset="0"/>
              </a:rPr>
              <a:t>Responsible Procurement and Training Manager</a:t>
            </a:r>
            <a:endParaRPr lang="en-GB" sz="1400" b="1" dirty="0">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D366E5F3-EB39-4F35-91AB-43D047C86AFB}"/>
              </a:ext>
            </a:extLst>
          </p:cNvPr>
          <p:cNvSpPr txBox="1"/>
          <p:nvPr/>
        </p:nvSpPr>
        <p:spPr>
          <a:xfrm>
            <a:off x="3227068" y="4688815"/>
            <a:ext cx="5737860" cy="307777"/>
          </a:xfrm>
          <a:prstGeom prst="rect">
            <a:avLst/>
          </a:prstGeom>
          <a:noFill/>
        </p:spPr>
        <p:txBody>
          <a:bodyPr wrap="square">
            <a:spAutoFit/>
          </a:bodyPr>
          <a:lstStyle/>
          <a:p>
            <a:pPr algn="ctr"/>
            <a:r>
              <a:rPr lang="en-US" sz="1400" dirty="0">
                <a:latin typeface="Arial" panose="020B0604020202020204" pitchFamily="34" charset="0"/>
                <a:cs typeface="Arial" panose="020B0604020202020204" pitchFamily="34" charset="0"/>
              </a:rPr>
              <a:t>E: d.shore@neupc.ac.uk</a:t>
            </a:r>
            <a:endParaRPr lang="en-GB" sz="1400" dirty="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FAE3CFEE-439E-4A20-91B9-22643907110A}"/>
              </a:ext>
            </a:extLst>
          </p:cNvPr>
          <p:cNvSpPr txBox="1"/>
          <p:nvPr/>
        </p:nvSpPr>
        <p:spPr>
          <a:xfrm>
            <a:off x="3227067" y="5677877"/>
            <a:ext cx="5737860" cy="646331"/>
          </a:xfrm>
          <a:prstGeom prst="rect">
            <a:avLst/>
          </a:prstGeom>
          <a:noFill/>
        </p:spPr>
        <p:txBody>
          <a:bodyPr wrap="square">
            <a:spAutoFit/>
          </a:bodyPr>
          <a:lstStyle/>
          <a:p>
            <a:pPr algn="ctr"/>
            <a:r>
              <a:rPr lang="en-GB" dirty="0">
                <a:latin typeface="Arial" panose="020B0604020202020204" pitchFamily="34" charset="0"/>
                <a:cs typeface="Arial" panose="020B0604020202020204" pitchFamily="34" charset="0"/>
              </a:rPr>
              <a:t>FOR MORE INFORMATION GO TO: </a:t>
            </a:r>
          </a:p>
          <a:p>
            <a:pPr algn="ctr"/>
            <a:r>
              <a:rPr lang="en-GB" dirty="0">
                <a:latin typeface="Arial" panose="020B0604020202020204" pitchFamily="34" charset="0"/>
                <a:cs typeface="Arial" panose="020B0604020202020204" pitchFamily="34" charset="0"/>
              </a:rPr>
              <a:t>NEUPC.AC.UK</a:t>
            </a:r>
          </a:p>
        </p:txBody>
      </p:sp>
    </p:spTree>
    <p:extLst>
      <p:ext uri="{BB962C8B-B14F-4D97-AF65-F5344CB8AC3E}">
        <p14:creationId xmlns:p14="http://schemas.microsoft.com/office/powerpoint/2010/main" val="2393642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77D17A-3A8D-4D58-828A-AFCE9206108E}"/>
              </a:ext>
            </a:extLst>
          </p:cNvPr>
          <p:cNvSpPr>
            <a:spLocks noGrp="1"/>
          </p:cNvSpPr>
          <p:nvPr>
            <p:ph idx="1"/>
          </p:nvPr>
        </p:nvSpPr>
        <p:spPr>
          <a:xfrm>
            <a:off x="1260965" y="2153598"/>
            <a:ext cx="7031876" cy="3926900"/>
          </a:xfrm>
        </p:spPr>
        <p:txBody>
          <a:bodyPr anchor="ctr">
            <a:normAutofit fontScale="92500" lnSpcReduction="20000"/>
          </a:bodyPr>
          <a:lstStyle/>
          <a:p>
            <a:pPr marL="285750" lvl="1">
              <a:buFont typeface="Arial" panose="020B0604020202020204" pitchFamily="34" charset="0"/>
              <a:buChar char="•"/>
            </a:pPr>
            <a:r>
              <a:rPr lang="en-GB" sz="2400" dirty="0">
                <a:latin typeface="Arial" panose="020B0604020202020204" pitchFamily="34" charset="0"/>
                <a:cs typeface="Arial" panose="020B0604020202020204" pitchFamily="34" charset="0"/>
              </a:rPr>
              <a:t>Drivers for Carbon Reduction</a:t>
            </a:r>
          </a:p>
          <a:p>
            <a:pPr marL="285750" lvl="1">
              <a:buFont typeface="Arial" panose="020B0604020202020204" pitchFamily="34" charset="0"/>
              <a:buChar char="•"/>
            </a:pPr>
            <a:r>
              <a:rPr lang="en-GB" sz="2400" dirty="0">
                <a:latin typeface="Arial" panose="020B0604020202020204" pitchFamily="34" charset="0"/>
                <a:cs typeface="Arial" panose="020B0604020202020204" pitchFamily="34" charset="0"/>
              </a:rPr>
              <a:t>Sustain Code Of Conduct </a:t>
            </a:r>
          </a:p>
          <a:p>
            <a:pPr marL="285750" lvl="1">
              <a:buFont typeface="Arial" panose="020B0604020202020204" pitchFamily="34" charset="0"/>
              <a:buChar char="•"/>
            </a:pPr>
            <a:r>
              <a:rPr lang="en-GB" sz="2400" dirty="0">
                <a:latin typeface="Arial" panose="020B0604020202020204" pitchFamily="34" charset="0"/>
                <a:cs typeface="Arial" panose="020B0604020202020204" pitchFamily="34" charset="0"/>
              </a:rPr>
              <a:t>UK National Procurement Policy Statement</a:t>
            </a:r>
          </a:p>
          <a:p>
            <a:pPr marL="285750" lvl="1">
              <a:buFont typeface="Arial" panose="020B0604020202020204" pitchFamily="34" charset="0"/>
              <a:buChar char="•"/>
            </a:pPr>
            <a:r>
              <a:rPr lang="en-GB" sz="2400" dirty="0">
                <a:latin typeface="Arial" panose="020B0604020202020204" pitchFamily="34" charset="0"/>
                <a:cs typeface="Arial" panose="020B0604020202020204" pitchFamily="34" charset="0"/>
              </a:rPr>
              <a:t>Risk Analysis by PROC-HE code</a:t>
            </a:r>
          </a:p>
          <a:p>
            <a:pPr marL="285750" lvl="1">
              <a:buFont typeface="Arial" panose="020B0604020202020204" pitchFamily="34" charset="0"/>
              <a:buChar char="•"/>
            </a:pPr>
            <a:r>
              <a:rPr lang="en-GB" sz="2400" dirty="0">
                <a:latin typeface="Arial" panose="020B0604020202020204" pitchFamily="34" charset="0"/>
                <a:cs typeface="Arial" panose="020B0604020202020204" pitchFamily="34" charset="0"/>
              </a:rPr>
              <a:t>Carbon reduction plan template and guidance for SME’s </a:t>
            </a:r>
          </a:p>
          <a:p>
            <a:pPr marL="285750" lvl="1">
              <a:buFont typeface="Arial" panose="020B0604020202020204" pitchFamily="34" charset="0"/>
              <a:buChar char="•"/>
            </a:pPr>
            <a:r>
              <a:rPr lang="en-GB" sz="2400" dirty="0">
                <a:latin typeface="Arial" panose="020B0604020202020204" pitchFamily="34" charset="0"/>
                <a:cs typeface="Arial" panose="020B0604020202020204" pitchFamily="34" charset="0"/>
              </a:rPr>
              <a:t>UKUPC Q&amp;A by SDG 13 Climate Action</a:t>
            </a:r>
          </a:p>
          <a:p>
            <a:pPr marL="285750" lvl="1">
              <a:buFont typeface="Arial" panose="020B0604020202020204" pitchFamily="34" charset="0"/>
              <a:buChar char="•"/>
            </a:pPr>
            <a:r>
              <a:rPr lang="en-GB" sz="2400" dirty="0">
                <a:latin typeface="Arial" panose="020B0604020202020204" pitchFamily="34" charset="0"/>
                <a:cs typeface="Arial" panose="020B0604020202020204" pitchFamily="34" charset="0"/>
              </a:rPr>
              <a:t>HE TOM’s</a:t>
            </a:r>
          </a:p>
          <a:p>
            <a:pPr marL="285750" lvl="1">
              <a:buFont typeface="Arial" panose="020B0604020202020204" pitchFamily="34" charset="0"/>
              <a:buChar char="•"/>
            </a:pPr>
            <a:r>
              <a:rPr lang="en-GB" sz="2400" dirty="0">
                <a:latin typeface="Arial" panose="020B0604020202020204" pitchFamily="34" charset="0"/>
                <a:cs typeface="Arial" panose="020B0604020202020204" pitchFamily="34" charset="0"/>
              </a:rPr>
              <a:t>NETpositive Action Plan</a:t>
            </a:r>
          </a:p>
          <a:p>
            <a:pPr marL="285750" lvl="1">
              <a:buFont typeface="Arial" panose="020B0604020202020204" pitchFamily="34" charset="0"/>
              <a:buChar char="•"/>
            </a:pPr>
            <a:r>
              <a:rPr lang="en-GB" sz="2400" dirty="0">
                <a:latin typeface="Arial" panose="020B0604020202020204" pitchFamily="34" charset="0"/>
                <a:cs typeface="Arial" panose="020B0604020202020204" pitchFamily="34" charset="0"/>
              </a:rPr>
              <a:t>Other useful resources</a:t>
            </a:r>
          </a:p>
        </p:txBody>
      </p:sp>
      <p:pic>
        <p:nvPicPr>
          <p:cNvPr id="6" name="Picture 5">
            <a:extLst>
              <a:ext uri="{FF2B5EF4-FFF2-40B4-BE49-F238E27FC236}">
                <a16:creationId xmlns:a16="http://schemas.microsoft.com/office/drawing/2014/main" id="{59EF7765-C58E-4D3E-A40C-94C819A7C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22589" y="5029200"/>
            <a:ext cx="1422643" cy="1264136"/>
          </a:xfrm>
          <a:prstGeom prst="rect">
            <a:avLst/>
          </a:prstGeom>
        </p:spPr>
      </p:pic>
      <p:sp>
        <p:nvSpPr>
          <p:cNvPr id="8" name="Rectangle 7">
            <a:extLst>
              <a:ext uri="{FF2B5EF4-FFF2-40B4-BE49-F238E27FC236}">
                <a16:creationId xmlns:a16="http://schemas.microsoft.com/office/drawing/2014/main" id="{3E04B856-4AD4-4355-82C3-362B85708BE5}"/>
              </a:ext>
            </a:extLst>
          </p:cNvPr>
          <p:cNvSpPr/>
          <p:nvPr/>
        </p:nvSpPr>
        <p:spPr>
          <a:xfrm>
            <a:off x="1773921" y="777502"/>
            <a:ext cx="2260869" cy="49939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sp>
        <p:nvSpPr>
          <p:cNvPr id="9" name="Title 1">
            <a:extLst>
              <a:ext uri="{FF2B5EF4-FFF2-40B4-BE49-F238E27FC236}">
                <a16:creationId xmlns:a16="http://schemas.microsoft.com/office/drawing/2014/main" id="{623D21C2-932F-4344-AF56-9819220DC3A3}"/>
              </a:ext>
            </a:extLst>
          </p:cNvPr>
          <p:cNvSpPr txBox="1">
            <a:spLocks/>
          </p:cNvSpPr>
          <p:nvPr/>
        </p:nvSpPr>
        <p:spPr>
          <a:xfrm>
            <a:off x="1773921" y="777502"/>
            <a:ext cx="2260869" cy="664932"/>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GB" sz="3150" b="1" dirty="0">
                <a:latin typeface="Arial" panose="020B0604020202020204" pitchFamily="34" charset="0"/>
                <a:cs typeface="Arial" panose="020B0604020202020204" pitchFamily="34" charset="0"/>
              </a:rPr>
              <a:t>AGENDA</a:t>
            </a:r>
          </a:p>
        </p:txBody>
      </p:sp>
      <p:pic>
        <p:nvPicPr>
          <p:cNvPr id="2" name="Picture 1">
            <a:extLst>
              <a:ext uri="{FF2B5EF4-FFF2-40B4-BE49-F238E27FC236}">
                <a16:creationId xmlns:a16="http://schemas.microsoft.com/office/drawing/2014/main" id="{02C8A4D2-ADBC-4CF9-BE02-12151EE7F487}"/>
              </a:ext>
            </a:extLst>
          </p:cNvPr>
          <p:cNvPicPr>
            <a:picLocks noChangeAspect="1"/>
          </p:cNvPicPr>
          <p:nvPr/>
        </p:nvPicPr>
        <p:blipFill>
          <a:blip r:embed="rId3"/>
          <a:stretch>
            <a:fillRect/>
          </a:stretch>
        </p:blipFill>
        <p:spPr>
          <a:xfrm>
            <a:off x="8452624" y="12102"/>
            <a:ext cx="3739376" cy="2301154"/>
          </a:xfrm>
          <a:prstGeom prst="rect">
            <a:avLst/>
          </a:prstGeom>
        </p:spPr>
      </p:pic>
    </p:spTree>
    <p:extLst>
      <p:ext uri="{BB962C8B-B14F-4D97-AF65-F5344CB8AC3E}">
        <p14:creationId xmlns:p14="http://schemas.microsoft.com/office/powerpoint/2010/main" val="4123761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CAA6A9B-3569-4767-A0D5-C74E7EB039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22589" y="5029200"/>
            <a:ext cx="1422643" cy="1264136"/>
          </a:xfrm>
          <a:prstGeom prst="rect">
            <a:avLst/>
          </a:prstGeom>
        </p:spPr>
      </p:pic>
      <p:sp>
        <p:nvSpPr>
          <p:cNvPr id="7" name="Content Placeholder 2">
            <a:extLst>
              <a:ext uri="{FF2B5EF4-FFF2-40B4-BE49-F238E27FC236}">
                <a16:creationId xmlns:a16="http://schemas.microsoft.com/office/drawing/2014/main" id="{BC6FADBB-2724-48D7-B51D-782BFACD2056}"/>
              </a:ext>
            </a:extLst>
          </p:cNvPr>
          <p:cNvSpPr txBox="1">
            <a:spLocks/>
          </p:cNvSpPr>
          <p:nvPr/>
        </p:nvSpPr>
        <p:spPr>
          <a:xfrm>
            <a:off x="1632254" y="1088822"/>
            <a:ext cx="7187199" cy="4288738"/>
          </a:xfrm>
          <a:prstGeom prst="rect">
            <a:avLst/>
          </a:prstGeom>
        </p:spPr>
        <p:txBody>
          <a:bodyPr vert="horz" lIns="91440" tIns="45720" rIns="91440" bIns="45720" rtlCol="0" anchor="ctr">
            <a:norm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357188" lvl="1" indent="-357188">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0F0147B0-825A-4B83-9E9D-665DE9C0B1E7}"/>
              </a:ext>
            </a:extLst>
          </p:cNvPr>
          <p:cNvSpPr/>
          <p:nvPr/>
        </p:nvSpPr>
        <p:spPr>
          <a:xfrm>
            <a:off x="1773920" y="796821"/>
            <a:ext cx="6031934" cy="47136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sp>
        <p:nvSpPr>
          <p:cNvPr id="9" name="Title 1">
            <a:extLst>
              <a:ext uri="{FF2B5EF4-FFF2-40B4-BE49-F238E27FC236}">
                <a16:creationId xmlns:a16="http://schemas.microsoft.com/office/drawing/2014/main" id="{6C213480-331F-4B2C-8F4A-9E40FC389696}"/>
              </a:ext>
            </a:extLst>
          </p:cNvPr>
          <p:cNvSpPr txBox="1">
            <a:spLocks/>
          </p:cNvSpPr>
          <p:nvPr/>
        </p:nvSpPr>
        <p:spPr>
          <a:xfrm>
            <a:off x="1773920" y="805534"/>
            <a:ext cx="5909270" cy="462653"/>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GB" sz="3150" b="1" dirty="0">
                <a:latin typeface="Arial" panose="020B0604020202020204" pitchFamily="34" charset="0"/>
                <a:cs typeface="Arial" panose="020B0604020202020204" pitchFamily="34" charset="0"/>
              </a:rPr>
              <a:t>Drivers for Carbon Reduction</a:t>
            </a:r>
          </a:p>
        </p:txBody>
      </p:sp>
      <p:sp>
        <p:nvSpPr>
          <p:cNvPr id="2" name="Title 1">
            <a:extLst>
              <a:ext uri="{FF2B5EF4-FFF2-40B4-BE49-F238E27FC236}">
                <a16:creationId xmlns:a16="http://schemas.microsoft.com/office/drawing/2014/main" id="{4E7127A3-1B9C-47EB-9058-3AF1EC677E0F}"/>
              </a:ext>
            </a:extLst>
          </p:cNvPr>
          <p:cNvSpPr>
            <a:spLocks noGrp="1"/>
          </p:cNvSpPr>
          <p:nvPr>
            <p:ph type="title"/>
          </p:nvPr>
        </p:nvSpPr>
        <p:spPr>
          <a:xfrm>
            <a:off x="792548" y="204730"/>
            <a:ext cx="10018713" cy="1752599"/>
          </a:xfrm>
        </p:spPr>
        <p:txBody>
          <a:bodyPr/>
          <a:lstStyle/>
          <a:p>
            <a:endParaRPr lang="en-GB" dirty="0"/>
          </a:p>
        </p:txBody>
      </p:sp>
      <p:sp>
        <p:nvSpPr>
          <p:cNvPr id="3" name="Content Placeholder 2">
            <a:extLst>
              <a:ext uri="{FF2B5EF4-FFF2-40B4-BE49-F238E27FC236}">
                <a16:creationId xmlns:a16="http://schemas.microsoft.com/office/drawing/2014/main" id="{5438B1F2-D1B2-44CC-AB06-17ABB7857727}"/>
              </a:ext>
            </a:extLst>
          </p:cNvPr>
          <p:cNvSpPr>
            <a:spLocks noGrp="1"/>
          </p:cNvSpPr>
          <p:nvPr>
            <p:ph idx="1"/>
          </p:nvPr>
        </p:nvSpPr>
        <p:spPr>
          <a:xfrm>
            <a:off x="541033" y="2644977"/>
            <a:ext cx="10018713" cy="3580894"/>
          </a:xfrm>
        </p:spPr>
        <p:txBody>
          <a:bodyPr>
            <a:normAutofit fontScale="85000" lnSpcReduction="20000"/>
          </a:bodyPr>
          <a:lstStyle/>
          <a:p>
            <a:r>
              <a:rPr lang="en-GB" dirty="0">
                <a:latin typeface="Arial" panose="020B0604020202020204" pitchFamily="34" charset="0"/>
                <a:cs typeface="Arial" panose="020B0604020202020204" pitchFamily="34" charset="0"/>
              </a:rPr>
              <a:t>Emissions must be reduced by 45% by 2030 to reduce the risk of average global temperatures rising by 1.5C</a:t>
            </a:r>
          </a:p>
          <a:p>
            <a:r>
              <a:rPr lang="en-GB" dirty="0">
                <a:latin typeface="Arial" panose="020B0604020202020204" pitchFamily="34" charset="0"/>
                <a:cs typeface="Arial" panose="020B0604020202020204" pitchFamily="34" charset="0"/>
              </a:rPr>
              <a:t>COP26 Agreement</a:t>
            </a:r>
          </a:p>
          <a:p>
            <a:r>
              <a:rPr lang="en-GB" dirty="0">
                <a:latin typeface="Arial" panose="020B0604020202020204" pitchFamily="34" charset="0"/>
                <a:cs typeface="Arial" panose="020B0604020202020204" pitchFamily="34" charset="0"/>
              </a:rPr>
              <a:t>PPN05/21 National Procurement Policy statement</a:t>
            </a:r>
          </a:p>
          <a:p>
            <a:r>
              <a:rPr lang="en-GB" dirty="0">
                <a:latin typeface="Arial" panose="020B0604020202020204" pitchFamily="34" charset="0"/>
                <a:cs typeface="Arial" panose="020B0604020202020204" pitchFamily="34" charset="0"/>
              </a:rPr>
              <a:t>Sustain Code of conduct</a:t>
            </a:r>
          </a:p>
          <a:p>
            <a:r>
              <a:rPr lang="en-GB" dirty="0">
                <a:latin typeface="Arial" panose="020B0604020202020204" pitchFamily="34" charset="0"/>
                <a:cs typeface="Arial" panose="020B0604020202020204" pitchFamily="34" charset="0"/>
              </a:rPr>
              <a:t>Stakeholder pressure</a:t>
            </a:r>
          </a:p>
          <a:p>
            <a:r>
              <a:rPr lang="en-GB" dirty="0">
                <a:latin typeface="Arial" panose="020B0604020202020204" pitchFamily="34" charset="0"/>
                <a:cs typeface="Arial" panose="020B0604020202020204" pitchFamily="34" charset="0"/>
              </a:rPr>
              <a:t>Many universities  have net-zero by 2030 targets</a:t>
            </a:r>
          </a:p>
          <a:p>
            <a:r>
              <a:rPr lang="en-GB" dirty="0">
                <a:latin typeface="Arial" panose="020B0604020202020204" pitchFamily="34" charset="0"/>
                <a:cs typeface="Arial" panose="020B0604020202020204" pitchFamily="34" charset="0"/>
              </a:rPr>
              <a:t>Larger suppliers already have to report  their emissions under SECR 2019</a:t>
            </a:r>
          </a:p>
          <a:p>
            <a:r>
              <a:rPr lang="en-GB" dirty="0">
                <a:latin typeface="Arial" panose="020B0604020202020204" pitchFamily="34" charset="0"/>
                <a:cs typeface="Arial" panose="020B0604020202020204" pitchFamily="34" charset="0"/>
              </a:rPr>
              <a:t>Government already mandating carbon reduction plans as part of submitted bids under PPN06/21</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45616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 name="Content Placeholder 2">
            <a:extLst>
              <a:ext uri="{FF2B5EF4-FFF2-40B4-BE49-F238E27FC236}">
                <a16:creationId xmlns:a16="http://schemas.microsoft.com/office/drawing/2014/main" id="{BBE041EA-A0A5-4952-8AC4-DC31C3356F36}"/>
              </a:ext>
            </a:extLst>
          </p:cNvPr>
          <p:cNvSpPr txBox="1">
            <a:spLocks/>
          </p:cNvSpPr>
          <p:nvPr/>
        </p:nvSpPr>
        <p:spPr>
          <a:xfrm>
            <a:off x="1826491" y="1988820"/>
            <a:ext cx="7877579" cy="1942000"/>
          </a:xfrm>
          <a:prstGeom prst="rect">
            <a:avLst/>
          </a:prstGeom>
        </p:spPr>
        <p:txBody>
          <a:bodyPr vert="horz" lIns="91440" tIns="45720" rIns="91440" bIns="45720" rtlCol="0" anchor="ctr">
            <a:noAutofit/>
          </a:bodyPr>
          <a:lstStyle>
            <a:lvl1pPr marL="285664" indent="-285664" algn="l" defTabSz="457063" rtl="0" eaLnBrk="1" latinLnBrk="0" hangingPunct="1">
              <a:spcBef>
                <a:spcPct val="20000"/>
              </a:spcBef>
              <a:spcAft>
                <a:spcPts val="600"/>
              </a:spcAft>
              <a:buClr>
                <a:schemeClr val="accent1">
                  <a:lumMod val="75000"/>
                </a:schemeClr>
              </a:buClr>
              <a:buSzPct val="145000"/>
              <a:buFont typeface="Arial"/>
              <a:buChar char="•"/>
              <a:defRPr sz="2399" kern="1200" cap="none">
                <a:solidFill>
                  <a:schemeClr val="tx1"/>
                </a:solidFill>
                <a:effectLst/>
                <a:latin typeface="+mn-lt"/>
                <a:ea typeface="+mn-ea"/>
                <a:cs typeface="+mn-cs"/>
              </a:defRPr>
            </a:lvl1pPr>
            <a:lvl2pPr marL="742727" indent="-285664" algn="l" defTabSz="457063" rtl="0" eaLnBrk="1" latinLnBrk="0" hangingPunct="1">
              <a:spcBef>
                <a:spcPct val="20000"/>
              </a:spcBef>
              <a:spcAft>
                <a:spcPts val="600"/>
              </a:spcAft>
              <a:buClr>
                <a:schemeClr val="accent1">
                  <a:lumMod val="75000"/>
                </a:schemeClr>
              </a:buClr>
              <a:buSzPct val="145000"/>
              <a:buFont typeface="Arial"/>
              <a:buChar char="•"/>
              <a:defRPr sz="1999" kern="1200" cap="none">
                <a:solidFill>
                  <a:schemeClr val="tx1"/>
                </a:solidFill>
                <a:effectLst/>
                <a:latin typeface="+mn-lt"/>
                <a:ea typeface="+mn-ea"/>
                <a:cs typeface="+mn-cs"/>
              </a:defRPr>
            </a:lvl2pPr>
            <a:lvl3pPr marL="1199790" indent="-285664" algn="l" defTabSz="457063" rtl="0" eaLnBrk="1" latinLnBrk="0" hangingPunct="1">
              <a:spcBef>
                <a:spcPct val="20000"/>
              </a:spcBef>
              <a:spcAft>
                <a:spcPts val="600"/>
              </a:spcAft>
              <a:buClr>
                <a:schemeClr val="accent1">
                  <a:lumMod val="75000"/>
                </a:schemeClr>
              </a:buClr>
              <a:buSzPct val="145000"/>
              <a:buFont typeface="Arial"/>
              <a:buChar char="•"/>
              <a:defRPr sz="1799" kern="1200" cap="none">
                <a:solidFill>
                  <a:schemeClr val="tx1"/>
                </a:solidFill>
                <a:effectLst/>
                <a:latin typeface="+mn-lt"/>
                <a:ea typeface="+mn-ea"/>
                <a:cs typeface="+mn-cs"/>
              </a:defRPr>
            </a:lvl3pPr>
            <a:lvl4pPr marL="1542587" indent="-171399" algn="l" defTabSz="457063"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1999650" indent="-171399" algn="l" defTabSz="457063"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3846" indent="-228531" algn="l" defTabSz="457063"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0908" indent="-228531" algn="l" defTabSz="457063"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7971" indent="-228531" algn="l" defTabSz="457063"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5034" indent="-228531" algn="l" defTabSz="457063"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marL="395287" indent="-285750">
              <a:buFont typeface="Arial" panose="020B0604020202020204" pitchFamily="34" charset="0"/>
              <a:buChar char="•"/>
            </a:pPr>
            <a:endParaRPr lang="en-GB" altLang="en-US" sz="1800" dirty="0">
              <a:latin typeface="Arial" panose="020B0604020202020204" pitchFamily="34" charset="0"/>
              <a:cs typeface="Arial" panose="020B0604020202020204" pitchFamily="34" charset="0"/>
            </a:endParaRPr>
          </a:p>
          <a:p>
            <a:pPr marL="0" indent="0">
              <a:buNone/>
            </a:pPr>
            <a:endParaRPr lang="en-GB" altLang="en-US" sz="2000" dirty="0">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23EE6425-D760-4307-886D-74164FD927F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22589" y="5029200"/>
            <a:ext cx="1422643" cy="1264136"/>
          </a:xfrm>
          <a:prstGeom prst="rect">
            <a:avLst/>
          </a:prstGeom>
        </p:spPr>
      </p:pic>
      <p:sp>
        <p:nvSpPr>
          <p:cNvPr id="8" name="Rectangle 7">
            <a:extLst>
              <a:ext uri="{FF2B5EF4-FFF2-40B4-BE49-F238E27FC236}">
                <a16:creationId xmlns:a16="http://schemas.microsoft.com/office/drawing/2014/main" id="{3105E70B-9D19-47E2-AD8B-F7F3DBD14451}"/>
              </a:ext>
            </a:extLst>
          </p:cNvPr>
          <p:cNvSpPr/>
          <p:nvPr/>
        </p:nvSpPr>
        <p:spPr>
          <a:xfrm>
            <a:off x="1773922" y="805534"/>
            <a:ext cx="7081980" cy="47136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sp>
        <p:nvSpPr>
          <p:cNvPr id="9" name="Title 1">
            <a:extLst>
              <a:ext uri="{FF2B5EF4-FFF2-40B4-BE49-F238E27FC236}">
                <a16:creationId xmlns:a16="http://schemas.microsoft.com/office/drawing/2014/main" id="{B2D60226-BD6D-4E32-BE6C-20D37C37501B}"/>
              </a:ext>
            </a:extLst>
          </p:cNvPr>
          <p:cNvSpPr txBox="1">
            <a:spLocks/>
          </p:cNvSpPr>
          <p:nvPr/>
        </p:nvSpPr>
        <p:spPr>
          <a:xfrm>
            <a:off x="1773921" y="805534"/>
            <a:ext cx="7507239" cy="462653"/>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GB" sz="3150" b="1" dirty="0">
                <a:latin typeface="Arial" panose="020B0604020202020204" pitchFamily="34" charset="0"/>
                <a:cs typeface="Arial" panose="020B0604020202020204" pitchFamily="34" charset="0"/>
              </a:rPr>
              <a:t>SUSTAIN ON CARBON REDUCTION</a:t>
            </a:r>
            <a:endParaRPr lang="en-GB" sz="3150" dirty="0">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B3056F96-6FBF-4DA7-A9DA-EEF32E769AD6}"/>
              </a:ext>
            </a:extLst>
          </p:cNvPr>
          <p:cNvSpPr>
            <a:spLocks noGrp="1"/>
          </p:cNvSpPr>
          <p:nvPr>
            <p:ph type="title"/>
          </p:nvPr>
        </p:nvSpPr>
        <p:spPr>
          <a:xfrm>
            <a:off x="1484311" y="685801"/>
            <a:ext cx="10018713" cy="1143000"/>
          </a:xfrm>
        </p:spPr>
        <p:txBody>
          <a:bodyPr/>
          <a:lstStyle/>
          <a:p>
            <a:endParaRPr lang="en-GB"/>
          </a:p>
        </p:txBody>
      </p:sp>
      <p:sp>
        <p:nvSpPr>
          <p:cNvPr id="3" name="Content Placeholder 2">
            <a:extLst>
              <a:ext uri="{FF2B5EF4-FFF2-40B4-BE49-F238E27FC236}">
                <a16:creationId xmlns:a16="http://schemas.microsoft.com/office/drawing/2014/main" id="{EF26FF2B-5B43-48EA-904A-9A129AC1D6CF}"/>
              </a:ext>
            </a:extLst>
          </p:cNvPr>
          <p:cNvSpPr>
            <a:spLocks noGrp="1"/>
          </p:cNvSpPr>
          <p:nvPr>
            <p:ph idx="1"/>
          </p:nvPr>
        </p:nvSpPr>
        <p:spPr>
          <a:xfrm>
            <a:off x="1484310" y="1828801"/>
            <a:ext cx="10018713" cy="3962400"/>
          </a:xfrm>
        </p:spPr>
        <p:txBody>
          <a:bodyPr>
            <a:normAutofit/>
          </a:bodyPr>
          <a:lstStyle/>
          <a:p>
            <a:pPr marL="0" indent="0">
              <a:buNone/>
            </a:pPr>
            <a:r>
              <a:rPr lang="en-GB" b="1" dirty="0">
                <a:latin typeface="Arial" panose="020B0604020202020204" pitchFamily="34" charset="0"/>
                <a:cs typeface="Arial" panose="020B0604020202020204" pitchFamily="34" charset="0"/>
              </a:rPr>
              <a:t>Global Climate &amp; Ecological Emergency</a:t>
            </a:r>
          </a:p>
          <a:p>
            <a:pPr marL="0" indent="0">
              <a:buNone/>
            </a:pPr>
            <a:r>
              <a:rPr lang="en-GB" dirty="0">
                <a:latin typeface="Arial" panose="020B0604020202020204" pitchFamily="34" charset="0"/>
                <a:cs typeface="Arial" panose="020B0604020202020204" pitchFamily="34" charset="0"/>
              </a:rPr>
              <a:t>4.7 HE and FE institutions are increasingly setting ambitious targets encompassing all three scopes of the Greenhouse Gas Protocol, o </a:t>
            </a:r>
            <a:r>
              <a:rPr lang="en-GB" dirty="0" err="1">
                <a:latin typeface="Arial" panose="020B0604020202020204" pitchFamily="34" charset="0"/>
                <a:cs typeface="Arial" panose="020B0604020202020204" pitchFamily="34" charset="0"/>
              </a:rPr>
              <a:t>ften</a:t>
            </a:r>
            <a:r>
              <a:rPr lang="en-GB" dirty="0">
                <a:latin typeface="Arial" panose="020B0604020202020204" pitchFamily="34" charset="0"/>
                <a:cs typeface="Arial" panose="020B0604020202020204" pitchFamily="34" charset="0"/>
              </a:rPr>
              <a:t> specifying 2030 as their net zero target, and require their suppliers to support them in this task. The Supplier must support the aims of the sectors in reducing the climate emission impact of their supply chains, including having clear and verifiable plans and actions in place, where to do so is reasonable and proportionate to the nature of the goods and services provided.</a:t>
            </a:r>
          </a:p>
        </p:txBody>
      </p:sp>
    </p:spTree>
    <p:extLst>
      <p:ext uri="{BB962C8B-B14F-4D97-AF65-F5344CB8AC3E}">
        <p14:creationId xmlns:p14="http://schemas.microsoft.com/office/powerpoint/2010/main" val="7272433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0AFF1A6-FA5B-4947-9909-6138B75E5A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22589" y="5029200"/>
            <a:ext cx="1422643" cy="1264136"/>
          </a:xfrm>
          <a:prstGeom prst="rect">
            <a:avLst/>
          </a:prstGeom>
        </p:spPr>
      </p:pic>
      <p:sp>
        <p:nvSpPr>
          <p:cNvPr id="8" name="Rectangle 7">
            <a:extLst>
              <a:ext uri="{FF2B5EF4-FFF2-40B4-BE49-F238E27FC236}">
                <a16:creationId xmlns:a16="http://schemas.microsoft.com/office/drawing/2014/main" id="{991D0349-DC37-42BA-BAA2-AEA830A032A3}"/>
              </a:ext>
            </a:extLst>
          </p:cNvPr>
          <p:cNvSpPr/>
          <p:nvPr/>
        </p:nvSpPr>
        <p:spPr>
          <a:xfrm>
            <a:off x="1773921" y="680219"/>
            <a:ext cx="8309531" cy="58796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dirty="0"/>
          </a:p>
        </p:txBody>
      </p:sp>
      <p:sp>
        <p:nvSpPr>
          <p:cNvPr id="9" name="Title 1">
            <a:extLst>
              <a:ext uri="{FF2B5EF4-FFF2-40B4-BE49-F238E27FC236}">
                <a16:creationId xmlns:a16="http://schemas.microsoft.com/office/drawing/2014/main" id="{447D38DD-8FFD-4D75-A017-C7DF9AC44E8D}"/>
              </a:ext>
            </a:extLst>
          </p:cNvPr>
          <p:cNvSpPr txBox="1">
            <a:spLocks/>
          </p:cNvSpPr>
          <p:nvPr/>
        </p:nvSpPr>
        <p:spPr>
          <a:xfrm>
            <a:off x="1773921" y="680219"/>
            <a:ext cx="8644158" cy="462653"/>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l"/>
            <a:r>
              <a:rPr lang="en-GB" sz="3150" b="1" dirty="0">
                <a:latin typeface="Arial" panose="020B0604020202020204" pitchFamily="34" charset="0"/>
                <a:cs typeface="Arial" panose="020B0604020202020204" pitchFamily="34" charset="0"/>
              </a:rPr>
              <a:t>UK National Procurement Policy Statement</a:t>
            </a:r>
          </a:p>
        </p:txBody>
      </p:sp>
      <p:sp>
        <p:nvSpPr>
          <p:cNvPr id="13" name="Content Placeholder 2">
            <a:extLst>
              <a:ext uri="{FF2B5EF4-FFF2-40B4-BE49-F238E27FC236}">
                <a16:creationId xmlns:a16="http://schemas.microsoft.com/office/drawing/2014/main" id="{8B19BB7A-2B95-4F72-BD9B-A6AED17EDF5B}"/>
              </a:ext>
            </a:extLst>
          </p:cNvPr>
          <p:cNvSpPr txBox="1">
            <a:spLocks/>
          </p:cNvSpPr>
          <p:nvPr/>
        </p:nvSpPr>
        <p:spPr>
          <a:xfrm>
            <a:off x="1773921" y="1988820"/>
            <a:ext cx="7930149" cy="2823210"/>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a:buFont typeface="Arial" panose="020B0604020202020204" pitchFamily="34" charset="0"/>
              <a:buChar char="•"/>
            </a:pPr>
            <a:endParaRPr lang="en-GB" sz="18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D714FFC2-83E5-4EE0-9E8F-45FCBC828DBF}"/>
              </a:ext>
            </a:extLst>
          </p:cNvPr>
          <p:cNvSpPr txBox="1"/>
          <p:nvPr/>
        </p:nvSpPr>
        <p:spPr>
          <a:xfrm>
            <a:off x="1102290" y="1985581"/>
            <a:ext cx="8644158" cy="4154984"/>
          </a:xfrm>
          <a:prstGeom prst="rect">
            <a:avLst/>
          </a:prstGeom>
          <a:noFill/>
        </p:spPr>
        <p:txBody>
          <a:bodyPr wrap="square">
            <a:spAutoFit/>
          </a:bodyPr>
          <a:lstStyle/>
          <a:p>
            <a:r>
              <a:rPr lang="en-GB" sz="2400" b="1" i="0" u="none" strike="noStrike" baseline="0" dirty="0">
                <a:solidFill>
                  <a:srgbClr val="000000"/>
                </a:solidFill>
                <a:latin typeface="Arial" panose="020B0604020202020204" pitchFamily="34" charset="0"/>
              </a:rPr>
              <a:t>Tackling climate change and reducing waste </a:t>
            </a:r>
            <a:br>
              <a:rPr lang="en-GB" sz="2400" b="1" i="0" u="none" strike="noStrike" baseline="0" dirty="0">
                <a:solidFill>
                  <a:srgbClr val="000000"/>
                </a:solidFill>
                <a:latin typeface="Arial" panose="020B0604020202020204" pitchFamily="34" charset="0"/>
              </a:rPr>
            </a:br>
            <a:endParaRPr lang="en-GB" sz="2400" b="1" i="0" u="none" strike="noStrike" baseline="0" dirty="0">
              <a:solidFill>
                <a:srgbClr val="000000"/>
              </a:solidFill>
              <a:latin typeface="Arial" panose="020B0604020202020204" pitchFamily="34" charset="0"/>
            </a:endParaRPr>
          </a:p>
          <a:p>
            <a:r>
              <a:rPr lang="en-GB" sz="2400" b="1" i="0" u="none" strike="noStrike" baseline="0" dirty="0">
                <a:solidFill>
                  <a:srgbClr val="C00000"/>
                </a:solidFill>
                <a:latin typeface="Arial" panose="020B0604020202020204" pitchFamily="34" charset="0"/>
              </a:rPr>
              <a:t>○</a:t>
            </a:r>
            <a:r>
              <a:rPr lang="en-GB" sz="2400" b="0" i="0" u="none" strike="noStrike" baseline="0" dirty="0">
                <a:solidFill>
                  <a:srgbClr val="000000"/>
                </a:solidFill>
                <a:latin typeface="Arial" panose="020B0604020202020204" pitchFamily="34" charset="0"/>
              </a:rPr>
              <a:t> </a:t>
            </a:r>
            <a:r>
              <a:rPr lang="en-GB" sz="2400" b="1" i="0" u="none" strike="noStrike" baseline="0" dirty="0">
                <a:solidFill>
                  <a:srgbClr val="000000"/>
                </a:solidFill>
                <a:latin typeface="Arial" panose="020B0604020202020204" pitchFamily="34" charset="0"/>
              </a:rPr>
              <a:t>contributing to the UK Government’s legally-binding target to reduce greenhouse gas emissions to net zero by 2050; </a:t>
            </a:r>
          </a:p>
          <a:p>
            <a:r>
              <a:rPr lang="en-GB" sz="2400" b="0" i="0" u="none" strike="noStrike" baseline="0" dirty="0">
                <a:solidFill>
                  <a:srgbClr val="C00000"/>
                </a:solidFill>
                <a:latin typeface="Arial" panose="020B0604020202020204" pitchFamily="34" charset="0"/>
              </a:rPr>
              <a:t>○</a:t>
            </a:r>
            <a:r>
              <a:rPr lang="en-GB" sz="2400" b="0" i="0" u="none" strike="noStrike" baseline="0" dirty="0">
                <a:solidFill>
                  <a:srgbClr val="000000"/>
                </a:solidFill>
                <a:latin typeface="Arial" panose="020B0604020202020204" pitchFamily="34" charset="0"/>
              </a:rPr>
              <a:t> reducing waste, improving resource efficiency and contributing to the move towards a circular economy; </a:t>
            </a:r>
          </a:p>
          <a:p>
            <a:r>
              <a:rPr lang="en-GB" sz="2400" b="0" i="0" u="none" strike="noStrike" baseline="0" dirty="0">
                <a:solidFill>
                  <a:srgbClr val="C00000"/>
                </a:solidFill>
                <a:latin typeface="Arial" panose="020B0604020202020204" pitchFamily="34" charset="0"/>
              </a:rPr>
              <a:t>○</a:t>
            </a:r>
            <a:r>
              <a:rPr lang="en-GB" sz="2400" b="0" i="0" u="none" strike="noStrike" baseline="0" dirty="0">
                <a:solidFill>
                  <a:srgbClr val="000000"/>
                </a:solidFill>
                <a:latin typeface="Arial" panose="020B0604020202020204" pitchFamily="34" charset="0"/>
              </a:rPr>
              <a:t> identifying and prioritising opportunities in sustainable procurement to deliver additional environmental benefits, for example enhanced biodiversity, through the delivery of the contract. </a:t>
            </a:r>
          </a:p>
        </p:txBody>
      </p:sp>
    </p:spTree>
    <p:extLst>
      <p:ext uri="{BB962C8B-B14F-4D97-AF65-F5344CB8AC3E}">
        <p14:creationId xmlns:p14="http://schemas.microsoft.com/office/powerpoint/2010/main" val="6241366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7E0980B-D37B-40DD-BDF4-70211D15029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21371" y="5681207"/>
            <a:ext cx="1422643" cy="1264136"/>
          </a:xfrm>
          <a:prstGeom prst="rect">
            <a:avLst/>
          </a:prstGeom>
        </p:spPr>
      </p:pic>
      <p:sp>
        <p:nvSpPr>
          <p:cNvPr id="8" name="Rectangle 7">
            <a:extLst>
              <a:ext uri="{FF2B5EF4-FFF2-40B4-BE49-F238E27FC236}">
                <a16:creationId xmlns:a16="http://schemas.microsoft.com/office/drawing/2014/main" id="{EA618694-1658-44A9-B6DE-082170CBD9F4}"/>
              </a:ext>
            </a:extLst>
          </p:cNvPr>
          <p:cNvSpPr/>
          <p:nvPr/>
        </p:nvSpPr>
        <p:spPr>
          <a:xfrm>
            <a:off x="2132698" y="245463"/>
            <a:ext cx="7403898" cy="47136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sp>
        <p:nvSpPr>
          <p:cNvPr id="9" name="Title 1">
            <a:extLst>
              <a:ext uri="{FF2B5EF4-FFF2-40B4-BE49-F238E27FC236}">
                <a16:creationId xmlns:a16="http://schemas.microsoft.com/office/drawing/2014/main" id="{A82FFDDC-37F1-4916-9208-3FD0A0070BF5}"/>
              </a:ext>
            </a:extLst>
          </p:cNvPr>
          <p:cNvSpPr txBox="1">
            <a:spLocks/>
          </p:cNvSpPr>
          <p:nvPr/>
        </p:nvSpPr>
        <p:spPr>
          <a:xfrm>
            <a:off x="1686457" y="218248"/>
            <a:ext cx="7850139" cy="462653"/>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1"/>
            <a:r>
              <a:rPr lang="en-GB" altLang="en-US" sz="3600" b="1" dirty="0">
                <a:latin typeface="Arial" panose="020B0604020202020204" pitchFamily="34" charset="0"/>
                <a:cs typeface="Arial" panose="020B0604020202020204" pitchFamily="34" charset="0"/>
              </a:rPr>
              <a:t>Risk Analysis By Proc- HE Code</a:t>
            </a:r>
            <a:endParaRPr lang="en-GB" sz="3600" dirty="0">
              <a:latin typeface="Arial" panose="020B0604020202020204" pitchFamily="34" charset="0"/>
              <a:cs typeface="Arial" panose="020B0604020202020204" pitchFamily="34" charset="0"/>
            </a:endParaRPr>
          </a:p>
        </p:txBody>
      </p:sp>
      <p:sp>
        <p:nvSpPr>
          <p:cNvPr id="13" name="Content Placeholder 2">
            <a:extLst>
              <a:ext uri="{FF2B5EF4-FFF2-40B4-BE49-F238E27FC236}">
                <a16:creationId xmlns:a16="http://schemas.microsoft.com/office/drawing/2014/main" id="{70967C01-742E-487C-A12A-9C8EBA2CACA9}"/>
              </a:ext>
            </a:extLst>
          </p:cNvPr>
          <p:cNvSpPr txBox="1">
            <a:spLocks/>
          </p:cNvSpPr>
          <p:nvPr/>
        </p:nvSpPr>
        <p:spPr>
          <a:xfrm>
            <a:off x="1773921" y="1988820"/>
            <a:ext cx="7930149" cy="2823210"/>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a:buFont typeface="Arial" panose="020B0604020202020204" pitchFamily="34" charset="0"/>
              <a:buChar char="•"/>
            </a:pPr>
            <a:endParaRPr lang="en-GB" dirty="0">
              <a:latin typeface="Arial" panose="020B0604020202020204" pitchFamily="34" charset="0"/>
              <a:cs typeface="Arial" panose="020B0604020202020204" pitchFamily="34" charset="0"/>
            </a:endParaRPr>
          </a:p>
        </p:txBody>
      </p:sp>
      <p:pic>
        <p:nvPicPr>
          <p:cNvPr id="2" name="Picture 1">
            <a:extLst>
              <a:ext uri="{FF2B5EF4-FFF2-40B4-BE49-F238E27FC236}">
                <a16:creationId xmlns:a16="http://schemas.microsoft.com/office/drawing/2014/main" id="{2630E4C9-38D6-4429-8502-0508A9BE31DD}"/>
              </a:ext>
            </a:extLst>
          </p:cNvPr>
          <p:cNvPicPr>
            <a:picLocks noChangeAspect="1"/>
          </p:cNvPicPr>
          <p:nvPr/>
        </p:nvPicPr>
        <p:blipFill>
          <a:blip r:embed="rId4"/>
          <a:stretch>
            <a:fillRect/>
          </a:stretch>
        </p:blipFill>
        <p:spPr>
          <a:xfrm>
            <a:off x="0" y="824617"/>
            <a:ext cx="12182475" cy="4819650"/>
          </a:xfrm>
          <a:prstGeom prst="rect">
            <a:avLst/>
          </a:prstGeom>
        </p:spPr>
      </p:pic>
      <p:pic>
        <p:nvPicPr>
          <p:cNvPr id="6" name="Picture 5">
            <a:extLst>
              <a:ext uri="{FF2B5EF4-FFF2-40B4-BE49-F238E27FC236}">
                <a16:creationId xmlns:a16="http://schemas.microsoft.com/office/drawing/2014/main" id="{42EE611C-3422-47A9-99AE-1B7147443DB4}"/>
              </a:ext>
            </a:extLst>
          </p:cNvPr>
          <p:cNvPicPr>
            <a:picLocks noChangeAspect="1"/>
          </p:cNvPicPr>
          <p:nvPr/>
        </p:nvPicPr>
        <p:blipFill>
          <a:blip r:embed="rId5"/>
          <a:stretch>
            <a:fillRect/>
          </a:stretch>
        </p:blipFill>
        <p:spPr>
          <a:xfrm>
            <a:off x="10621371" y="0"/>
            <a:ext cx="1561104" cy="780552"/>
          </a:xfrm>
          <a:prstGeom prst="rect">
            <a:avLst/>
          </a:prstGeom>
        </p:spPr>
      </p:pic>
    </p:spTree>
    <p:extLst>
      <p:ext uri="{BB962C8B-B14F-4D97-AF65-F5344CB8AC3E}">
        <p14:creationId xmlns:p14="http://schemas.microsoft.com/office/powerpoint/2010/main" val="2208434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7E0980B-D37B-40DD-BDF4-70211D15029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22589" y="5029200"/>
            <a:ext cx="1422643" cy="1264136"/>
          </a:xfrm>
          <a:prstGeom prst="rect">
            <a:avLst/>
          </a:prstGeom>
        </p:spPr>
      </p:pic>
      <p:sp>
        <p:nvSpPr>
          <p:cNvPr id="8" name="Rectangle 7">
            <a:extLst>
              <a:ext uri="{FF2B5EF4-FFF2-40B4-BE49-F238E27FC236}">
                <a16:creationId xmlns:a16="http://schemas.microsoft.com/office/drawing/2014/main" id="{EA618694-1658-44A9-B6DE-082170CBD9F4}"/>
              </a:ext>
            </a:extLst>
          </p:cNvPr>
          <p:cNvSpPr/>
          <p:nvPr/>
        </p:nvSpPr>
        <p:spPr>
          <a:xfrm>
            <a:off x="1860605" y="644056"/>
            <a:ext cx="8770289" cy="6328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sp>
        <p:nvSpPr>
          <p:cNvPr id="9" name="Title 1">
            <a:extLst>
              <a:ext uri="{FF2B5EF4-FFF2-40B4-BE49-F238E27FC236}">
                <a16:creationId xmlns:a16="http://schemas.microsoft.com/office/drawing/2014/main" id="{A82FFDDC-37F1-4916-9208-3FD0A0070BF5}"/>
              </a:ext>
            </a:extLst>
          </p:cNvPr>
          <p:cNvSpPr txBox="1">
            <a:spLocks/>
          </p:cNvSpPr>
          <p:nvPr/>
        </p:nvSpPr>
        <p:spPr>
          <a:xfrm>
            <a:off x="1447916" y="525029"/>
            <a:ext cx="9182978" cy="989891"/>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1"/>
            <a:r>
              <a:rPr lang="en-GB" sz="3600" b="1" dirty="0">
                <a:latin typeface="Arial" panose="020B0604020202020204" pitchFamily="34" charset="0"/>
                <a:cs typeface="Arial" panose="020B0604020202020204" pitchFamily="34" charset="0"/>
              </a:rPr>
              <a:t>UKUPC Carbon Reduction Guidance</a:t>
            </a:r>
            <a:endParaRPr lang="en-GB" sz="3600" dirty="0">
              <a:latin typeface="Arial" panose="020B0604020202020204" pitchFamily="34" charset="0"/>
              <a:cs typeface="Arial" panose="020B0604020202020204" pitchFamily="34" charset="0"/>
            </a:endParaRPr>
          </a:p>
        </p:txBody>
      </p:sp>
      <p:sp>
        <p:nvSpPr>
          <p:cNvPr id="13" name="Content Placeholder 2">
            <a:extLst>
              <a:ext uri="{FF2B5EF4-FFF2-40B4-BE49-F238E27FC236}">
                <a16:creationId xmlns:a16="http://schemas.microsoft.com/office/drawing/2014/main" id="{70967C01-742E-487C-A12A-9C8EBA2CACA9}"/>
              </a:ext>
            </a:extLst>
          </p:cNvPr>
          <p:cNvSpPr txBox="1">
            <a:spLocks/>
          </p:cNvSpPr>
          <p:nvPr/>
        </p:nvSpPr>
        <p:spPr>
          <a:xfrm>
            <a:off x="1773921" y="1988820"/>
            <a:ext cx="7930149" cy="2823210"/>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a:buFont typeface="Arial" panose="020B0604020202020204" pitchFamily="34" charset="0"/>
              <a:buChar char="•"/>
            </a:pPr>
            <a:endParaRPr lang="en-GB" dirty="0">
              <a:latin typeface="Arial" panose="020B0604020202020204" pitchFamily="34" charset="0"/>
              <a:cs typeface="Arial" panose="020B0604020202020204" pitchFamily="34" charset="0"/>
            </a:endParaRPr>
          </a:p>
        </p:txBody>
      </p:sp>
      <p:pic>
        <p:nvPicPr>
          <p:cNvPr id="6" name="Picture 5" descr="A picture containing logo&#10;&#10;Description automatically generated">
            <a:extLst>
              <a:ext uri="{FF2B5EF4-FFF2-40B4-BE49-F238E27FC236}">
                <a16:creationId xmlns:a16="http://schemas.microsoft.com/office/drawing/2014/main" id="{2C238B06-E1B1-48DC-9686-728374F8016A}"/>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751007" y="5029200"/>
            <a:ext cx="2284863" cy="1184744"/>
          </a:xfrm>
          <a:prstGeom prst="rect">
            <a:avLst/>
          </a:prstGeom>
          <a:noFill/>
          <a:ln>
            <a:noFill/>
          </a:ln>
        </p:spPr>
      </p:pic>
      <p:sp>
        <p:nvSpPr>
          <p:cNvPr id="10" name="TextBox 9">
            <a:extLst>
              <a:ext uri="{FF2B5EF4-FFF2-40B4-BE49-F238E27FC236}">
                <a16:creationId xmlns:a16="http://schemas.microsoft.com/office/drawing/2014/main" id="{CC83CF53-A7C3-48FD-A4FD-C1FF64BD4472}"/>
              </a:ext>
            </a:extLst>
          </p:cNvPr>
          <p:cNvSpPr txBox="1"/>
          <p:nvPr/>
        </p:nvSpPr>
        <p:spPr>
          <a:xfrm>
            <a:off x="1561106" y="1395927"/>
            <a:ext cx="6094674" cy="4154984"/>
          </a:xfrm>
          <a:prstGeom prst="rect">
            <a:avLst/>
          </a:prstGeom>
          <a:noFill/>
        </p:spPr>
        <p:txBody>
          <a:bodyPr wrap="square">
            <a:spAutoFit/>
          </a:bodyPr>
          <a:lstStyle/>
          <a:p>
            <a:pPr algn="ctr"/>
            <a:r>
              <a:rPr lang="en-GB" sz="2800" b="1" dirty="0">
                <a:effectLst/>
                <a:latin typeface="Arial" panose="020B0604020202020204" pitchFamily="34" charset="0"/>
                <a:ea typeface="Yu Mincho" panose="02020400000000000000" pitchFamily="18" charset="-128"/>
              </a:rPr>
              <a:t> </a:t>
            </a:r>
            <a:endParaRPr lang="en-GB" sz="1600" dirty="0">
              <a:effectLst/>
              <a:latin typeface="Calibri" panose="020F0502020204030204" pitchFamily="34" charset="0"/>
              <a:ea typeface="Yu Mincho" panose="02020400000000000000" pitchFamily="18" charset="-128"/>
            </a:endParaRPr>
          </a:p>
          <a:p>
            <a:pPr algn="ctr"/>
            <a:r>
              <a:rPr lang="en-GB" sz="2800" b="1" dirty="0">
                <a:effectLst/>
                <a:latin typeface="Arial" panose="020B0604020202020204" pitchFamily="34" charset="0"/>
                <a:ea typeface="Yu Mincho" panose="02020400000000000000" pitchFamily="18" charset="-128"/>
              </a:rPr>
              <a:t>Contents</a:t>
            </a:r>
            <a:endParaRPr lang="en-GB" sz="1600" dirty="0">
              <a:effectLst/>
              <a:latin typeface="Calibri" panose="020F0502020204030204" pitchFamily="34" charset="0"/>
              <a:ea typeface="Yu Mincho" panose="02020400000000000000" pitchFamily="18" charset="-128"/>
            </a:endParaRPr>
          </a:p>
          <a:p>
            <a:pPr algn="ctr"/>
            <a:r>
              <a:rPr lang="en-GB" sz="2800" b="1" dirty="0">
                <a:effectLst/>
                <a:latin typeface="Arial" panose="020B0604020202020204" pitchFamily="34" charset="0"/>
                <a:ea typeface="Yu Mincho" panose="02020400000000000000" pitchFamily="18" charset="-128"/>
              </a:rPr>
              <a:t> </a:t>
            </a:r>
            <a:endParaRPr lang="en-GB" sz="1600" dirty="0">
              <a:effectLst/>
              <a:latin typeface="Calibri" panose="020F0502020204030204" pitchFamily="34" charset="0"/>
              <a:ea typeface="Yu Mincho" panose="02020400000000000000" pitchFamily="18" charset="-128"/>
            </a:endParaRPr>
          </a:p>
          <a:p>
            <a:pPr marL="285750" indent="-285750">
              <a:buFont typeface="Arial" panose="020B0604020202020204" pitchFamily="34" charset="0"/>
              <a:buChar char="•"/>
            </a:pPr>
            <a:r>
              <a:rPr lang="en-GB" sz="1800" b="1" dirty="0">
                <a:effectLst/>
                <a:latin typeface="Arial" panose="020B0604020202020204" pitchFamily="34" charset="0"/>
                <a:ea typeface="Yu Mincho" panose="02020400000000000000" pitchFamily="18" charset="-128"/>
              </a:rPr>
              <a:t>Why is carbon reduction important?</a:t>
            </a:r>
            <a:endParaRPr lang="en-GB" sz="1600" dirty="0">
              <a:effectLst/>
              <a:latin typeface="Calibri" panose="020F0502020204030204" pitchFamily="34" charset="0"/>
              <a:ea typeface="Yu Mincho" panose="02020400000000000000" pitchFamily="18" charset="-128"/>
            </a:endParaRPr>
          </a:p>
          <a:p>
            <a:pPr marL="285750" indent="-285750">
              <a:buFont typeface="Arial" panose="020B0604020202020204" pitchFamily="34" charset="0"/>
              <a:buChar char="•"/>
            </a:pPr>
            <a:r>
              <a:rPr lang="en-GB" sz="1800" b="1" dirty="0">
                <a:effectLst/>
                <a:latin typeface="Arial" panose="020B0604020202020204" pitchFamily="34" charset="0"/>
                <a:ea typeface="Yu Mincho" panose="02020400000000000000" pitchFamily="18" charset="-128"/>
              </a:rPr>
              <a:t>Why does the HE sector want suppliers to commit to a carbon reduction plan?</a:t>
            </a:r>
            <a:endParaRPr lang="en-GB" sz="1600" dirty="0">
              <a:effectLst/>
              <a:latin typeface="Calibri" panose="020F0502020204030204" pitchFamily="34" charset="0"/>
              <a:ea typeface="Yu Mincho" panose="02020400000000000000" pitchFamily="18" charset="-128"/>
            </a:endParaRPr>
          </a:p>
          <a:p>
            <a:pPr marL="285750" indent="-285750">
              <a:buFont typeface="Arial" panose="020B0604020202020204" pitchFamily="34" charset="0"/>
              <a:buChar char="•"/>
            </a:pPr>
            <a:r>
              <a:rPr lang="en-GB" sz="1800" b="1" dirty="0">
                <a:effectLst/>
                <a:latin typeface="Arial" panose="020B0604020202020204" pitchFamily="34" charset="0"/>
                <a:ea typeface="Yu Mincho" panose="02020400000000000000" pitchFamily="18" charset="-128"/>
              </a:rPr>
              <a:t>Benefits of having a carbon reduction plan</a:t>
            </a:r>
            <a:endParaRPr lang="en-GB" sz="1600" dirty="0">
              <a:effectLst/>
              <a:latin typeface="Calibri" panose="020F0502020204030204" pitchFamily="34" charset="0"/>
              <a:ea typeface="Yu Mincho" panose="02020400000000000000" pitchFamily="18" charset="-128"/>
            </a:endParaRPr>
          </a:p>
          <a:p>
            <a:pPr marL="285750" indent="-285750">
              <a:buFont typeface="Arial" panose="020B0604020202020204" pitchFamily="34" charset="0"/>
              <a:buChar char="•"/>
            </a:pPr>
            <a:r>
              <a:rPr lang="en-GB" sz="1800" b="1" dirty="0">
                <a:effectLst/>
                <a:latin typeface="Arial" panose="020B0604020202020204" pitchFamily="34" charset="0"/>
                <a:ea typeface="Yu Mincho" panose="02020400000000000000" pitchFamily="18" charset="-128"/>
              </a:rPr>
              <a:t>Ways to reduce your carbon footprint</a:t>
            </a:r>
            <a:endParaRPr lang="en-GB" sz="1600" dirty="0">
              <a:effectLst/>
              <a:latin typeface="Calibri" panose="020F0502020204030204" pitchFamily="34" charset="0"/>
              <a:ea typeface="Yu Mincho" panose="02020400000000000000" pitchFamily="18" charset="-128"/>
            </a:endParaRPr>
          </a:p>
          <a:p>
            <a:pPr marL="285750" indent="-285750">
              <a:buFont typeface="Arial" panose="020B0604020202020204" pitchFamily="34" charset="0"/>
              <a:buChar char="•"/>
            </a:pPr>
            <a:r>
              <a:rPr lang="en-GB" sz="1800" b="1" dirty="0">
                <a:effectLst/>
                <a:latin typeface="Arial" panose="020B0604020202020204" pitchFamily="34" charset="0"/>
                <a:ea typeface="Yu Mincho" panose="02020400000000000000" pitchFamily="18" charset="-128"/>
              </a:rPr>
              <a:t>Steps in developing a plan</a:t>
            </a:r>
            <a:endParaRPr lang="en-GB" sz="1600" dirty="0">
              <a:effectLst/>
              <a:latin typeface="Calibri" panose="020F0502020204030204" pitchFamily="34" charset="0"/>
              <a:ea typeface="Yu Mincho" panose="02020400000000000000" pitchFamily="18" charset="-128"/>
            </a:endParaRPr>
          </a:p>
          <a:p>
            <a:pPr marL="285750" indent="-285750">
              <a:buFont typeface="Arial" panose="020B0604020202020204" pitchFamily="34" charset="0"/>
              <a:buChar char="•"/>
            </a:pPr>
            <a:r>
              <a:rPr lang="en-GB" sz="1800" b="1" dirty="0">
                <a:effectLst/>
                <a:latin typeface="Arial" panose="020B0604020202020204" pitchFamily="34" charset="0"/>
                <a:ea typeface="Yu Mincho" panose="02020400000000000000" pitchFamily="18" charset="-128"/>
              </a:rPr>
              <a:t>Suggested template action plan</a:t>
            </a:r>
            <a:endParaRPr lang="en-GB" sz="1600" dirty="0">
              <a:effectLst/>
              <a:latin typeface="Calibri" panose="020F0502020204030204" pitchFamily="34" charset="0"/>
              <a:ea typeface="Yu Mincho" panose="02020400000000000000" pitchFamily="18" charset="-128"/>
            </a:endParaRPr>
          </a:p>
          <a:p>
            <a:pPr marL="285750" indent="-285750">
              <a:buFont typeface="Arial" panose="020B0604020202020204" pitchFamily="34" charset="0"/>
              <a:buChar char="•"/>
            </a:pPr>
            <a:r>
              <a:rPr lang="en-GB" sz="1800" b="1" dirty="0">
                <a:effectLst/>
                <a:latin typeface="Arial" panose="020B0604020202020204" pitchFamily="34" charset="0"/>
                <a:ea typeface="Yu Mincho" panose="02020400000000000000" pitchFamily="18" charset="-128"/>
              </a:rPr>
              <a:t>Useful resources</a:t>
            </a:r>
            <a:endParaRPr lang="en-GB" sz="1600" dirty="0">
              <a:effectLst/>
              <a:latin typeface="Calibri" panose="020F0502020204030204" pitchFamily="34" charset="0"/>
              <a:ea typeface="Yu Mincho" panose="02020400000000000000" pitchFamily="18" charset="-128"/>
            </a:endParaRPr>
          </a:p>
          <a:p>
            <a:pPr marL="285750" indent="-285750">
              <a:buFont typeface="Arial" panose="020B0604020202020204" pitchFamily="34" charset="0"/>
              <a:buChar char="•"/>
            </a:pPr>
            <a:r>
              <a:rPr lang="en-GB" sz="1800" b="1" dirty="0">
                <a:effectLst/>
                <a:latin typeface="Arial" panose="020B0604020202020204" pitchFamily="34" charset="0"/>
                <a:ea typeface="Yu Mincho" panose="02020400000000000000" pitchFamily="18" charset="-128"/>
              </a:rPr>
              <a:t>Key terms glossary</a:t>
            </a:r>
            <a:endParaRPr lang="en-GB" sz="1600" dirty="0">
              <a:effectLst/>
              <a:latin typeface="Calibri" panose="020F0502020204030204" pitchFamily="34" charset="0"/>
              <a:ea typeface="Yu Mincho" panose="02020400000000000000" pitchFamily="18" charset="-128"/>
            </a:endParaRPr>
          </a:p>
          <a:p>
            <a:r>
              <a:rPr lang="en-GB" sz="1800" b="1" dirty="0">
                <a:effectLst/>
                <a:latin typeface="Arial" panose="020B0604020202020204" pitchFamily="34" charset="0"/>
                <a:ea typeface="Yu Mincho" panose="02020400000000000000" pitchFamily="18" charset="-128"/>
              </a:rPr>
              <a:t> </a:t>
            </a:r>
            <a:endParaRPr lang="en-GB" sz="1600" dirty="0">
              <a:effectLst/>
              <a:latin typeface="Calibri" panose="020F0502020204030204" pitchFamily="34" charset="0"/>
              <a:ea typeface="Yu Mincho" panose="02020400000000000000" pitchFamily="18" charset="-128"/>
            </a:endParaRPr>
          </a:p>
        </p:txBody>
      </p:sp>
    </p:spTree>
    <p:extLst>
      <p:ext uri="{BB962C8B-B14F-4D97-AF65-F5344CB8AC3E}">
        <p14:creationId xmlns:p14="http://schemas.microsoft.com/office/powerpoint/2010/main" val="3963289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7E0980B-D37B-40DD-BDF4-70211D15029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22589" y="5029200"/>
            <a:ext cx="1422643" cy="1264136"/>
          </a:xfrm>
          <a:prstGeom prst="rect">
            <a:avLst/>
          </a:prstGeom>
        </p:spPr>
      </p:pic>
      <p:sp>
        <p:nvSpPr>
          <p:cNvPr id="8" name="Rectangle 7">
            <a:extLst>
              <a:ext uri="{FF2B5EF4-FFF2-40B4-BE49-F238E27FC236}">
                <a16:creationId xmlns:a16="http://schemas.microsoft.com/office/drawing/2014/main" id="{EA618694-1658-44A9-B6DE-082170CBD9F4}"/>
              </a:ext>
            </a:extLst>
          </p:cNvPr>
          <p:cNvSpPr/>
          <p:nvPr/>
        </p:nvSpPr>
        <p:spPr>
          <a:xfrm>
            <a:off x="1860605" y="192081"/>
            <a:ext cx="8770289" cy="10848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sp>
        <p:nvSpPr>
          <p:cNvPr id="9" name="Title 1">
            <a:extLst>
              <a:ext uri="{FF2B5EF4-FFF2-40B4-BE49-F238E27FC236}">
                <a16:creationId xmlns:a16="http://schemas.microsoft.com/office/drawing/2014/main" id="{A82FFDDC-37F1-4916-9208-3FD0A0070BF5}"/>
              </a:ext>
            </a:extLst>
          </p:cNvPr>
          <p:cNvSpPr txBox="1">
            <a:spLocks/>
          </p:cNvSpPr>
          <p:nvPr/>
        </p:nvSpPr>
        <p:spPr>
          <a:xfrm>
            <a:off x="1504511" y="287009"/>
            <a:ext cx="9182978" cy="989891"/>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1"/>
            <a:r>
              <a:rPr lang="en-GB" sz="3600" b="1" dirty="0">
                <a:latin typeface="Arial" panose="020B0604020202020204" pitchFamily="34" charset="0"/>
                <a:cs typeface="Arial" panose="020B0604020202020204" pitchFamily="34" charset="0"/>
              </a:rPr>
              <a:t>UKUPC Carbon Reduction Guidance</a:t>
            </a:r>
          </a:p>
          <a:p>
            <a:pPr lvl="1" algn="ctr"/>
            <a:r>
              <a:rPr lang="en-GB" sz="2800" b="1" dirty="0">
                <a:latin typeface="Arial" panose="020B0604020202020204" pitchFamily="34" charset="0"/>
                <a:cs typeface="Arial" panose="020B0604020202020204" pitchFamily="34" charset="0"/>
              </a:rPr>
              <a:t>Calculating emissions</a:t>
            </a:r>
            <a:endParaRPr lang="en-GB" sz="2800" dirty="0">
              <a:latin typeface="Arial" panose="020B0604020202020204" pitchFamily="34" charset="0"/>
              <a:cs typeface="Arial" panose="020B0604020202020204" pitchFamily="34" charset="0"/>
            </a:endParaRPr>
          </a:p>
        </p:txBody>
      </p:sp>
      <p:sp>
        <p:nvSpPr>
          <p:cNvPr id="13" name="Content Placeholder 2">
            <a:extLst>
              <a:ext uri="{FF2B5EF4-FFF2-40B4-BE49-F238E27FC236}">
                <a16:creationId xmlns:a16="http://schemas.microsoft.com/office/drawing/2014/main" id="{70967C01-742E-487C-A12A-9C8EBA2CACA9}"/>
              </a:ext>
            </a:extLst>
          </p:cNvPr>
          <p:cNvSpPr txBox="1">
            <a:spLocks/>
          </p:cNvSpPr>
          <p:nvPr/>
        </p:nvSpPr>
        <p:spPr>
          <a:xfrm>
            <a:off x="1773921" y="1988820"/>
            <a:ext cx="7930149" cy="2823210"/>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a:buFont typeface="Arial" panose="020B0604020202020204" pitchFamily="34" charset="0"/>
              <a:buChar char="•"/>
            </a:pPr>
            <a:endParaRPr lang="en-GB" dirty="0">
              <a:latin typeface="Arial" panose="020B0604020202020204" pitchFamily="34" charset="0"/>
              <a:cs typeface="Arial" panose="020B0604020202020204" pitchFamily="34" charset="0"/>
            </a:endParaRPr>
          </a:p>
        </p:txBody>
      </p:sp>
      <p:pic>
        <p:nvPicPr>
          <p:cNvPr id="6" name="Picture 5" descr="A picture containing logo&#10;&#10;Description automatically generated">
            <a:extLst>
              <a:ext uri="{FF2B5EF4-FFF2-40B4-BE49-F238E27FC236}">
                <a16:creationId xmlns:a16="http://schemas.microsoft.com/office/drawing/2014/main" id="{2C238B06-E1B1-48DC-9686-728374F8016A}"/>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233329" y="3658528"/>
            <a:ext cx="1737546" cy="1264136"/>
          </a:xfrm>
          <a:prstGeom prst="rect">
            <a:avLst/>
          </a:prstGeom>
          <a:noFill/>
          <a:ln>
            <a:noFill/>
          </a:ln>
        </p:spPr>
      </p:pic>
      <p:sp>
        <p:nvSpPr>
          <p:cNvPr id="10" name="TextBox 9">
            <a:extLst>
              <a:ext uri="{FF2B5EF4-FFF2-40B4-BE49-F238E27FC236}">
                <a16:creationId xmlns:a16="http://schemas.microsoft.com/office/drawing/2014/main" id="{CC83CF53-A7C3-48FD-A4FD-C1FF64BD4472}"/>
              </a:ext>
            </a:extLst>
          </p:cNvPr>
          <p:cNvSpPr txBox="1"/>
          <p:nvPr/>
        </p:nvSpPr>
        <p:spPr>
          <a:xfrm>
            <a:off x="1561106" y="1395927"/>
            <a:ext cx="6094674" cy="769441"/>
          </a:xfrm>
          <a:prstGeom prst="rect">
            <a:avLst/>
          </a:prstGeom>
          <a:noFill/>
        </p:spPr>
        <p:txBody>
          <a:bodyPr wrap="square">
            <a:spAutoFit/>
          </a:bodyPr>
          <a:lstStyle/>
          <a:p>
            <a:pPr algn="ctr"/>
            <a:r>
              <a:rPr lang="en-GB" sz="2800" b="1" dirty="0">
                <a:effectLst/>
                <a:latin typeface="Arial" panose="020B0604020202020204" pitchFamily="34" charset="0"/>
                <a:ea typeface="Yu Mincho" panose="02020400000000000000" pitchFamily="18" charset="-128"/>
              </a:rPr>
              <a:t> </a:t>
            </a:r>
            <a:endParaRPr lang="en-GB" sz="1600" dirty="0">
              <a:effectLst/>
              <a:latin typeface="Calibri" panose="020F0502020204030204" pitchFamily="34" charset="0"/>
              <a:ea typeface="Yu Mincho" panose="02020400000000000000" pitchFamily="18" charset="-128"/>
            </a:endParaRPr>
          </a:p>
          <a:p>
            <a:pPr algn="ctr"/>
            <a:endParaRPr lang="en-GB" sz="1600" dirty="0">
              <a:effectLst/>
              <a:latin typeface="Calibri" panose="020F0502020204030204" pitchFamily="34" charset="0"/>
              <a:ea typeface="Yu Mincho" panose="02020400000000000000" pitchFamily="18" charset="-128"/>
            </a:endParaRPr>
          </a:p>
        </p:txBody>
      </p:sp>
      <p:graphicFrame>
        <p:nvGraphicFramePr>
          <p:cNvPr id="2" name="Table 1">
            <a:extLst>
              <a:ext uri="{FF2B5EF4-FFF2-40B4-BE49-F238E27FC236}">
                <a16:creationId xmlns:a16="http://schemas.microsoft.com/office/drawing/2014/main" id="{F6D3F0C5-D5DA-4D30-B054-755AAF69EF64}"/>
              </a:ext>
            </a:extLst>
          </p:cNvPr>
          <p:cNvGraphicFramePr>
            <a:graphicFrameLocks noGrp="1"/>
          </p:cNvGraphicFramePr>
          <p:nvPr>
            <p:extLst>
              <p:ext uri="{D42A27DB-BD31-4B8C-83A1-F6EECF244321}">
                <p14:modId xmlns:p14="http://schemas.microsoft.com/office/powerpoint/2010/main" val="3147188696"/>
              </p:ext>
            </p:extLst>
          </p:nvPr>
        </p:nvGraphicFramePr>
        <p:xfrm>
          <a:off x="468680" y="2793618"/>
          <a:ext cx="7525457" cy="4174828"/>
        </p:xfrm>
        <a:graphic>
          <a:graphicData uri="http://schemas.openxmlformats.org/drawingml/2006/table">
            <a:tbl>
              <a:tblPr firstRow="1" firstCol="1" bandRow="1">
                <a:tableStyleId>{5C22544A-7EE6-4342-B048-85BDC9FD1C3A}</a:tableStyleId>
              </a:tblPr>
              <a:tblGrid>
                <a:gridCol w="1544604">
                  <a:extLst>
                    <a:ext uri="{9D8B030D-6E8A-4147-A177-3AD203B41FA5}">
                      <a16:colId xmlns:a16="http://schemas.microsoft.com/office/drawing/2014/main" val="4154824775"/>
                    </a:ext>
                  </a:extLst>
                </a:gridCol>
                <a:gridCol w="628220">
                  <a:extLst>
                    <a:ext uri="{9D8B030D-6E8A-4147-A177-3AD203B41FA5}">
                      <a16:colId xmlns:a16="http://schemas.microsoft.com/office/drawing/2014/main" val="108590227"/>
                    </a:ext>
                  </a:extLst>
                </a:gridCol>
                <a:gridCol w="2545265">
                  <a:extLst>
                    <a:ext uri="{9D8B030D-6E8A-4147-A177-3AD203B41FA5}">
                      <a16:colId xmlns:a16="http://schemas.microsoft.com/office/drawing/2014/main" val="3690472096"/>
                    </a:ext>
                  </a:extLst>
                </a:gridCol>
                <a:gridCol w="2807368">
                  <a:extLst>
                    <a:ext uri="{9D8B030D-6E8A-4147-A177-3AD203B41FA5}">
                      <a16:colId xmlns:a16="http://schemas.microsoft.com/office/drawing/2014/main" val="1770706369"/>
                    </a:ext>
                  </a:extLst>
                </a:gridCol>
              </a:tblGrid>
              <a:tr h="417612">
                <a:tc>
                  <a:txBody>
                    <a:bodyPr/>
                    <a:lstStyle/>
                    <a:p>
                      <a:r>
                        <a:rPr lang="en-GB" sz="1400" baseline="0">
                          <a:effectLst/>
                        </a:rPr>
                        <a:t>Emission Source</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tc>
                  <a:txBody>
                    <a:bodyPr/>
                    <a:lstStyle/>
                    <a:p>
                      <a:r>
                        <a:rPr lang="en-GB" sz="1400" baseline="0">
                          <a:effectLst/>
                        </a:rPr>
                        <a:t>Scope</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tc>
                  <a:txBody>
                    <a:bodyPr/>
                    <a:lstStyle/>
                    <a:p>
                      <a:r>
                        <a:rPr lang="en-GB" sz="1400" baseline="0" dirty="0">
                          <a:effectLst/>
                        </a:rPr>
                        <a:t>Suggested measurement</a:t>
                      </a:r>
                      <a:endParaRPr lang="en-GB" sz="1400" baseline="0" dirty="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tc>
                  <a:txBody>
                    <a:bodyPr/>
                    <a:lstStyle/>
                    <a:p>
                      <a:r>
                        <a:rPr lang="en-GB" sz="1400" baseline="0">
                          <a:effectLst/>
                        </a:rPr>
                        <a:t>Data source</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extLst>
                  <a:ext uri="{0D108BD9-81ED-4DB2-BD59-A6C34878D82A}">
                    <a16:rowId xmlns:a16="http://schemas.microsoft.com/office/drawing/2014/main" val="2993099802"/>
                  </a:ext>
                </a:extLst>
              </a:tr>
              <a:tr h="139204">
                <a:tc>
                  <a:txBody>
                    <a:bodyPr/>
                    <a:lstStyle/>
                    <a:p>
                      <a:r>
                        <a:rPr lang="en-GB" sz="1400" baseline="0">
                          <a:effectLst/>
                        </a:rPr>
                        <a:t>Gas</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tc>
                  <a:txBody>
                    <a:bodyPr/>
                    <a:lstStyle/>
                    <a:p>
                      <a:r>
                        <a:rPr lang="en-GB" sz="1400" baseline="0">
                          <a:effectLst/>
                        </a:rPr>
                        <a:t>2</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tc>
                  <a:txBody>
                    <a:bodyPr/>
                    <a:lstStyle/>
                    <a:p>
                      <a:r>
                        <a:rPr lang="en-GB" sz="1400" baseline="0">
                          <a:effectLst/>
                        </a:rPr>
                        <a:t>Total kilowatt hours</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tc>
                  <a:txBody>
                    <a:bodyPr/>
                    <a:lstStyle/>
                    <a:p>
                      <a:r>
                        <a:rPr lang="en-GB" sz="1400" baseline="0">
                          <a:effectLst/>
                        </a:rPr>
                        <a:t>Gas bill</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extLst>
                  <a:ext uri="{0D108BD9-81ED-4DB2-BD59-A6C34878D82A}">
                    <a16:rowId xmlns:a16="http://schemas.microsoft.com/office/drawing/2014/main" val="4232235860"/>
                  </a:ext>
                </a:extLst>
              </a:tr>
              <a:tr h="139204">
                <a:tc>
                  <a:txBody>
                    <a:bodyPr/>
                    <a:lstStyle/>
                    <a:p>
                      <a:r>
                        <a:rPr lang="en-GB" sz="1400" baseline="0">
                          <a:effectLst/>
                        </a:rPr>
                        <a:t>Electricity</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tc>
                  <a:txBody>
                    <a:bodyPr/>
                    <a:lstStyle/>
                    <a:p>
                      <a:r>
                        <a:rPr lang="en-GB" sz="1400" baseline="0">
                          <a:effectLst/>
                        </a:rPr>
                        <a:t>2</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tc>
                  <a:txBody>
                    <a:bodyPr/>
                    <a:lstStyle/>
                    <a:p>
                      <a:r>
                        <a:rPr lang="en-GB" sz="1400" baseline="0">
                          <a:effectLst/>
                        </a:rPr>
                        <a:t>Total kilowatt hours</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tc>
                  <a:txBody>
                    <a:bodyPr/>
                    <a:lstStyle/>
                    <a:p>
                      <a:r>
                        <a:rPr lang="en-GB" sz="1400" baseline="0">
                          <a:effectLst/>
                        </a:rPr>
                        <a:t>Electricity bill</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extLst>
                  <a:ext uri="{0D108BD9-81ED-4DB2-BD59-A6C34878D82A}">
                    <a16:rowId xmlns:a16="http://schemas.microsoft.com/office/drawing/2014/main" val="1296498645"/>
                  </a:ext>
                </a:extLst>
              </a:tr>
              <a:tr h="556816">
                <a:tc>
                  <a:txBody>
                    <a:bodyPr/>
                    <a:lstStyle/>
                    <a:p>
                      <a:r>
                        <a:rPr lang="en-GB" sz="1400" baseline="0">
                          <a:effectLst/>
                        </a:rPr>
                        <a:t>Fuel in company vehicles</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tc>
                  <a:txBody>
                    <a:bodyPr/>
                    <a:lstStyle/>
                    <a:p>
                      <a:r>
                        <a:rPr lang="en-GB" sz="1400" baseline="0">
                          <a:effectLst/>
                        </a:rPr>
                        <a:t>1</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tc>
                  <a:txBody>
                    <a:bodyPr/>
                    <a:lstStyle/>
                    <a:p>
                      <a:r>
                        <a:rPr lang="en-GB" sz="1400" baseline="0">
                          <a:effectLst/>
                        </a:rPr>
                        <a:t>Fuel purchased in litres </a:t>
                      </a:r>
                    </a:p>
                    <a:p>
                      <a:r>
                        <a:rPr lang="en-GB" sz="1400" baseline="0">
                          <a:effectLst/>
                        </a:rPr>
                        <a:t>or vehicle mileage</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tc>
                  <a:txBody>
                    <a:bodyPr/>
                    <a:lstStyle/>
                    <a:p>
                      <a:r>
                        <a:rPr lang="en-GB" sz="1400" baseline="0">
                          <a:effectLst/>
                        </a:rPr>
                        <a:t>Receipts/invoices</a:t>
                      </a:r>
                    </a:p>
                    <a:p>
                      <a:r>
                        <a:rPr lang="en-GB" sz="1400" baseline="0">
                          <a:effectLst/>
                        </a:rPr>
                        <a:t>Log books, vehicle tracking systems, odometers</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extLst>
                  <a:ext uri="{0D108BD9-81ED-4DB2-BD59-A6C34878D82A}">
                    <a16:rowId xmlns:a16="http://schemas.microsoft.com/office/drawing/2014/main" val="589802910"/>
                  </a:ext>
                </a:extLst>
              </a:tr>
              <a:tr h="278408">
                <a:tc>
                  <a:txBody>
                    <a:bodyPr/>
                    <a:lstStyle/>
                    <a:p>
                      <a:r>
                        <a:rPr lang="en-GB" sz="1400" baseline="0" dirty="0">
                          <a:effectLst/>
                        </a:rPr>
                        <a:t>Third party carriers</a:t>
                      </a:r>
                      <a:endParaRPr lang="en-GB" sz="1400" baseline="0" dirty="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tc>
                  <a:txBody>
                    <a:bodyPr/>
                    <a:lstStyle/>
                    <a:p>
                      <a:r>
                        <a:rPr lang="en-GB" sz="1400" baseline="0">
                          <a:effectLst/>
                        </a:rPr>
                        <a:t>3</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tc>
                  <a:txBody>
                    <a:bodyPr/>
                    <a:lstStyle/>
                    <a:p>
                      <a:r>
                        <a:rPr lang="en-GB" sz="1400" baseline="0">
                          <a:effectLst/>
                        </a:rPr>
                        <a:t>Vehicle mileage</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tc>
                  <a:txBody>
                    <a:bodyPr/>
                    <a:lstStyle/>
                    <a:p>
                      <a:r>
                        <a:rPr lang="en-GB" sz="1400" baseline="0">
                          <a:effectLst/>
                        </a:rPr>
                        <a:t>Supplier invoices or reports</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extLst>
                  <a:ext uri="{0D108BD9-81ED-4DB2-BD59-A6C34878D82A}">
                    <a16:rowId xmlns:a16="http://schemas.microsoft.com/office/drawing/2014/main" val="3785870565"/>
                  </a:ext>
                </a:extLst>
              </a:tr>
              <a:tr h="835223">
                <a:tc>
                  <a:txBody>
                    <a:bodyPr/>
                    <a:lstStyle/>
                    <a:p>
                      <a:r>
                        <a:rPr lang="en-GB" sz="1400" baseline="0">
                          <a:effectLst/>
                        </a:rPr>
                        <a:t>Employee travel</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tc>
                  <a:txBody>
                    <a:bodyPr/>
                    <a:lstStyle/>
                    <a:p>
                      <a:r>
                        <a:rPr lang="en-GB" sz="1400" baseline="0">
                          <a:effectLst/>
                        </a:rPr>
                        <a:t>3</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tc>
                  <a:txBody>
                    <a:bodyPr/>
                    <a:lstStyle/>
                    <a:p>
                      <a:r>
                        <a:rPr lang="en-GB" sz="1400" baseline="0">
                          <a:effectLst/>
                        </a:rPr>
                        <a:t>Distance travelled in miles or kilometres</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tc>
                  <a:txBody>
                    <a:bodyPr/>
                    <a:lstStyle/>
                    <a:p>
                      <a:r>
                        <a:rPr lang="en-GB" sz="1400" baseline="0">
                          <a:effectLst/>
                        </a:rPr>
                        <a:t>Expense claims, tickets, travel booking or management systems. Can use internet to calculate distances</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extLst>
                  <a:ext uri="{0D108BD9-81ED-4DB2-BD59-A6C34878D82A}">
                    <a16:rowId xmlns:a16="http://schemas.microsoft.com/office/drawing/2014/main" val="496610603"/>
                  </a:ext>
                </a:extLst>
              </a:tr>
              <a:tr h="278408">
                <a:tc>
                  <a:txBody>
                    <a:bodyPr/>
                    <a:lstStyle/>
                    <a:p>
                      <a:r>
                        <a:rPr lang="en-GB" sz="1400" baseline="0">
                          <a:effectLst/>
                        </a:rPr>
                        <a:t>Water supply</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tc>
                  <a:txBody>
                    <a:bodyPr/>
                    <a:lstStyle/>
                    <a:p>
                      <a:r>
                        <a:rPr lang="en-GB" sz="1400" baseline="0">
                          <a:effectLst/>
                        </a:rPr>
                        <a:t>2</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tc>
                  <a:txBody>
                    <a:bodyPr/>
                    <a:lstStyle/>
                    <a:p>
                      <a:r>
                        <a:rPr lang="en-GB" sz="1400" baseline="0">
                          <a:effectLst/>
                        </a:rPr>
                        <a:t>Total water supplied in cubic metres</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tc>
                  <a:txBody>
                    <a:bodyPr/>
                    <a:lstStyle/>
                    <a:p>
                      <a:r>
                        <a:rPr lang="en-GB" sz="1400" baseline="0">
                          <a:effectLst/>
                        </a:rPr>
                        <a:t>Water bill</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extLst>
                  <a:ext uri="{0D108BD9-81ED-4DB2-BD59-A6C34878D82A}">
                    <a16:rowId xmlns:a16="http://schemas.microsoft.com/office/drawing/2014/main" val="2012788758"/>
                  </a:ext>
                </a:extLst>
              </a:tr>
              <a:tr h="278408">
                <a:tc>
                  <a:txBody>
                    <a:bodyPr/>
                    <a:lstStyle/>
                    <a:p>
                      <a:r>
                        <a:rPr lang="en-GB" sz="1400" baseline="0">
                          <a:effectLst/>
                        </a:rPr>
                        <a:t>Water Treatment</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tc>
                  <a:txBody>
                    <a:bodyPr/>
                    <a:lstStyle/>
                    <a:p>
                      <a:r>
                        <a:rPr lang="en-GB" sz="1400" baseline="0">
                          <a:effectLst/>
                        </a:rPr>
                        <a:t>2</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tc>
                  <a:txBody>
                    <a:bodyPr/>
                    <a:lstStyle/>
                    <a:p>
                      <a:r>
                        <a:rPr lang="en-GB" sz="1400" baseline="0">
                          <a:effectLst/>
                        </a:rPr>
                        <a:t>Total water treated in cubic metres</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tc>
                  <a:txBody>
                    <a:bodyPr/>
                    <a:lstStyle/>
                    <a:p>
                      <a:r>
                        <a:rPr lang="en-GB" sz="1400" baseline="0">
                          <a:effectLst/>
                        </a:rPr>
                        <a:t>Water bill</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extLst>
                  <a:ext uri="{0D108BD9-81ED-4DB2-BD59-A6C34878D82A}">
                    <a16:rowId xmlns:a16="http://schemas.microsoft.com/office/drawing/2014/main" val="153332208"/>
                  </a:ext>
                </a:extLst>
              </a:tr>
              <a:tr h="556816">
                <a:tc>
                  <a:txBody>
                    <a:bodyPr/>
                    <a:lstStyle/>
                    <a:p>
                      <a:r>
                        <a:rPr lang="en-GB" sz="1400" baseline="0">
                          <a:effectLst/>
                        </a:rPr>
                        <a:t>Waste disposal/recycling</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tc>
                  <a:txBody>
                    <a:bodyPr/>
                    <a:lstStyle/>
                    <a:p>
                      <a:r>
                        <a:rPr lang="en-GB" sz="1400" baseline="0">
                          <a:effectLst/>
                        </a:rPr>
                        <a:t>3</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tc>
                  <a:txBody>
                    <a:bodyPr/>
                    <a:lstStyle/>
                    <a:p>
                      <a:r>
                        <a:rPr lang="en-GB" sz="1400" baseline="0">
                          <a:effectLst/>
                        </a:rPr>
                        <a:t>Waste to landfill tonnes and tonnes recycled</a:t>
                      </a:r>
                      <a:endParaRPr lang="en-GB" sz="1400" baseline="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tc>
                  <a:txBody>
                    <a:bodyPr/>
                    <a:lstStyle/>
                    <a:p>
                      <a:r>
                        <a:rPr lang="en-GB" sz="1400" baseline="0" dirty="0">
                          <a:effectLst/>
                        </a:rPr>
                        <a:t>Waste collection/recycling provider invoices/reports</a:t>
                      </a:r>
                      <a:endParaRPr lang="en-GB" sz="1400" baseline="0" dirty="0">
                        <a:effectLst/>
                        <a:latin typeface="Calibri" panose="020F0502020204030204" pitchFamily="34" charset="0"/>
                        <a:ea typeface="Yu Mincho" panose="02020400000000000000" pitchFamily="18" charset="-128"/>
                        <a:cs typeface="Times New Roman" panose="02020603050405020304" pitchFamily="18" charset="0"/>
                      </a:endParaRPr>
                    </a:p>
                  </a:txBody>
                  <a:tcPr marL="51123" marR="51123" marT="0" marB="0"/>
                </a:tc>
                <a:extLst>
                  <a:ext uri="{0D108BD9-81ED-4DB2-BD59-A6C34878D82A}">
                    <a16:rowId xmlns:a16="http://schemas.microsoft.com/office/drawing/2014/main" val="818371267"/>
                  </a:ext>
                </a:extLst>
              </a:tr>
            </a:tbl>
          </a:graphicData>
        </a:graphic>
      </p:graphicFrame>
      <p:sp>
        <p:nvSpPr>
          <p:cNvPr id="3" name="Rectangle 1">
            <a:extLst>
              <a:ext uri="{FF2B5EF4-FFF2-40B4-BE49-F238E27FC236}">
                <a16:creationId xmlns:a16="http://schemas.microsoft.com/office/drawing/2014/main" id="{E100FB77-D847-43C3-AFD5-19E0AC3BB13D}"/>
              </a:ext>
            </a:extLst>
          </p:cNvPr>
          <p:cNvSpPr>
            <a:spLocks noChangeArrowheads="1"/>
          </p:cNvSpPr>
          <p:nvPr/>
        </p:nvSpPr>
        <p:spPr bwMode="auto">
          <a:xfrm>
            <a:off x="501043" y="1446646"/>
            <a:ext cx="10336997" cy="16466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kumimoji="0" lang="en-GB" altLang="en-US" b="1" i="0" u="none" strike="noStrike" cap="none" normalizeH="0" baseline="0" dirty="0">
                <a:ln>
                  <a:noFill/>
                </a:ln>
                <a:solidFill>
                  <a:schemeClr val="tx1"/>
                </a:solidFill>
                <a:effectLst/>
                <a:latin typeface="Arial" panose="020B0604020202020204" pitchFamily="34" charset="0"/>
                <a:ea typeface="Yu Mincho" panose="02020400000000000000" pitchFamily="18" charset="-128"/>
                <a:cs typeface="Arial" panose="020B0604020202020204" pitchFamily="34" charset="0"/>
              </a:rPr>
              <a:t>Scope 1</a:t>
            </a:r>
            <a:r>
              <a:rPr kumimoji="0" lang="en-GB" altLang="en-US" b="0" i="0" u="none" strike="noStrike" cap="none" normalizeH="0" baseline="0" dirty="0">
                <a:ln>
                  <a:noFill/>
                </a:ln>
                <a:solidFill>
                  <a:schemeClr val="tx1"/>
                </a:solidFill>
                <a:effectLst/>
                <a:latin typeface="Arial" panose="020B0604020202020204" pitchFamily="34" charset="0"/>
                <a:ea typeface="Yu Mincho" panose="02020400000000000000" pitchFamily="18" charset="-128"/>
                <a:cs typeface="Arial" panose="020B0604020202020204" pitchFamily="34" charset="0"/>
              </a:rPr>
              <a:t> covers direct emissions from owned or controlled sources. </a:t>
            </a:r>
            <a:br>
              <a:rPr kumimoji="0" lang="en-GB" altLang="en-US" b="0" i="0" u="none" strike="noStrike" cap="none" normalizeH="0" baseline="0" dirty="0">
                <a:ln>
                  <a:noFill/>
                </a:ln>
                <a:solidFill>
                  <a:schemeClr val="tx1"/>
                </a:solidFill>
                <a:effectLst/>
                <a:latin typeface="Arial" panose="020B0604020202020204" pitchFamily="34" charset="0"/>
                <a:ea typeface="Yu Mincho" panose="02020400000000000000" pitchFamily="18" charset="-128"/>
                <a:cs typeface="Arial" panose="020B0604020202020204" pitchFamily="34" charset="0"/>
              </a:rPr>
            </a:br>
            <a:r>
              <a:rPr kumimoji="0" lang="en-GB" altLang="en-US" b="1" i="0" u="none" strike="noStrike" cap="none" normalizeH="0" baseline="0" dirty="0">
                <a:ln>
                  <a:noFill/>
                </a:ln>
                <a:solidFill>
                  <a:schemeClr val="tx1"/>
                </a:solidFill>
                <a:effectLst/>
                <a:latin typeface="Arial" panose="020B0604020202020204" pitchFamily="34" charset="0"/>
                <a:ea typeface="Yu Mincho" panose="02020400000000000000" pitchFamily="18" charset="-128"/>
                <a:cs typeface="Arial" panose="020B0604020202020204" pitchFamily="34" charset="0"/>
              </a:rPr>
              <a:t>Scope 2 </a:t>
            </a:r>
            <a:r>
              <a:rPr kumimoji="0" lang="en-GB" altLang="en-US" b="0" i="0" u="none" strike="noStrike" cap="none" normalizeH="0" baseline="0" dirty="0">
                <a:ln>
                  <a:noFill/>
                </a:ln>
                <a:solidFill>
                  <a:schemeClr val="tx1"/>
                </a:solidFill>
                <a:effectLst/>
                <a:latin typeface="Arial" panose="020B0604020202020204" pitchFamily="34" charset="0"/>
                <a:ea typeface="Yu Mincho" panose="02020400000000000000" pitchFamily="18" charset="-128"/>
                <a:cs typeface="Arial" panose="020B0604020202020204" pitchFamily="34" charset="0"/>
              </a:rPr>
              <a:t>covers indirect emissions from the generation of purchased electricity, steam, heating and </a:t>
            </a:r>
          </a:p>
          <a:p>
            <a:pPr marL="0" marR="0" lvl="0" indent="0" algn="l" defTabSz="914400" rtl="0" eaLnBrk="0" fontAlgn="base" latinLnBrk="0" hangingPunct="0">
              <a:lnSpc>
                <a:spcPct val="100000"/>
              </a:lnSpc>
              <a:spcBef>
                <a:spcPct val="0"/>
              </a:spcBef>
              <a:spcAft>
                <a:spcPct val="0"/>
              </a:spcAft>
              <a:buClrTx/>
              <a:buSzTx/>
              <a:tabLst/>
            </a:pPr>
            <a:r>
              <a:rPr kumimoji="0" lang="en-GB" altLang="en-US" b="0" i="0" u="none" strike="noStrike" cap="none" normalizeH="0" baseline="0" dirty="0">
                <a:ln>
                  <a:noFill/>
                </a:ln>
                <a:solidFill>
                  <a:schemeClr val="tx1"/>
                </a:solidFill>
                <a:effectLst/>
                <a:latin typeface="Arial" panose="020B0604020202020204" pitchFamily="34" charset="0"/>
                <a:ea typeface="Yu Mincho" panose="02020400000000000000" pitchFamily="18" charset="-128"/>
                <a:cs typeface="Arial" panose="020B0604020202020204" pitchFamily="34" charset="0"/>
              </a:rPr>
              <a:t>cooling consumed by the reporting company.</a:t>
            </a:r>
            <a:br>
              <a:rPr kumimoji="0" lang="en-GB" altLang="en-US" b="0" i="0" u="none" strike="noStrike" cap="none" normalizeH="0" baseline="0" dirty="0">
                <a:ln>
                  <a:noFill/>
                </a:ln>
                <a:solidFill>
                  <a:schemeClr val="tx1"/>
                </a:solidFill>
                <a:effectLst/>
                <a:latin typeface="Arial" panose="020B0604020202020204" pitchFamily="34" charset="0"/>
                <a:ea typeface="Yu Mincho" panose="02020400000000000000" pitchFamily="18" charset="-128"/>
                <a:cs typeface="Arial" panose="020B0604020202020204" pitchFamily="34" charset="0"/>
              </a:rPr>
            </a:br>
            <a:r>
              <a:rPr kumimoji="0" lang="en-GB" altLang="en-US" b="1" i="0" u="none" strike="noStrike" cap="none" normalizeH="0" baseline="0" dirty="0">
                <a:ln>
                  <a:noFill/>
                </a:ln>
                <a:solidFill>
                  <a:schemeClr val="tx1"/>
                </a:solidFill>
                <a:effectLst/>
                <a:latin typeface="Arial" panose="020B0604020202020204" pitchFamily="34" charset="0"/>
                <a:ea typeface="Yu Mincho" panose="02020400000000000000" pitchFamily="18" charset="-128"/>
                <a:cs typeface="Arial" panose="020B0604020202020204" pitchFamily="34" charset="0"/>
              </a:rPr>
              <a:t>Scope 3</a:t>
            </a:r>
            <a:r>
              <a:rPr kumimoji="0" lang="en-GB" altLang="en-US" b="0" i="0" u="none" strike="noStrike" cap="none" normalizeH="0" baseline="0" dirty="0">
                <a:ln>
                  <a:noFill/>
                </a:ln>
                <a:solidFill>
                  <a:schemeClr val="tx1"/>
                </a:solidFill>
                <a:effectLst/>
                <a:latin typeface="Arial" panose="020B0604020202020204" pitchFamily="34" charset="0"/>
                <a:ea typeface="Yu Mincho" panose="02020400000000000000" pitchFamily="18" charset="-128"/>
                <a:cs typeface="Arial" panose="020B0604020202020204" pitchFamily="34" charset="0"/>
              </a:rPr>
              <a:t> includes all other indirect emissions that occur in a company’s supply chain.</a:t>
            </a:r>
            <a:br>
              <a:rPr kumimoji="0" lang="en-GB" altLang="en-US" b="0" i="0" u="none" strike="noStrike" cap="none" normalizeH="0" baseline="0" dirty="0">
                <a:ln>
                  <a:noFill/>
                </a:ln>
                <a:solidFill>
                  <a:schemeClr val="tx1"/>
                </a:solidFill>
                <a:effectLst/>
                <a:latin typeface="Arial" panose="020B0604020202020204" pitchFamily="34" charset="0"/>
                <a:ea typeface="Yu Mincho" panose="02020400000000000000" pitchFamily="18" charset="-128"/>
                <a:cs typeface="Arial" panose="020B0604020202020204" pitchFamily="34" charset="0"/>
              </a:rPr>
            </a:br>
            <a:br>
              <a:rPr kumimoji="0" lang="en-GB" altLang="en-US" sz="1100" b="0" i="0" u="none" strike="noStrike" cap="none" normalizeH="0" baseline="0" dirty="0">
                <a:ln>
                  <a:noFill/>
                </a:ln>
                <a:solidFill>
                  <a:schemeClr val="tx1"/>
                </a:solidFill>
                <a:effectLst/>
                <a:latin typeface="Arial" panose="020B0604020202020204" pitchFamily="34" charset="0"/>
                <a:ea typeface="Yu Mincho" panose="02020400000000000000" pitchFamily="18" charset="-128"/>
                <a:cs typeface="Arial" panose="020B0604020202020204" pitchFamily="34" charset="0"/>
              </a:rPr>
            </a:b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
        <p:nvSpPr>
          <p:cNvPr id="11" name="TextBox 10">
            <a:extLst>
              <a:ext uri="{FF2B5EF4-FFF2-40B4-BE49-F238E27FC236}">
                <a16:creationId xmlns:a16="http://schemas.microsoft.com/office/drawing/2014/main" id="{26179FE4-7B76-42E6-88B5-3FC9676E3BB9}"/>
              </a:ext>
            </a:extLst>
          </p:cNvPr>
          <p:cNvSpPr txBox="1"/>
          <p:nvPr/>
        </p:nvSpPr>
        <p:spPr>
          <a:xfrm>
            <a:off x="8304316" y="2684854"/>
            <a:ext cx="6094674" cy="923330"/>
          </a:xfrm>
          <a:prstGeom prst="rect">
            <a:avLst/>
          </a:prstGeom>
          <a:noFill/>
        </p:spPr>
        <p:txBody>
          <a:bodyPr wrap="square">
            <a:spAutoFit/>
          </a:bodyPr>
          <a:lstStyle/>
          <a:p>
            <a:r>
              <a:rPr lang="en-GB" sz="1800" b="1" dirty="0">
                <a:effectLst/>
                <a:latin typeface="Arial" panose="020B0604020202020204" pitchFamily="34" charset="0"/>
                <a:ea typeface="Yu Mincho" panose="02020400000000000000" pitchFamily="18" charset="-128"/>
              </a:rPr>
              <a:t>Total Gas kilowatt hours x </a:t>
            </a:r>
          </a:p>
          <a:p>
            <a:r>
              <a:rPr lang="en-GB" sz="1800" b="1" dirty="0">
                <a:effectLst/>
                <a:latin typeface="Arial" panose="020B0604020202020204" pitchFamily="34" charset="0"/>
                <a:ea typeface="Yu Mincho" panose="02020400000000000000" pitchFamily="18" charset="-128"/>
              </a:rPr>
              <a:t>emission factor = </a:t>
            </a:r>
          </a:p>
          <a:p>
            <a:r>
              <a:rPr lang="en-GB" sz="1800" b="1" dirty="0">
                <a:effectLst/>
                <a:latin typeface="Arial" panose="020B0604020202020204" pitchFamily="34" charset="0"/>
                <a:ea typeface="Yu Mincho" panose="02020400000000000000" pitchFamily="18" charset="-128"/>
              </a:rPr>
              <a:t>Greenhouse gas emissions</a:t>
            </a:r>
            <a:endParaRPr lang="en-GB" dirty="0"/>
          </a:p>
        </p:txBody>
      </p:sp>
    </p:spTree>
    <p:extLst>
      <p:ext uri="{BB962C8B-B14F-4D97-AF65-F5344CB8AC3E}">
        <p14:creationId xmlns:p14="http://schemas.microsoft.com/office/powerpoint/2010/main" val="1896760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7E0980B-D37B-40DD-BDF4-70211D15029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22589" y="5029200"/>
            <a:ext cx="1422643" cy="1264136"/>
          </a:xfrm>
          <a:prstGeom prst="rect">
            <a:avLst/>
          </a:prstGeom>
        </p:spPr>
      </p:pic>
      <p:sp>
        <p:nvSpPr>
          <p:cNvPr id="8" name="Rectangle 7">
            <a:extLst>
              <a:ext uri="{FF2B5EF4-FFF2-40B4-BE49-F238E27FC236}">
                <a16:creationId xmlns:a16="http://schemas.microsoft.com/office/drawing/2014/main" id="{EA618694-1658-44A9-B6DE-082170CBD9F4}"/>
              </a:ext>
            </a:extLst>
          </p:cNvPr>
          <p:cNvSpPr/>
          <p:nvPr/>
        </p:nvSpPr>
        <p:spPr>
          <a:xfrm>
            <a:off x="1710855" y="238872"/>
            <a:ext cx="8770289" cy="109694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a:p>
        </p:txBody>
      </p:sp>
      <p:sp>
        <p:nvSpPr>
          <p:cNvPr id="9" name="Title 1">
            <a:extLst>
              <a:ext uri="{FF2B5EF4-FFF2-40B4-BE49-F238E27FC236}">
                <a16:creationId xmlns:a16="http://schemas.microsoft.com/office/drawing/2014/main" id="{A82FFDDC-37F1-4916-9208-3FD0A0070BF5}"/>
              </a:ext>
            </a:extLst>
          </p:cNvPr>
          <p:cNvSpPr txBox="1">
            <a:spLocks/>
          </p:cNvSpPr>
          <p:nvPr/>
        </p:nvSpPr>
        <p:spPr>
          <a:xfrm>
            <a:off x="1368403" y="40707"/>
            <a:ext cx="9182978" cy="1565456"/>
          </a:xfrm>
          <a:prstGeom prst="rect">
            <a:avLst/>
          </a:prstGeom>
          <a:effectLst/>
        </p:spPr>
        <p:txBody>
          <a:bodyPr vert="horz" lIns="91440" tIns="45720" rIns="91440" bIns="45720" rtlCol="0" anchor="ctr">
            <a:noAutofit/>
          </a:bodyPr>
          <a:lst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lvl="1"/>
            <a:r>
              <a:rPr lang="en-GB" sz="3600" b="1" dirty="0">
                <a:latin typeface="Arial" panose="020B0604020202020204" pitchFamily="34" charset="0"/>
                <a:cs typeface="Arial" panose="020B0604020202020204" pitchFamily="34" charset="0"/>
              </a:rPr>
              <a:t>UKUPC Carbon Reduction Guidance</a:t>
            </a:r>
          </a:p>
          <a:p>
            <a:pPr lvl="1"/>
            <a:r>
              <a:rPr lang="en-GB" sz="2000" b="1" dirty="0">
                <a:latin typeface="Arial" panose="020B0604020202020204" pitchFamily="34" charset="0"/>
                <a:cs typeface="Arial" panose="020B0604020202020204" pitchFamily="34" charset="0"/>
              </a:rPr>
              <a:t>Easy ways to reduce carbon and greenhouse gases</a:t>
            </a:r>
          </a:p>
        </p:txBody>
      </p:sp>
      <p:sp>
        <p:nvSpPr>
          <p:cNvPr id="13" name="Content Placeholder 2">
            <a:extLst>
              <a:ext uri="{FF2B5EF4-FFF2-40B4-BE49-F238E27FC236}">
                <a16:creationId xmlns:a16="http://schemas.microsoft.com/office/drawing/2014/main" id="{70967C01-742E-487C-A12A-9C8EBA2CACA9}"/>
              </a:ext>
            </a:extLst>
          </p:cNvPr>
          <p:cNvSpPr txBox="1">
            <a:spLocks/>
          </p:cNvSpPr>
          <p:nvPr/>
        </p:nvSpPr>
        <p:spPr>
          <a:xfrm>
            <a:off x="1773921" y="1988820"/>
            <a:ext cx="7930149" cy="2823210"/>
          </a:xfrm>
          <a:prstGeom prst="rect">
            <a:avLst/>
          </a:prstGeom>
        </p:spPr>
        <p:txBody>
          <a:bodyPr vert="horz" lIns="91440" tIns="45720" rIns="91440" bIns="45720" rtlCol="0" anchor="ctr">
            <a:noAutofit/>
          </a:bodyPr>
          <a:lst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a:lstStyle>
          <a:p>
            <a:pPr>
              <a:buFont typeface="Arial" panose="020B0604020202020204" pitchFamily="34" charset="0"/>
              <a:buChar char="•"/>
            </a:pPr>
            <a:endParaRPr lang="en-GB" dirty="0">
              <a:latin typeface="Arial" panose="020B0604020202020204" pitchFamily="34" charset="0"/>
              <a:cs typeface="Arial" panose="020B0604020202020204" pitchFamily="34" charset="0"/>
            </a:endParaRPr>
          </a:p>
        </p:txBody>
      </p:sp>
      <p:pic>
        <p:nvPicPr>
          <p:cNvPr id="6" name="Picture 5" descr="A picture containing logo&#10;&#10;Description automatically generated">
            <a:extLst>
              <a:ext uri="{FF2B5EF4-FFF2-40B4-BE49-F238E27FC236}">
                <a16:creationId xmlns:a16="http://schemas.microsoft.com/office/drawing/2014/main" id="{2C238B06-E1B1-48DC-9686-728374F8016A}"/>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018643" y="3570655"/>
            <a:ext cx="2116371" cy="1184744"/>
          </a:xfrm>
          <a:prstGeom prst="rect">
            <a:avLst/>
          </a:prstGeom>
          <a:noFill/>
          <a:ln>
            <a:noFill/>
          </a:ln>
        </p:spPr>
      </p:pic>
      <p:sp>
        <p:nvSpPr>
          <p:cNvPr id="10" name="TextBox 9">
            <a:extLst>
              <a:ext uri="{FF2B5EF4-FFF2-40B4-BE49-F238E27FC236}">
                <a16:creationId xmlns:a16="http://schemas.microsoft.com/office/drawing/2014/main" id="{CC83CF53-A7C3-48FD-A4FD-C1FF64BD4472}"/>
              </a:ext>
            </a:extLst>
          </p:cNvPr>
          <p:cNvSpPr txBox="1"/>
          <p:nvPr/>
        </p:nvSpPr>
        <p:spPr>
          <a:xfrm>
            <a:off x="214685" y="1395927"/>
            <a:ext cx="9859618" cy="6740307"/>
          </a:xfrm>
          <a:prstGeom prst="rect">
            <a:avLst/>
          </a:prstGeom>
          <a:noFill/>
        </p:spPr>
        <p:txBody>
          <a:bodyPr wrap="square">
            <a:spAutoFit/>
          </a:bodyPr>
          <a:lstStyle/>
          <a:p>
            <a:pPr marL="342900" lvl="0" indent="-342900">
              <a:buFont typeface="Symbol" panose="05050102010706020507" pitchFamily="18" charset="2"/>
              <a:buChar char=""/>
            </a:pPr>
            <a:r>
              <a:rPr lang="en-GB" sz="1800" dirty="0">
                <a:effectLst/>
                <a:latin typeface="Arial" panose="020B0604020202020204" pitchFamily="34" charset="0"/>
                <a:ea typeface="Yu Mincho" panose="02020400000000000000" pitchFamily="18" charset="-128"/>
              </a:rPr>
              <a:t>Reduce business travel and embrace virtual meetings.</a:t>
            </a:r>
            <a:endParaRPr lang="en-GB" sz="1800" dirty="0">
              <a:effectLst/>
              <a:latin typeface="Calibri" panose="020F0502020204030204" pitchFamily="34" charset="0"/>
              <a:ea typeface="Yu Mincho" panose="02020400000000000000" pitchFamily="18" charset="-128"/>
            </a:endParaRPr>
          </a:p>
          <a:p>
            <a:pPr marL="342900" lvl="0" indent="-342900">
              <a:buFont typeface="Symbol" panose="05050102010706020507" pitchFamily="18" charset="2"/>
              <a:buChar char=""/>
            </a:pPr>
            <a:r>
              <a:rPr lang="en-GB" sz="1800" dirty="0">
                <a:effectLst/>
                <a:latin typeface="Arial" panose="020B0604020202020204" pitchFamily="34" charset="0"/>
                <a:ea typeface="Yu Mincho" panose="02020400000000000000" pitchFamily="18" charset="-128"/>
              </a:rPr>
              <a:t>Electrify your fleet.</a:t>
            </a:r>
            <a:endParaRPr lang="en-GB" sz="1800" dirty="0">
              <a:effectLst/>
              <a:latin typeface="Calibri" panose="020F0502020204030204" pitchFamily="34" charset="0"/>
              <a:ea typeface="Yu Mincho" panose="02020400000000000000" pitchFamily="18" charset="-128"/>
            </a:endParaRPr>
          </a:p>
          <a:p>
            <a:pPr marL="342900" lvl="0" indent="-342900">
              <a:buFont typeface="Symbol" panose="05050102010706020507" pitchFamily="18" charset="2"/>
              <a:buChar char=""/>
            </a:pPr>
            <a:r>
              <a:rPr lang="en-GB" sz="1800" dirty="0">
                <a:effectLst/>
                <a:latin typeface="Arial" panose="020B0604020202020204" pitchFamily="34" charset="0"/>
                <a:ea typeface="Yu Mincho" panose="02020400000000000000" pitchFamily="18" charset="-128"/>
              </a:rPr>
              <a:t>Make electric vehicle charging points available to your employees.</a:t>
            </a:r>
            <a:endParaRPr lang="en-GB" sz="1800" dirty="0">
              <a:effectLst/>
              <a:latin typeface="Calibri" panose="020F0502020204030204" pitchFamily="34" charset="0"/>
              <a:ea typeface="Yu Mincho" panose="02020400000000000000" pitchFamily="18" charset="-128"/>
            </a:endParaRPr>
          </a:p>
          <a:p>
            <a:pPr marL="342900" lvl="0" indent="-342900">
              <a:buFont typeface="Symbol" panose="05050102010706020507" pitchFamily="18" charset="2"/>
              <a:buChar char=""/>
            </a:pPr>
            <a:r>
              <a:rPr lang="en-GB" sz="1800" dirty="0">
                <a:effectLst/>
                <a:latin typeface="Arial" panose="020B0604020202020204" pitchFamily="34" charset="0"/>
                <a:ea typeface="Yu Mincho" panose="02020400000000000000" pitchFamily="18" charset="-128"/>
              </a:rPr>
              <a:t>Agree a delivery schedule with customers and suppliers to reduce the number of deliveries.</a:t>
            </a:r>
            <a:endParaRPr lang="en-GB" sz="1800" dirty="0">
              <a:effectLst/>
              <a:latin typeface="Calibri" panose="020F0502020204030204" pitchFamily="34" charset="0"/>
              <a:ea typeface="Yu Mincho" panose="02020400000000000000" pitchFamily="18" charset="-128"/>
            </a:endParaRPr>
          </a:p>
          <a:p>
            <a:pPr marL="342900" lvl="0" indent="-342900">
              <a:buFont typeface="Symbol" panose="05050102010706020507" pitchFamily="18" charset="2"/>
              <a:buChar char=""/>
            </a:pPr>
            <a:r>
              <a:rPr lang="en-GB" sz="1800" dirty="0">
                <a:effectLst/>
                <a:latin typeface="Arial" panose="020B0604020202020204" pitchFamily="34" charset="0"/>
                <a:ea typeface="Yu Mincho" panose="02020400000000000000" pitchFamily="18" charset="-128"/>
              </a:rPr>
              <a:t>Consider flexible workplaces and remote working to reduce the emissions from commuting and office space.</a:t>
            </a:r>
            <a:endParaRPr lang="en-GB" sz="1800" dirty="0">
              <a:effectLst/>
              <a:latin typeface="Calibri" panose="020F0502020204030204" pitchFamily="34" charset="0"/>
              <a:ea typeface="Yu Mincho" panose="02020400000000000000" pitchFamily="18" charset="-128"/>
            </a:endParaRPr>
          </a:p>
          <a:p>
            <a:pPr marL="342900" lvl="0" indent="-342900">
              <a:buFont typeface="Symbol" panose="05050102010706020507" pitchFamily="18" charset="2"/>
              <a:buChar char=""/>
            </a:pPr>
            <a:r>
              <a:rPr lang="en-GB" sz="1800" dirty="0">
                <a:effectLst/>
                <a:latin typeface="Arial" panose="020B0604020202020204" pitchFamily="34" charset="0"/>
                <a:ea typeface="Yu Mincho" panose="02020400000000000000" pitchFamily="18" charset="-128"/>
              </a:rPr>
              <a:t>Invest in energy efficiency measures, such as improving building insulation, choosing low energy appliances and processes.</a:t>
            </a:r>
            <a:endParaRPr lang="en-GB" sz="1800" dirty="0">
              <a:effectLst/>
              <a:latin typeface="Calibri" panose="020F0502020204030204" pitchFamily="34" charset="0"/>
              <a:ea typeface="Yu Mincho" panose="02020400000000000000" pitchFamily="18" charset="-128"/>
            </a:endParaRPr>
          </a:p>
          <a:p>
            <a:pPr marL="342900" lvl="0" indent="-342900">
              <a:buFont typeface="Symbol" panose="05050102010706020507" pitchFamily="18" charset="2"/>
              <a:buChar char=""/>
            </a:pPr>
            <a:r>
              <a:rPr lang="en-GB" sz="1800" dirty="0">
                <a:effectLst/>
                <a:latin typeface="Arial" panose="020B0604020202020204" pitchFamily="34" charset="0"/>
                <a:ea typeface="Yu Mincho" panose="02020400000000000000" pitchFamily="18" charset="-128"/>
              </a:rPr>
              <a:t>Change to energy efficient LED lighting.</a:t>
            </a:r>
            <a:endParaRPr lang="en-GB" sz="1800" dirty="0">
              <a:effectLst/>
              <a:latin typeface="Calibri" panose="020F0502020204030204" pitchFamily="34" charset="0"/>
              <a:ea typeface="Yu Mincho" panose="02020400000000000000" pitchFamily="18" charset="-128"/>
            </a:endParaRPr>
          </a:p>
          <a:p>
            <a:pPr marL="342900" lvl="0" indent="-342900">
              <a:buFont typeface="Symbol" panose="05050102010706020507" pitchFamily="18" charset="2"/>
              <a:buChar char=""/>
            </a:pPr>
            <a:r>
              <a:rPr lang="en-GB" sz="1800" dirty="0">
                <a:effectLst/>
                <a:latin typeface="Arial" panose="020B0604020202020204" pitchFamily="34" charset="0"/>
                <a:ea typeface="Yu Mincho" panose="02020400000000000000" pitchFamily="18" charset="-128"/>
              </a:rPr>
              <a:t>Move to green/renewable energy for your buildings or invest in solar PVs and heat pumps.</a:t>
            </a:r>
            <a:endParaRPr lang="en-GB" sz="1800" dirty="0">
              <a:effectLst/>
              <a:latin typeface="Calibri" panose="020F0502020204030204" pitchFamily="34" charset="0"/>
              <a:ea typeface="Yu Mincho" panose="02020400000000000000" pitchFamily="18" charset="-128"/>
            </a:endParaRPr>
          </a:p>
          <a:p>
            <a:pPr marL="342900" lvl="0" indent="-342900">
              <a:buFont typeface="Symbol" panose="05050102010706020507" pitchFamily="18" charset="2"/>
              <a:buChar char=""/>
            </a:pPr>
            <a:r>
              <a:rPr lang="en-GB" sz="1800" dirty="0">
                <a:effectLst/>
                <a:latin typeface="Arial" panose="020B0604020202020204" pitchFamily="34" charset="0"/>
                <a:ea typeface="Yu Mincho" panose="02020400000000000000" pitchFamily="18" charset="-128"/>
              </a:rPr>
              <a:t>Adjust and manage your building temperature via central energy management.</a:t>
            </a:r>
            <a:endParaRPr lang="en-GB" sz="1800" dirty="0">
              <a:effectLst/>
              <a:latin typeface="Calibri" panose="020F0502020204030204" pitchFamily="34" charset="0"/>
              <a:ea typeface="Yu Mincho" panose="02020400000000000000" pitchFamily="18" charset="-128"/>
            </a:endParaRPr>
          </a:p>
          <a:p>
            <a:pPr marL="342900" lvl="0" indent="-342900">
              <a:buFont typeface="Symbol" panose="05050102010706020507" pitchFamily="18" charset="2"/>
              <a:buChar char=""/>
            </a:pPr>
            <a:r>
              <a:rPr lang="en-GB" sz="1800" dirty="0">
                <a:effectLst/>
                <a:latin typeface="Arial" panose="020B0604020202020204" pitchFamily="34" charset="0"/>
                <a:ea typeface="Yu Mincho" panose="02020400000000000000" pitchFamily="18" charset="-128"/>
              </a:rPr>
              <a:t>Install a smart meter.</a:t>
            </a:r>
            <a:endParaRPr lang="en-GB" sz="1800" dirty="0">
              <a:effectLst/>
              <a:latin typeface="Calibri" panose="020F0502020204030204" pitchFamily="34" charset="0"/>
              <a:ea typeface="Yu Mincho" panose="02020400000000000000" pitchFamily="18" charset="-128"/>
            </a:endParaRPr>
          </a:p>
          <a:p>
            <a:pPr marL="342900" lvl="0" indent="-342900">
              <a:buFont typeface="Symbol" panose="05050102010706020507" pitchFamily="18" charset="2"/>
              <a:buChar char=""/>
            </a:pPr>
            <a:r>
              <a:rPr lang="en-GB" sz="1800" dirty="0">
                <a:effectLst/>
                <a:latin typeface="Arial" panose="020B0604020202020204" pitchFamily="34" charset="0"/>
                <a:ea typeface="Yu Mincho" panose="02020400000000000000" pitchFamily="18" charset="-128"/>
              </a:rPr>
              <a:t>Look at reducing the energy used in your IT server room.</a:t>
            </a:r>
            <a:endParaRPr lang="en-GB" sz="1800" dirty="0">
              <a:effectLst/>
              <a:latin typeface="Calibri" panose="020F0502020204030204" pitchFamily="34" charset="0"/>
              <a:ea typeface="Yu Mincho" panose="02020400000000000000" pitchFamily="18" charset="-128"/>
            </a:endParaRPr>
          </a:p>
          <a:p>
            <a:pPr marL="342900" lvl="0" indent="-342900">
              <a:buFont typeface="Symbol" panose="05050102010706020507" pitchFamily="18" charset="2"/>
              <a:buChar char=""/>
            </a:pPr>
            <a:r>
              <a:rPr lang="en-GB" sz="1800" dirty="0">
                <a:effectLst/>
                <a:latin typeface="Arial" panose="020B0604020202020204" pitchFamily="34" charset="0"/>
                <a:ea typeface="Yu Mincho" panose="02020400000000000000" pitchFamily="18" charset="-128"/>
              </a:rPr>
              <a:t>Reduce plastic use, especially single use plastics or virgin material.</a:t>
            </a:r>
            <a:endParaRPr lang="en-GB" sz="1800" dirty="0">
              <a:effectLst/>
              <a:latin typeface="Calibri" panose="020F0502020204030204" pitchFamily="34" charset="0"/>
              <a:ea typeface="Yu Mincho" panose="02020400000000000000" pitchFamily="18" charset="-128"/>
            </a:endParaRPr>
          </a:p>
          <a:p>
            <a:pPr marL="342900" lvl="0" indent="-342900">
              <a:buFont typeface="Symbol" panose="05050102010706020507" pitchFamily="18" charset="2"/>
              <a:buChar char=""/>
            </a:pPr>
            <a:r>
              <a:rPr lang="en-GB" sz="1800" dirty="0">
                <a:effectLst/>
                <a:latin typeface="Arial" panose="020B0604020202020204" pitchFamily="34" charset="0"/>
                <a:ea typeface="Yu Mincho" panose="02020400000000000000" pitchFamily="18" charset="-128"/>
              </a:rPr>
              <a:t>Reduce printing and paper use, embrace a paper free office.</a:t>
            </a:r>
            <a:endParaRPr lang="en-GB" sz="1800" dirty="0">
              <a:effectLst/>
              <a:latin typeface="Calibri" panose="020F0502020204030204" pitchFamily="34" charset="0"/>
              <a:ea typeface="Yu Mincho" panose="02020400000000000000" pitchFamily="18" charset="-128"/>
            </a:endParaRPr>
          </a:p>
          <a:p>
            <a:pPr marL="342900" lvl="0" indent="-342900">
              <a:buFont typeface="Symbol" panose="05050102010706020507" pitchFamily="18" charset="2"/>
              <a:buChar char=""/>
            </a:pPr>
            <a:r>
              <a:rPr lang="en-GB" sz="1800" dirty="0">
                <a:effectLst/>
                <a:latin typeface="Arial" panose="020B0604020202020204" pitchFamily="34" charset="0"/>
                <a:ea typeface="Yu Mincho" panose="02020400000000000000" pitchFamily="18" charset="-128"/>
              </a:rPr>
              <a:t>Minimise waste from your products, packaging and any food from canteens and restaurants.</a:t>
            </a:r>
            <a:endParaRPr lang="en-GB" sz="1800" dirty="0">
              <a:effectLst/>
              <a:latin typeface="Calibri" panose="020F0502020204030204" pitchFamily="34" charset="0"/>
              <a:ea typeface="Yu Mincho" panose="02020400000000000000" pitchFamily="18" charset="-128"/>
            </a:endParaRPr>
          </a:p>
          <a:p>
            <a:pPr marL="342900" lvl="0" indent="-342900">
              <a:buFont typeface="Symbol" panose="05050102010706020507" pitchFamily="18" charset="2"/>
              <a:buChar char=""/>
            </a:pPr>
            <a:r>
              <a:rPr lang="en-GB" sz="1800" dirty="0">
                <a:effectLst/>
                <a:latin typeface="Arial" panose="020B0604020202020204" pitchFamily="34" charset="0"/>
                <a:ea typeface="Yu Mincho" panose="02020400000000000000" pitchFamily="18" charset="-128"/>
              </a:rPr>
              <a:t>Segregate waste to maximise recycling opportunities and possibly generate income.</a:t>
            </a:r>
            <a:endParaRPr lang="en-GB" sz="1800" dirty="0">
              <a:effectLst/>
              <a:latin typeface="Calibri" panose="020F0502020204030204" pitchFamily="34" charset="0"/>
              <a:ea typeface="Yu Mincho" panose="02020400000000000000" pitchFamily="18" charset="-128"/>
            </a:endParaRPr>
          </a:p>
          <a:p>
            <a:pPr marL="342900" lvl="0" indent="-342900">
              <a:buFont typeface="Symbol" panose="05050102010706020507" pitchFamily="18" charset="2"/>
              <a:buChar char=""/>
            </a:pPr>
            <a:r>
              <a:rPr lang="en-GB" sz="1800" dirty="0">
                <a:effectLst/>
                <a:latin typeface="Arial" panose="020B0604020202020204" pitchFamily="34" charset="0"/>
                <a:ea typeface="Yu Mincho" panose="02020400000000000000" pitchFamily="18" charset="-128"/>
              </a:rPr>
              <a:t>Reduce, repair, reuse, recycle or donate wherever possible.</a:t>
            </a:r>
            <a:endParaRPr lang="en-GB" sz="1800" dirty="0">
              <a:effectLst/>
              <a:latin typeface="Calibri" panose="020F0502020204030204" pitchFamily="34" charset="0"/>
              <a:ea typeface="Yu Mincho" panose="02020400000000000000" pitchFamily="18" charset="-128"/>
            </a:endParaRPr>
          </a:p>
          <a:p>
            <a:pPr marL="342900" lvl="0" indent="-342900">
              <a:buFont typeface="Symbol" panose="05050102010706020507" pitchFamily="18" charset="2"/>
              <a:buChar char=""/>
            </a:pPr>
            <a:r>
              <a:rPr lang="en-GB" sz="1800" dirty="0">
                <a:solidFill>
                  <a:srgbClr val="302F2B"/>
                </a:solidFill>
                <a:effectLst/>
                <a:latin typeface="Arial" panose="020B0604020202020204" pitchFamily="34" charset="0"/>
                <a:ea typeface="Yu Mincho" panose="02020400000000000000" pitchFamily="18" charset="-128"/>
              </a:rPr>
              <a:t>Responsibly source materials or services to ensure they are as green as possible</a:t>
            </a:r>
            <a:endParaRPr lang="en-GB" sz="1800" dirty="0">
              <a:effectLst/>
              <a:latin typeface="Calibri" panose="020F0502020204030204" pitchFamily="34" charset="0"/>
              <a:ea typeface="Yu Mincho" panose="02020400000000000000" pitchFamily="18" charset="-128"/>
            </a:endParaRPr>
          </a:p>
          <a:p>
            <a:pPr marL="342900" lvl="0" indent="-342900">
              <a:buFont typeface="Symbol" panose="05050102010706020507" pitchFamily="18" charset="2"/>
              <a:buChar char=""/>
            </a:pPr>
            <a:r>
              <a:rPr lang="en-GB" sz="1800" dirty="0">
                <a:solidFill>
                  <a:srgbClr val="302F2B"/>
                </a:solidFill>
                <a:effectLst/>
                <a:latin typeface="Arial" panose="020B0604020202020204" pitchFamily="34" charset="0"/>
                <a:ea typeface="Yu Mincho" panose="02020400000000000000" pitchFamily="18" charset="-128"/>
              </a:rPr>
              <a:t>Innovate and re-design products and services to minimise their emissions and waste</a:t>
            </a:r>
            <a:endParaRPr lang="en-GB" sz="1800" dirty="0">
              <a:effectLst/>
              <a:latin typeface="Calibri" panose="020F0502020204030204" pitchFamily="34" charset="0"/>
              <a:ea typeface="Yu Mincho" panose="02020400000000000000" pitchFamily="18" charset="-128"/>
            </a:endParaRPr>
          </a:p>
          <a:p>
            <a:pPr marL="342900" lvl="0" indent="-342900">
              <a:buFont typeface="Symbol" panose="05050102010706020507" pitchFamily="18" charset="2"/>
              <a:buChar char=""/>
            </a:pPr>
            <a:r>
              <a:rPr lang="en-GB" sz="1800" dirty="0">
                <a:effectLst/>
                <a:latin typeface="Arial" panose="020B0604020202020204" pitchFamily="34" charset="0"/>
                <a:ea typeface="Yu Mincho" panose="02020400000000000000" pitchFamily="18" charset="-128"/>
              </a:rPr>
              <a:t>Introduce a cycle to work scheme.</a:t>
            </a:r>
            <a:endParaRPr lang="en-GB" sz="1800" dirty="0">
              <a:effectLst/>
              <a:latin typeface="Calibri" panose="020F0502020204030204" pitchFamily="34" charset="0"/>
              <a:ea typeface="Yu Mincho" panose="02020400000000000000" pitchFamily="18" charset="-128"/>
            </a:endParaRPr>
          </a:p>
          <a:p>
            <a:pPr marL="342900" lvl="0" indent="-342900">
              <a:buFont typeface="Symbol" panose="05050102010706020507" pitchFamily="18" charset="2"/>
              <a:buChar char=""/>
            </a:pPr>
            <a:r>
              <a:rPr lang="en-GB" sz="1800" dirty="0">
                <a:effectLst/>
                <a:latin typeface="Arial" panose="020B0604020202020204" pitchFamily="34" charset="0"/>
                <a:ea typeface="Yu Mincho" panose="02020400000000000000" pitchFamily="18" charset="-128"/>
              </a:rPr>
              <a:t>Offset the carbon you can’t reduce and ensure you are using credible off-setting schemes such as Gold Standard off-sets.</a:t>
            </a:r>
            <a:endParaRPr lang="en-GB" sz="1800" dirty="0">
              <a:effectLst/>
              <a:latin typeface="Calibri" panose="020F0502020204030204" pitchFamily="34" charset="0"/>
              <a:ea typeface="Yu Mincho" panose="02020400000000000000" pitchFamily="18" charset="-128"/>
            </a:endParaRPr>
          </a:p>
          <a:p>
            <a:pPr marL="457200"/>
            <a:r>
              <a:rPr lang="en-GB" sz="1800" dirty="0">
                <a:effectLst/>
                <a:latin typeface="Arial" panose="020B0604020202020204" pitchFamily="34" charset="0"/>
                <a:ea typeface="Yu Mincho" panose="02020400000000000000" pitchFamily="18" charset="-128"/>
              </a:rPr>
              <a:t> </a:t>
            </a:r>
            <a:endParaRPr lang="en-GB" sz="1800" dirty="0">
              <a:effectLst/>
              <a:latin typeface="Calibri" panose="020F0502020204030204" pitchFamily="34" charset="0"/>
              <a:ea typeface="Yu Mincho" panose="02020400000000000000" pitchFamily="18" charset="-128"/>
            </a:endParaRPr>
          </a:p>
        </p:txBody>
      </p:sp>
    </p:spTree>
    <p:extLst>
      <p:ext uri="{BB962C8B-B14F-4D97-AF65-F5344CB8AC3E}">
        <p14:creationId xmlns:p14="http://schemas.microsoft.com/office/powerpoint/2010/main" val="173214868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2969</TotalTime>
  <Words>1249</Words>
  <Application>Microsoft Office PowerPoint</Application>
  <PresentationFormat>Widescreen</PresentationFormat>
  <Paragraphs>170</Paragraphs>
  <Slides>14</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Corbel</vt:lpstr>
      <vt:lpstr>Symbol</vt:lpstr>
      <vt:lpstr>Parallax</vt:lpstr>
      <vt:lpstr> Carbon Reduction through the Supply Chain  Practical Tips and Tools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NEUPC  AGM</dc:title>
  <dc:creator>FR</dc:creator>
  <cp:lastModifiedBy>Debbie Shore</cp:lastModifiedBy>
  <cp:revision>88</cp:revision>
  <dcterms:created xsi:type="dcterms:W3CDTF">2020-01-08T11:19:05Z</dcterms:created>
  <dcterms:modified xsi:type="dcterms:W3CDTF">2021-11-23T09:46:33Z</dcterms:modified>
</cp:coreProperties>
</file>