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8" r:id="rId1"/>
    <p:sldMasterId id="2147483783" r:id="rId2"/>
  </p:sldMasterIdLst>
  <p:notesMasterIdLst>
    <p:notesMasterId r:id="rId25"/>
  </p:notesMasterIdLst>
  <p:handoutMasterIdLst>
    <p:handoutMasterId r:id="rId26"/>
  </p:handoutMasterIdLst>
  <p:sldIdLst>
    <p:sldId id="12441" r:id="rId3"/>
    <p:sldId id="12416" r:id="rId4"/>
    <p:sldId id="12420" r:id="rId5"/>
    <p:sldId id="353" r:id="rId6"/>
    <p:sldId id="346" r:id="rId7"/>
    <p:sldId id="12439" r:id="rId8"/>
    <p:sldId id="12345" r:id="rId9"/>
    <p:sldId id="6278" r:id="rId10"/>
    <p:sldId id="12350" r:id="rId11"/>
    <p:sldId id="12351" r:id="rId12"/>
    <p:sldId id="12352" r:id="rId13"/>
    <p:sldId id="6203" r:id="rId14"/>
    <p:sldId id="12440" r:id="rId15"/>
    <p:sldId id="12365" r:id="rId16"/>
    <p:sldId id="12406" r:id="rId17"/>
    <p:sldId id="12403" r:id="rId18"/>
    <p:sldId id="12404" r:id="rId19"/>
    <p:sldId id="12405" r:id="rId20"/>
    <p:sldId id="12342" r:id="rId21"/>
    <p:sldId id="6234" r:id="rId22"/>
    <p:sldId id="6272" r:id="rId23"/>
    <p:sldId id="12438" r:id="rId24"/>
  </p:sldIdLst>
  <p:sldSz cx="12192000" cy="6858000"/>
  <p:notesSz cx="6858000" cy="9144000"/>
  <p:embeddedFontLst>
    <p:embeddedFont>
      <p:font typeface="Montserrat" pitchFamily="2" charset="0"/>
      <p:regular r:id="rId27"/>
      <p:bold r:id="rId28"/>
      <p:italic r:id="rId29"/>
      <p:boldItalic r:id="rId30"/>
    </p:embeddedFont>
    <p:embeddedFont>
      <p:font typeface="Montserrat Medium" pitchFamily="2"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d="{264449E2-8831-7F47-9722-0C22E385A9E2}">
          <p14:sldIdLst>
            <p14:sldId id="12441"/>
            <p14:sldId id="12416"/>
            <p14:sldId id="12420"/>
            <p14:sldId id="353"/>
            <p14:sldId id="346"/>
            <p14:sldId id="12439"/>
            <p14:sldId id="12345"/>
            <p14:sldId id="6278"/>
            <p14:sldId id="12350"/>
            <p14:sldId id="12351"/>
            <p14:sldId id="12352"/>
            <p14:sldId id="6203"/>
            <p14:sldId id="12440"/>
            <p14:sldId id="12365"/>
            <p14:sldId id="12406"/>
            <p14:sldId id="12403"/>
            <p14:sldId id="12404"/>
            <p14:sldId id="12405"/>
            <p14:sldId id="12342"/>
            <p14:sldId id="6234"/>
            <p14:sldId id="6272"/>
            <p14:sldId id="124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BB81"/>
    <a:srgbClr val="B7DB81"/>
    <a:srgbClr val="3FC3E3"/>
    <a:srgbClr val="F3625B"/>
    <a:srgbClr val="F0F7F8"/>
    <a:srgbClr val="F4FAFF"/>
    <a:srgbClr val="616E7C"/>
    <a:srgbClr val="80D8EC"/>
    <a:srgbClr val="E9FCFF"/>
    <a:srgbClr val="0905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C77182-B9B6-8648-80B5-5BC52CF92D20}" v="69" dt="2026-01-22T14:29:05.170"/>
    <p1510:client id="{CA17C51B-7B98-4A2F-8D4A-14AC4F3E629D}" v="1" dt="2026-01-23T10:04:49.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4"/>
    <p:restoredTop sz="94668"/>
  </p:normalViewPr>
  <p:slideViewPr>
    <p:cSldViewPr snapToGrid="0">
      <p:cViewPr varScale="1">
        <p:scale>
          <a:sx n="70" d="100"/>
          <a:sy n="70" d="100"/>
        </p:scale>
        <p:origin x="1219"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5BDC2-916C-430E-8EE3-1A2695983227}" type="datetimeFigureOut">
              <a:rPr lang="en-GB" smtClean="0"/>
              <a:t>23/01/2026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8E980-E590-468B-9EDA-94868C331083}" type="slidenum">
              <a:rPr lang="en-GB" smtClean="0"/>
              <a:t>‹#›</a:t>
            </a:fld>
            <a:endParaRPr lang="en-GB"/>
          </a:p>
        </p:txBody>
      </p:sp>
    </p:spTree>
    <p:extLst>
      <p:ext uri="{BB962C8B-B14F-4D97-AF65-F5344CB8AC3E}">
        <p14:creationId xmlns:p14="http://schemas.microsoft.com/office/powerpoint/2010/main" val="4028067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CC3E7-3EB0-CD4A-A759-F98A33A2A478}" type="datetimeFigureOut">
              <a:rPr lang="en-GB" smtClean="0"/>
              <a:t>23/01/2026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E613F-D003-9347-8123-C50BF00A9D34}" type="slidenum">
              <a:rPr lang="en-GB" smtClean="0"/>
              <a:t>‹#›</a:t>
            </a:fld>
            <a:endParaRPr lang="en-GB"/>
          </a:p>
        </p:txBody>
      </p:sp>
    </p:spTree>
    <p:extLst>
      <p:ext uri="{BB962C8B-B14F-4D97-AF65-F5344CB8AC3E}">
        <p14:creationId xmlns:p14="http://schemas.microsoft.com/office/powerpoint/2010/main" val="2315184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E613F-D003-9347-8123-C50BF00A9D3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8981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E4052-134A-43DD-88CC-305E2292E06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80A2B49-A8F5-5A32-24EB-2EE1E27779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371" y="1337604"/>
            <a:ext cx="2033872" cy="457068"/>
          </a:xfrm>
          <a:prstGeom prst="rect">
            <a:avLst/>
          </a:prstGeom>
        </p:spPr>
      </p:pic>
      <p:sp>
        <p:nvSpPr>
          <p:cNvPr id="17" name="TextBox 16">
            <a:extLst>
              <a:ext uri="{FF2B5EF4-FFF2-40B4-BE49-F238E27FC236}">
                <a16:creationId xmlns:a16="http://schemas.microsoft.com/office/drawing/2014/main" id="{9C0CD399-C70E-D010-6AB0-32E37A5C25B7}"/>
              </a:ext>
            </a:extLst>
          </p:cNvPr>
          <p:cNvSpPr txBox="1"/>
          <p:nvPr userDrawn="1"/>
        </p:nvSpPr>
        <p:spPr>
          <a:xfrm>
            <a:off x="966371" y="5660038"/>
            <a:ext cx="1717137" cy="261610"/>
          </a:xfrm>
          <a:prstGeom prst="rect">
            <a:avLst/>
          </a:prstGeom>
          <a:noFill/>
        </p:spPr>
        <p:txBody>
          <a:bodyPr wrap="none" rtlCol="0">
            <a:noAutofit/>
          </a:bodyPr>
          <a:lstStyle/>
          <a:p>
            <a:r>
              <a:rPr lang="en-GB" sz="1100" b="1">
                <a:solidFill>
                  <a:schemeClr val="bg1"/>
                </a:solidFill>
                <a:latin typeface="Montserrat" pitchFamily="2" charset="77"/>
              </a:rPr>
              <a:t>www.creditsafe.com</a:t>
            </a:r>
          </a:p>
        </p:txBody>
      </p:sp>
      <p:sp>
        <p:nvSpPr>
          <p:cNvPr id="19" name="Text Placeholder 10">
            <a:extLst>
              <a:ext uri="{FF2B5EF4-FFF2-40B4-BE49-F238E27FC236}">
                <a16:creationId xmlns:a16="http://schemas.microsoft.com/office/drawing/2014/main" id="{76911EAE-D1A1-DCB8-E632-1D7B23B660FF}"/>
              </a:ext>
            </a:extLst>
          </p:cNvPr>
          <p:cNvSpPr>
            <a:spLocks noGrp="1"/>
          </p:cNvSpPr>
          <p:nvPr>
            <p:ph type="body" sz="quarter" idx="10" hasCustomPrompt="1"/>
          </p:nvPr>
        </p:nvSpPr>
        <p:spPr>
          <a:xfrm>
            <a:off x="939800" y="1957754"/>
            <a:ext cx="5868988" cy="2203938"/>
          </a:xfrm>
        </p:spPr>
        <p:txBody>
          <a:bodyPr tIns="180000" anchor="ctr">
            <a:noAutofit/>
          </a:bodyPr>
          <a:lstStyle>
            <a:lvl1pPr marL="0" indent="0">
              <a:lnSpc>
                <a:spcPct val="90000"/>
              </a:lnSpc>
              <a:spcBef>
                <a:spcPts val="0"/>
              </a:spcBef>
              <a:buNone/>
              <a:defRPr sz="7200" b="1" i="0">
                <a:solidFill>
                  <a:schemeClr val="bg1"/>
                </a:solidFill>
                <a:latin typeface="Montserrat" pitchFamily="2" charset="77"/>
              </a:defRPr>
            </a:lvl1pPr>
          </a:lstStyle>
          <a:p>
            <a:pPr lvl="0"/>
            <a:r>
              <a:rPr lang="en-GB" b="1" i="0">
                <a:latin typeface="Montserrat" pitchFamily="2" charset="77"/>
              </a:rPr>
              <a:t>Title</a:t>
            </a:r>
            <a:endParaRPr lang="en-GB"/>
          </a:p>
        </p:txBody>
      </p:sp>
      <p:sp>
        <p:nvSpPr>
          <p:cNvPr id="20" name="Text Placeholder 10">
            <a:extLst>
              <a:ext uri="{FF2B5EF4-FFF2-40B4-BE49-F238E27FC236}">
                <a16:creationId xmlns:a16="http://schemas.microsoft.com/office/drawing/2014/main" id="{08F9805F-7734-B728-DC45-DDF57248A5F3}"/>
              </a:ext>
            </a:extLst>
          </p:cNvPr>
          <p:cNvSpPr>
            <a:spLocks noGrp="1"/>
          </p:cNvSpPr>
          <p:nvPr>
            <p:ph type="body" sz="quarter" idx="11" hasCustomPrompt="1"/>
          </p:nvPr>
        </p:nvSpPr>
        <p:spPr>
          <a:xfrm>
            <a:off x="2804984" y="4503581"/>
            <a:ext cx="4003804" cy="338554"/>
          </a:xfrm>
        </p:spPr>
        <p:txBody>
          <a:bodyPr lIns="0" tIns="36000" rIns="0" bIns="0" anchor="ctr">
            <a:noAutofit/>
          </a:bodyPr>
          <a:lstStyle>
            <a:lvl1pPr marL="0" indent="0">
              <a:spcBef>
                <a:spcPts val="0"/>
              </a:spcBef>
              <a:buNone/>
              <a:defRPr sz="1600" b="1" i="0">
                <a:solidFill>
                  <a:schemeClr val="bg1"/>
                </a:solidFill>
                <a:latin typeface="Montserrat" pitchFamily="2" charset="77"/>
              </a:defRPr>
            </a:lvl1pPr>
          </a:lstStyle>
          <a:p>
            <a:pPr lvl="0"/>
            <a:r>
              <a:rPr lang="en-GB" b="1" i="0">
                <a:latin typeface="Montserrat" pitchFamily="2" charset="77"/>
              </a:rPr>
              <a:t>Name</a:t>
            </a:r>
            <a:endParaRPr lang="en-GB"/>
          </a:p>
        </p:txBody>
      </p:sp>
      <p:sp>
        <p:nvSpPr>
          <p:cNvPr id="21" name="TextBox 20">
            <a:extLst>
              <a:ext uri="{FF2B5EF4-FFF2-40B4-BE49-F238E27FC236}">
                <a16:creationId xmlns:a16="http://schemas.microsoft.com/office/drawing/2014/main" id="{04B574BA-AF4E-96B2-D98B-FB566B55AB39}"/>
              </a:ext>
            </a:extLst>
          </p:cNvPr>
          <p:cNvSpPr txBox="1"/>
          <p:nvPr userDrawn="1"/>
        </p:nvSpPr>
        <p:spPr>
          <a:xfrm>
            <a:off x="939800" y="4503581"/>
            <a:ext cx="1604927" cy="338554"/>
          </a:xfrm>
          <a:prstGeom prst="rect">
            <a:avLst/>
          </a:prstGeom>
          <a:noFill/>
        </p:spPr>
        <p:txBody>
          <a:bodyPr wrap="none" rtlCol="0">
            <a:spAutoFit/>
          </a:bodyPr>
          <a:lstStyle/>
          <a:p>
            <a:r>
              <a:rPr lang="en-GB" sz="1600" b="1">
                <a:solidFill>
                  <a:schemeClr val="bg1"/>
                </a:solidFill>
                <a:latin typeface="Montserrat" pitchFamily="2" charset="77"/>
              </a:rPr>
              <a:t>Presented by</a:t>
            </a:r>
          </a:p>
        </p:txBody>
      </p:sp>
      <p:cxnSp>
        <p:nvCxnSpPr>
          <p:cNvPr id="22" name="Straight Connector 21">
            <a:extLst>
              <a:ext uri="{FF2B5EF4-FFF2-40B4-BE49-F238E27FC236}">
                <a16:creationId xmlns:a16="http://schemas.microsoft.com/office/drawing/2014/main" id="{34619D31-4B7D-4146-F600-3EE55128A8F5}"/>
              </a:ext>
            </a:extLst>
          </p:cNvPr>
          <p:cNvCxnSpPr/>
          <p:nvPr userDrawn="1"/>
        </p:nvCxnSpPr>
        <p:spPr>
          <a:xfrm>
            <a:off x="2617022" y="4503581"/>
            <a:ext cx="0" cy="338554"/>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6772644"/>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vy Content - Lozenge Righ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solidFill>
                  <a:schemeClr val="bg1"/>
                </a:solidFill>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sp>
        <p:nvSpPr>
          <p:cNvPr id="10" name="Text Placeholder 9">
            <a:extLst>
              <a:ext uri="{FF2B5EF4-FFF2-40B4-BE49-F238E27FC236}">
                <a16:creationId xmlns:a16="http://schemas.microsoft.com/office/drawing/2014/main" id="{07742A78-81E4-9AC1-3BE3-79547E4A21C0}"/>
              </a:ext>
            </a:extLst>
          </p:cNvPr>
          <p:cNvSpPr>
            <a:spLocks noGrp="1"/>
          </p:cNvSpPr>
          <p:nvPr>
            <p:ph type="body" sz="quarter" idx="12" hasCustomPrompt="1"/>
          </p:nvPr>
        </p:nvSpPr>
        <p:spPr>
          <a:xfrm>
            <a:off x="1000898" y="1779588"/>
            <a:ext cx="6314302" cy="4238625"/>
          </a:xfrm>
        </p:spPr>
        <p:txBody>
          <a:bodyPr>
            <a:noAutofit/>
          </a:bodyPr>
          <a:lstStyle>
            <a:lvl1pPr marL="0" indent="0">
              <a:lnSpc>
                <a:spcPct val="140000"/>
              </a:lnSpc>
              <a:spcBef>
                <a:spcPts val="0"/>
              </a:spcBef>
              <a:buNone/>
              <a:defRPr sz="1100" b="0" i="0">
                <a:solidFill>
                  <a:schemeClr val="bg1"/>
                </a:solidFill>
                <a:latin typeface="Montserrat Medium" pitchFamily="2" charset="77"/>
              </a:defRPr>
            </a:lvl1pPr>
          </a:lstStyle>
          <a:p>
            <a:pPr lvl="0"/>
            <a:r>
              <a:rPr lang="en-GB"/>
              <a:t>Body text goes here:</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Picture Placeholder 11">
            <a:extLst>
              <a:ext uri="{FF2B5EF4-FFF2-40B4-BE49-F238E27FC236}">
                <a16:creationId xmlns:a16="http://schemas.microsoft.com/office/drawing/2014/main" id="{A6615EB4-51AD-4AAA-9287-2608EB8C840E}"/>
              </a:ext>
            </a:extLst>
          </p:cNvPr>
          <p:cNvSpPr>
            <a:spLocks noGrp="1"/>
          </p:cNvSpPr>
          <p:nvPr>
            <p:ph type="pic" sz="quarter" idx="13"/>
          </p:nvPr>
        </p:nvSpPr>
        <p:spPr>
          <a:xfrm>
            <a:off x="7967825" y="1886466"/>
            <a:ext cx="4249342" cy="3809596"/>
          </a:xfrm>
          <a:custGeom>
            <a:avLst/>
            <a:gdLst>
              <a:gd name="connsiteX0" fmla="*/ 3791381 w 4249342"/>
              <a:gd name="connsiteY0" fmla="*/ 0 h 3809596"/>
              <a:gd name="connsiteX1" fmla="*/ 4134599 w 4249342"/>
              <a:gd name="connsiteY1" fmla="*/ 0 h 3809596"/>
              <a:gd name="connsiteX2" fmla="*/ 4249342 w 4249342"/>
              <a:gd name="connsiteY2" fmla="*/ 0 h 3809596"/>
              <a:gd name="connsiteX3" fmla="*/ 4249342 w 4249342"/>
              <a:gd name="connsiteY3" fmla="*/ 3770137 h 3809596"/>
              <a:gd name="connsiteX4" fmla="*/ 4007296 w 4249342"/>
              <a:gd name="connsiteY4" fmla="*/ 3798668 h 3809596"/>
              <a:gd name="connsiteX5" fmla="*/ 3723557 w 4249342"/>
              <a:gd name="connsiteY5" fmla="*/ 3809596 h 3809596"/>
              <a:gd name="connsiteX6" fmla="*/ 0 w 4249342"/>
              <a:gd name="connsiteY6" fmla="*/ 3809596 h 3809596"/>
              <a:gd name="connsiteX7" fmla="*/ 3791381 w 4249342"/>
              <a:gd name="connsiteY7" fmla="*/ 0 h 38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9342" h="3809596">
                <a:moveTo>
                  <a:pt x="3791381" y="0"/>
                </a:moveTo>
                <a:cubicBezTo>
                  <a:pt x="3909438" y="0"/>
                  <a:pt x="4023805" y="0"/>
                  <a:pt x="4134599" y="0"/>
                </a:cubicBezTo>
                <a:lnTo>
                  <a:pt x="4249342" y="0"/>
                </a:lnTo>
                <a:lnTo>
                  <a:pt x="4249342" y="3770137"/>
                </a:lnTo>
                <a:lnTo>
                  <a:pt x="4007296" y="3798668"/>
                </a:lnTo>
                <a:cubicBezTo>
                  <a:pt x="3914982" y="3805876"/>
                  <a:pt x="3820419" y="3809596"/>
                  <a:pt x="3723557" y="3809596"/>
                </a:cubicBezTo>
                <a:lnTo>
                  <a:pt x="0" y="3809596"/>
                </a:lnTo>
                <a:cubicBezTo>
                  <a:pt x="0" y="3809596"/>
                  <a:pt x="542595" y="20300"/>
                  <a:pt x="3791381" y="0"/>
                </a:cubicBezTo>
                <a:close/>
              </a:path>
            </a:pathLst>
          </a:custGeom>
        </p:spPr>
        <p:txBody>
          <a:bodyPr wrap="square">
            <a:noAutofit/>
          </a:bodyPr>
          <a:lstStyle/>
          <a:p>
            <a:endParaRPr lang="en-GB"/>
          </a:p>
        </p:txBody>
      </p:sp>
      <p:pic>
        <p:nvPicPr>
          <p:cNvPr id="4" name="Picture 3">
            <a:extLst>
              <a:ext uri="{FF2B5EF4-FFF2-40B4-BE49-F238E27FC236}">
                <a16:creationId xmlns:a16="http://schemas.microsoft.com/office/drawing/2014/main" id="{26ED3181-3BE4-1809-D12B-DB3C7BFCAE53}"/>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4186162666"/>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vy Content - Lozenge Lef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solidFill>
                  <a:schemeClr val="bg1"/>
                </a:solidFill>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Picture Placeholder 15">
            <a:extLst>
              <a:ext uri="{FF2B5EF4-FFF2-40B4-BE49-F238E27FC236}">
                <a16:creationId xmlns:a16="http://schemas.microsoft.com/office/drawing/2014/main" id="{A3A034C3-04AE-5C2C-EE8D-93B52324EFE2}"/>
              </a:ext>
            </a:extLst>
          </p:cNvPr>
          <p:cNvSpPr>
            <a:spLocks noGrp="1"/>
          </p:cNvSpPr>
          <p:nvPr>
            <p:ph type="pic" sz="quarter" idx="13"/>
          </p:nvPr>
        </p:nvSpPr>
        <p:spPr>
          <a:xfrm>
            <a:off x="-15289" y="1886465"/>
            <a:ext cx="4403251" cy="3809596"/>
          </a:xfrm>
          <a:custGeom>
            <a:avLst/>
            <a:gdLst>
              <a:gd name="connsiteX0" fmla="*/ 626371 w 4403251"/>
              <a:gd name="connsiteY0" fmla="*/ 0 h 3809596"/>
              <a:gd name="connsiteX1" fmla="*/ 4403251 w 4403251"/>
              <a:gd name="connsiteY1" fmla="*/ 0 h 3809596"/>
              <a:gd name="connsiteX2" fmla="*/ 558443 w 4403251"/>
              <a:gd name="connsiteY2" fmla="*/ 3809596 h 3809596"/>
              <a:gd name="connsiteX3" fmla="*/ 0 w 4403251"/>
              <a:gd name="connsiteY3" fmla="*/ 3809596 h 3809596"/>
              <a:gd name="connsiteX4" fmla="*/ 0 w 4403251"/>
              <a:gd name="connsiteY4" fmla="*/ 55533 h 3809596"/>
              <a:gd name="connsiteX5" fmla="*/ 47513 w 4403251"/>
              <a:gd name="connsiteY5" fmla="*/ 46135 h 3809596"/>
              <a:gd name="connsiteX6" fmla="*/ 626371 w 4403251"/>
              <a:gd name="connsiteY6" fmla="*/ 0 h 38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251" h="3809596">
                <a:moveTo>
                  <a:pt x="626371" y="0"/>
                </a:moveTo>
                <a:cubicBezTo>
                  <a:pt x="4403251" y="0"/>
                  <a:pt x="4403251" y="0"/>
                  <a:pt x="4403251" y="0"/>
                </a:cubicBezTo>
                <a:cubicBezTo>
                  <a:pt x="4403251" y="0"/>
                  <a:pt x="3656028" y="3809596"/>
                  <a:pt x="558443" y="3809596"/>
                </a:cubicBezTo>
                <a:lnTo>
                  <a:pt x="0" y="3809596"/>
                </a:lnTo>
                <a:lnTo>
                  <a:pt x="0" y="55533"/>
                </a:lnTo>
                <a:lnTo>
                  <a:pt x="47513" y="46135"/>
                </a:lnTo>
                <a:cubicBezTo>
                  <a:pt x="230231" y="17264"/>
                  <a:pt x="423008" y="1271"/>
                  <a:pt x="626371" y="0"/>
                </a:cubicBezTo>
                <a:close/>
              </a:path>
            </a:pathLst>
          </a:custGeom>
        </p:spPr>
        <p:txBody>
          <a:bodyPr wrap="square">
            <a:noAutofit/>
          </a:bodyPr>
          <a:lstStyle/>
          <a:p>
            <a:endParaRPr lang="en-GB"/>
          </a:p>
        </p:txBody>
      </p:sp>
      <p:sp>
        <p:nvSpPr>
          <p:cNvPr id="3" name="Text Placeholder 9">
            <a:extLst>
              <a:ext uri="{FF2B5EF4-FFF2-40B4-BE49-F238E27FC236}">
                <a16:creationId xmlns:a16="http://schemas.microsoft.com/office/drawing/2014/main" id="{142DB9F8-FED0-1DD9-CD4A-D719D674A26D}"/>
              </a:ext>
            </a:extLst>
          </p:cNvPr>
          <p:cNvSpPr>
            <a:spLocks noGrp="1"/>
          </p:cNvSpPr>
          <p:nvPr>
            <p:ph type="body" sz="quarter" idx="12" hasCustomPrompt="1"/>
          </p:nvPr>
        </p:nvSpPr>
        <p:spPr>
          <a:xfrm>
            <a:off x="4860324" y="1779588"/>
            <a:ext cx="6314302" cy="4238625"/>
          </a:xfrm>
        </p:spPr>
        <p:txBody>
          <a:bodyPr>
            <a:noAutofit/>
          </a:bodyPr>
          <a:lstStyle>
            <a:lvl1pPr marL="0" indent="0">
              <a:lnSpc>
                <a:spcPct val="140000"/>
              </a:lnSpc>
              <a:spcBef>
                <a:spcPts val="0"/>
              </a:spcBef>
              <a:buNone/>
              <a:defRPr sz="1100" b="0" i="0">
                <a:solidFill>
                  <a:schemeClr val="bg1"/>
                </a:solidFill>
                <a:latin typeface="Montserrat Medium" pitchFamily="2" charset="77"/>
              </a:defRPr>
            </a:lvl1pPr>
          </a:lstStyle>
          <a:p>
            <a:pPr lvl="0"/>
            <a:r>
              <a:rPr lang="en-GB"/>
              <a:t>Body text goes here:</a:t>
            </a:r>
          </a:p>
        </p:txBody>
      </p:sp>
      <p:pic>
        <p:nvPicPr>
          <p:cNvPr id="6" name="Picture 5">
            <a:extLst>
              <a:ext uri="{FF2B5EF4-FFF2-40B4-BE49-F238E27FC236}">
                <a16:creationId xmlns:a16="http://schemas.microsoft.com/office/drawing/2014/main" id="{5771BB03-0481-5194-E1C2-7AA08B38789D}"/>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253049080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 Re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A706C514-BEF7-FE6D-0A0B-9867F6C4E177}"/>
              </a:ext>
            </a:extLst>
          </p:cNvPr>
          <p:cNvSpPr>
            <a:spLocks noGrp="1"/>
          </p:cNvSpPr>
          <p:nvPr>
            <p:ph type="body" sz="quarter" idx="10" hasCustomPrompt="1"/>
          </p:nvPr>
        </p:nvSpPr>
        <p:spPr>
          <a:xfrm>
            <a:off x="1079156" y="2101290"/>
            <a:ext cx="10033687" cy="2297713"/>
          </a:xfrm>
        </p:spPr>
        <p:txBody>
          <a:bodyPr anchor="ctr">
            <a:noAutofit/>
          </a:bodyPr>
          <a:lstStyle>
            <a:lvl1pPr marL="0" indent="0" algn="ctr">
              <a:lnSpc>
                <a:spcPct val="100000"/>
              </a:lnSpc>
              <a:spcBef>
                <a:spcPts val="0"/>
              </a:spcBef>
              <a:buNone/>
              <a:defRPr sz="8000" b="1" i="0">
                <a:solidFill>
                  <a:schemeClr val="bg1"/>
                </a:solidFill>
                <a:latin typeface="Montserrat" pitchFamily="2" charset="77"/>
              </a:defRPr>
            </a:lvl1pPr>
          </a:lstStyle>
          <a:p>
            <a:pPr lvl="0"/>
            <a:r>
              <a:rPr lang="en-GB" b="1" i="0">
                <a:latin typeface="Montserrat" pitchFamily="2" charset="77"/>
              </a:rPr>
              <a:t>Big statements</a:t>
            </a:r>
            <a:endParaRPr lang="en-GB"/>
          </a:p>
        </p:txBody>
      </p:sp>
      <p:pic>
        <p:nvPicPr>
          <p:cNvPr id="9" name="Picture 8">
            <a:extLst>
              <a:ext uri="{FF2B5EF4-FFF2-40B4-BE49-F238E27FC236}">
                <a16:creationId xmlns:a16="http://schemas.microsoft.com/office/drawing/2014/main" id="{809FE58F-DBBE-92B3-46F3-AA774B216B80}"/>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585385995"/>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 - Navy">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5F898-86D9-6691-D5AB-53DD74BC1E7A}"/>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
        <p:nvSpPr>
          <p:cNvPr id="4" name="Text Placeholder 10">
            <a:extLst>
              <a:ext uri="{FF2B5EF4-FFF2-40B4-BE49-F238E27FC236}">
                <a16:creationId xmlns:a16="http://schemas.microsoft.com/office/drawing/2014/main" id="{179A4687-57F1-03C7-9686-800FF1C02C9F}"/>
              </a:ext>
            </a:extLst>
          </p:cNvPr>
          <p:cNvSpPr>
            <a:spLocks noGrp="1"/>
          </p:cNvSpPr>
          <p:nvPr>
            <p:ph type="body" sz="quarter" idx="10" hasCustomPrompt="1"/>
          </p:nvPr>
        </p:nvSpPr>
        <p:spPr>
          <a:xfrm>
            <a:off x="1079156" y="2101290"/>
            <a:ext cx="10033687" cy="2297713"/>
          </a:xfrm>
        </p:spPr>
        <p:txBody>
          <a:bodyPr anchor="ctr">
            <a:noAutofit/>
          </a:bodyPr>
          <a:lstStyle>
            <a:lvl1pPr marL="0" indent="0" algn="ctr">
              <a:lnSpc>
                <a:spcPct val="100000"/>
              </a:lnSpc>
              <a:spcBef>
                <a:spcPts val="0"/>
              </a:spcBef>
              <a:buNone/>
              <a:defRPr sz="8000" b="1" i="0">
                <a:solidFill>
                  <a:schemeClr val="bg1"/>
                </a:solidFill>
                <a:latin typeface="Montserrat" pitchFamily="2" charset="77"/>
              </a:defRPr>
            </a:lvl1pPr>
          </a:lstStyle>
          <a:p>
            <a:pPr lvl="0"/>
            <a:r>
              <a:rPr lang="en-GB" b="1" i="0">
                <a:latin typeface="Montserrat" pitchFamily="2" charset="77"/>
              </a:rPr>
              <a:t>Big statements</a:t>
            </a:r>
            <a:endParaRPr lang="en-GB"/>
          </a:p>
        </p:txBody>
      </p:sp>
    </p:spTree>
    <p:extLst>
      <p:ext uri="{BB962C8B-B14F-4D97-AF65-F5344CB8AC3E}">
        <p14:creationId xmlns:p14="http://schemas.microsoft.com/office/powerpoint/2010/main" val="1411362458"/>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 - Grey">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FD5227-EF2B-0538-F7DC-326BB275E18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
        <p:nvSpPr>
          <p:cNvPr id="3" name="Text Placeholder 10">
            <a:extLst>
              <a:ext uri="{FF2B5EF4-FFF2-40B4-BE49-F238E27FC236}">
                <a16:creationId xmlns:a16="http://schemas.microsoft.com/office/drawing/2014/main" id="{27F6C993-6928-9B35-2CA2-7DE31F476373}"/>
              </a:ext>
            </a:extLst>
          </p:cNvPr>
          <p:cNvSpPr>
            <a:spLocks noGrp="1"/>
          </p:cNvSpPr>
          <p:nvPr>
            <p:ph type="body" sz="quarter" idx="10" hasCustomPrompt="1"/>
          </p:nvPr>
        </p:nvSpPr>
        <p:spPr>
          <a:xfrm>
            <a:off x="1079156" y="2101290"/>
            <a:ext cx="10033687" cy="2297713"/>
          </a:xfrm>
        </p:spPr>
        <p:txBody>
          <a:bodyPr anchor="ctr">
            <a:noAutofit/>
          </a:bodyPr>
          <a:lstStyle>
            <a:lvl1pPr marL="0" indent="0" algn="ctr">
              <a:lnSpc>
                <a:spcPct val="100000"/>
              </a:lnSpc>
              <a:spcBef>
                <a:spcPts val="0"/>
              </a:spcBef>
              <a:buNone/>
              <a:defRPr sz="8000" b="1" i="0">
                <a:solidFill>
                  <a:schemeClr val="accent2"/>
                </a:solidFill>
                <a:latin typeface="Montserrat" pitchFamily="2" charset="77"/>
              </a:defRPr>
            </a:lvl1pPr>
          </a:lstStyle>
          <a:p>
            <a:pPr lvl="0"/>
            <a:r>
              <a:rPr lang="en-GB" b="1" i="0">
                <a:latin typeface="Montserrat" pitchFamily="2" charset="77"/>
              </a:rPr>
              <a:t>Big statements</a:t>
            </a:r>
            <a:endParaRPr lang="en-GB"/>
          </a:p>
        </p:txBody>
      </p:sp>
    </p:spTree>
    <p:extLst>
      <p:ext uri="{BB962C8B-B14F-4D97-AF65-F5344CB8AC3E}">
        <p14:creationId xmlns:p14="http://schemas.microsoft.com/office/powerpoint/2010/main" val="300880740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Holder">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3280DCEF-7A0E-1D04-A343-68FD18B65CC1}"/>
              </a:ext>
            </a:extLst>
          </p:cNvPr>
          <p:cNvSpPr>
            <a:spLocks noGrp="1"/>
          </p:cNvSpPr>
          <p:nvPr>
            <p:ph type="media" sz="quarter" idx="10"/>
          </p:nvPr>
        </p:nvSpPr>
        <p:spPr>
          <a:xfrm>
            <a:off x="0" y="0"/>
            <a:ext cx="12192000" cy="6858000"/>
          </a:xfrm>
        </p:spPr>
        <p:txBody>
          <a:bodyPr/>
          <a:lstStyle/>
          <a:p>
            <a:endParaRPr lang="en-GB"/>
          </a:p>
        </p:txBody>
      </p:sp>
      <p:sp>
        <p:nvSpPr>
          <p:cNvPr id="8" name="Rectangle 7">
            <a:extLst>
              <a:ext uri="{FF2B5EF4-FFF2-40B4-BE49-F238E27FC236}">
                <a16:creationId xmlns:a16="http://schemas.microsoft.com/office/drawing/2014/main" id="{2B073C09-0DF1-22F7-C520-A96A8EAAD46C}"/>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2283676"/>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 Navy">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5A17FB-FB22-1830-F00C-0255BE2449D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80A2B49-A8F5-5A32-24EB-2EE1E27779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371" y="1337604"/>
            <a:ext cx="2033872" cy="457068"/>
          </a:xfrm>
          <a:prstGeom prst="rect">
            <a:avLst/>
          </a:prstGeom>
        </p:spPr>
      </p:pic>
      <p:sp>
        <p:nvSpPr>
          <p:cNvPr id="17" name="TextBox 16">
            <a:extLst>
              <a:ext uri="{FF2B5EF4-FFF2-40B4-BE49-F238E27FC236}">
                <a16:creationId xmlns:a16="http://schemas.microsoft.com/office/drawing/2014/main" id="{9C0CD399-C70E-D010-6AB0-32E37A5C25B7}"/>
              </a:ext>
            </a:extLst>
          </p:cNvPr>
          <p:cNvSpPr txBox="1"/>
          <p:nvPr userDrawn="1"/>
        </p:nvSpPr>
        <p:spPr>
          <a:xfrm>
            <a:off x="966371" y="4863802"/>
            <a:ext cx="2431735" cy="338554"/>
          </a:xfrm>
          <a:prstGeom prst="rect">
            <a:avLst/>
          </a:prstGeom>
          <a:noFill/>
        </p:spPr>
        <p:txBody>
          <a:bodyPr wrap="none" rtlCol="0">
            <a:noAutofit/>
          </a:bodyPr>
          <a:lstStyle/>
          <a:p>
            <a:r>
              <a:rPr lang="en-GB" sz="1600" b="1">
                <a:solidFill>
                  <a:schemeClr val="bg1"/>
                </a:solidFill>
                <a:latin typeface="Montserrat" pitchFamily="2" charset="77"/>
              </a:rPr>
              <a:t>www.creditsafe.com</a:t>
            </a:r>
          </a:p>
        </p:txBody>
      </p:sp>
      <p:sp>
        <p:nvSpPr>
          <p:cNvPr id="4" name="Text Placeholder 10">
            <a:extLst>
              <a:ext uri="{FF2B5EF4-FFF2-40B4-BE49-F238E27FC236}">
                <a16:creationId xmlns:a16="http://schemas.microsoft.com/office/drawing/2014/main" id="{A58A1ACD-0FAA-5F31-4AFF-A48DF3CB36FD}"/>
              </a:ext>
            </a:extLst>
          </p:cNvPr>
          <p:cNvSpPr>
            <a:spLocks noGrp="1"/>
          </p:cNvSpPr>
          <p:nvPr>
            <p:ph type="body" sz="quarter" idx="10" hasCustomPrompt="1"/>
          </p:nvPr>
        </p:nvSpPr>
        <p:spPr>
          <a:xfrm>
            <a:off x="939800" y="1957754"/>
            <a:ext cx="5868988" cy="2203938"/>
          </a:xfrm>
        </p:spPr>
        <p:txBody>
          <a:bodyPr tIns="180000" anchor="ctr">
            <a:noAutofit/>
          </a:bodyPr>
          <a:lstStyle>
            <a:lvl1pPr marL="0" indent="0">
              <a:lnSpc>
                <a:spcPct val="90000"/>
              </a:lnSpc>
              <a:spcBef>
                <a:spcPts val="0"/>
              </a:spcBef>
              <a:buNone/>
              <a:defRPr sz="7200" b="1" i="0">
                <a:solidFill>
                  <a:schemeClr val="bg1"/>
                </a:solidFill>
                <a:latin typeface="Montserrat" pitchFamily="2" charset="77"/>
              </a:defRPr>
            </a:lvl1pPr>
          </a:lstStyle>
          <a:p>
            <a:pPr lvl="0"/>
            <a:r>
              <a:rPr lang="en-GB" b="1" i="0">
                <a:latin typeface="Montserrat" pitchFamily="2" charset="77"/>
              </a:rPr>
              <a:t>Title</a:t>
            </a:r>
            <a:endParaRPr lang="en-GB"/>
          </a:p>
        </p:txBody>
      </p:sp>
    </p:spTree>
    <p:extLst>
      <p:ext uri="{BB962C8B-B14F-4D97-AF65-F5344CB8AC3E}">
        <p14:creationId xmlns:p14="http://schemas.microsoft.com/office/powerpoint/2010/main" val="1284913407"/>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 Re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A1B35-E229-4704-D8EA-2FBB6F0612B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80A2B49-A8F5-5A32-24EB-2EE1E27779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371" y="1337604"/>
            <a:ext cx="2033872" cy="457068"/>
          </a:xfrm>
          <a:prstGeom prst="rect">
            <a:avLst/>
          </a:prstGeom>
        </p:spPr>
      </p:pic>
      <p:sp>
        <p:nvSpPr>
          <p:cNvPr id="17" name="TextBox 16">
            <a:extLst>
              <a:ext uri="{FF2B5EF4-FFF2-40B4-BE49-F238E27FC236}">
                <a16:creationId xmlns:a16="http://schemas.microsoft.com/office/drawing/2014/main" id="{9C0CD399-C70E-D010-6AB0-32E37A5C25B7}"/>
              </a:ext>
            </a:extLst>
          </p:cNvPr>
          <p:cNvSpPr txBox="1"/>
          <p:nvPr userDrawn="1"/>
        </p:nvSpPr>
        <p:spPr>
          <a:xfrm>
            <a:off x="966371" y="4863802"/>
            <a:ext cx="2431735" cy="338554"/>
          </a:xfrm>
          <a:prstGeom prst="rect">
            <a:avLst/>
          </a:prstGeom>
          <a:noFill/>
        </p:spPr>
        <p:txBody>
          <a:bodyPr wrap="none" rtlCol="0">
            <a:noAutofit/>
          </a:bodyPr>
          <a:lstStyle/>
          <a:p>
            <a:r>
              <a:rPr lang="en-GB" sz="1600" b="1">
                <a:solidFill>
                  <a:schemeClr val="bg1"/>
                </a:solidFill>
                <a:latin typeface="Montserrat" pitchFamily="2" charset="77"/>
              </a:rPr>
              <a:t>www.creditsafe.com</a:t>
            </a:r>
          </a:p>
        </p:txBody>
      </p:sp>
      <p:sp>
        <p:nvSpPr>
          <p:cNvPr id="4" name="Text Placeholder 10">
            <a:extLst>
              <a:ext uri="{FF2B5EF4-FFF2-40B4-BE49-F238E27FC236}">
                <a16:creationId xmlns:a16="http://schemas.microsoft.com/office/drawing/2014/main" id="{A58A1ACD-0FAA-5F31-4AFF-A48DF3CB36FD}"/>
              </a:ext>
            </a:extLst>
          </p:cNvPr>
          <p:cNvSpPr>
            <a:spLocks noGrp="1"/>
          </p:cNvSpPr>
          <p:nvPr>
            <p:ph type="body" sz="quarter" idx="10" hasCustomPrompt="1"/>
          </p:nvPr>
        </p:nvSpPr>
        <p:spPr>
          <a:xfrm>
            <a:off x="939800" y="1957754"/>
            <a:ext cx="5868988" cy="2203938"/>
          </a:xfrm>
        </p:spPr>
        <p:txBody>
          <a:bodyPr tIns="180000" anchor="ctr">
            <a:noAutofit/>
          </a:bodyPr>
          <a:lstStyle>
            <a:lvl1pPr marL="0" indent="0">
              <a:lnSpc>
                <a:spcPct val="90000"/>
              </a:lnSpc>
              <a:spcBef>
                <a:spcPts val="0"/>
              </a:spcBef>
              <a:buNone/>
              <a:defRPr sz="7200" b="1" i="0">
                <a:solidFill>
                  <a:schemeClr val="bg1"/>
                </a:solidFill>
                <a:latin typeface="Montserrat" pitchFamily="2" charset="77"/>
              </a:defRPr>
            </a:lvl1pPr>
          </a:lstStyle>
          <a:p>
            <a:pPr lvl="0"/>
            <a:r>
              <a:rPr lang="en-GB" b="1" i="0">
                <a:latin typeface="Montserrat" pitchFamily="2" charset="77"/>
              </a:rPr>
              <a:t>Title</a:t>
            </a:r>
            <a:endParaRPr lang="en-GB"/>
          </a:p>
        </p:txBody>
      </p:sp>
    </p:spTree>
    <p:extLst>
      <p:ext uri="{BB962C8B-B14F-4D97-AF65-F5344CB8AC3E}">
        <p14:creationId xmlns:p14="http://schemas.microsoft.com/office/powerpoint/2010/main" val="2588098443"/>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E4052-134A-43DD-88CC-305E2292E06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80A2B49-A8F5-5A32-24EB-2EE1E27779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371" y="1337604"/>
            <a:ext cx="2033872" cy="457068"/>
          </a:xfrm>
          <a:prstGeom prst="rect">
            <a:avLst/>
          </a:prstGeom>
        </p:spPr>
      </p:pic>
      <p:sp>
        <p:nvSpPr>
          <p:cNvPr id="17" name="TextBox 16">
            <a:extLst>
              <a:ext uri="{FF2B5EF4-FFF2-40B4-BE49-F238E27FC236}">
                <a16:creationId xmlns:a16="http://schemas.microsoft.com/office/drawing/2014/main" id="{9C0CD399-C70E-D010-6AB0-32E37A5C25B7}"/>
              </a:ext>
            </a:extLst>
          </p:cNvPr>
          <p:cNvSpPr txBox="1"/>
          <p:nvPr userDrawn="1"/>
        </p:nvSpPr>
        <p:spPr>
          <a:xfrm>
            <a:off x="966371" y="5660038"/>
            <a:ext cx="1717137" cy="261610"/>
          </a:xfrm>
          <a:prstGeom prst="rect">
            <a:avLst/>
          </a:prstGeom>
          <a:noFill/>
        </p:spPr>
        <p:txBody>
          <a:bodyPr wrap="none" rtlCol="0">
            <a:noAutofit/>
          </a:bodyPr>
          <a:lstStyle/>
          <a:p>
            <a:r>
              <a:rPr lang="en-GB" sz="1100" b="1">
                <a:solidFill>
                  <a:schemeClr val="bg1"/>
                </a:solidFill>
                <a:latin typeface="Montserrat" pitchFamily="2" charset="77"/>
              </a:rPr>
              <a:t>www.creditsafe.com</a:t>
            </a:r>
          </a:p>
        </p:txBody>
      </p:sp>
      <p:sp>
        <p:nvSpPr>
          <p:cNvPr id="19" name="Text Placeholder 10">
            <a:extLst>
              <a:ext uri="{FF2B5EF4-FFF2-40B4-BE49-F238E27FC236}">
                <a16:creationId xmlns:a16="http://schemas.microsoft.com/office/drawing/2014/main" id="{76911EAE-D1A1-DCB8-E632-1D7B23B660FF}"/>
              </a:ext>
            </a:extLst>
          </p:cNvPr>
          <p:cNvSpPr>
            <a:spLocks noGrp="1"/>
          </p:cNvSpPr>
          <p:nvPr>
            <p:ph type="body" sz="quarter" idx="10" hasCustomPrompt="1"/>
          </p:nvPr>
        </p:nvSpPr>
        <p:spPr>
          <a:xfrm>
            <a:off x="939800" y="1957754"/>
            <a:ext cx="5868988" cy="2203938"/>
          </a:xfrm>
        </p:spPr>
        <p:txBody>
          <a:bodyPr tIns="180000" anchor="ctr">
            <a:noAutofit/>
          </a:bodyPr>
          <a:lstStyle>
            <a:lvl1pPr marL="0" indent="0">
              <a:lnSpc>
                <a:spcPct val="90000"/>
              </a:lnSpc>
              <a:spcBef>
                <a:spcPts val="0"/>
              </a:spcBef>
              <a:buNone/>
              <a:defRPr sz="7200" b="1" i="0">
                <a:solidFill>
                  <a:schemeClr val="bg1"/>
                </a:solidFill>
                <a:latin typeface="Montserrat" pitchFamily="2" charset="77"/>
              </a:defRPr>
            </a:lvl1pPr>
          </a:lstStyle>
          <a:p>
            <a:pPr lvl="0"/>
            <a:r>
              <a:rPr lang="en-GB" b="1" i="0">
                <a:latin typeface="Montserrat" pitchFamily="2" charset="77"/>
              </a:rPr>
              <a:t>Title</a:t>
            </a:r>
            <a:endParaRPr lang="en-GB"/>
          </a:p>
        </p:txBody>
      </p:sp>
      <p:sp>
        <p:nvSpPr>
          <p:cNvPr id="20" name="Text Placeholder 10">
            <a:extLst>
              <a:ext uri="{FF2B5EF4-FFF2-40B4-BE49-F238E27FC236}">
                <a16:creationId xmlns:a16="http://schemas.microsoft.com/office/drawing/2014/main" id="{08F9805F-7734-B728-DC45-DDF57248A5F3}"/>
              </a:ext>
            </a:extLst>
          </p:cNvPr>
          <p:cNvSpPr>
            <a:spLocks noGrp="1"/>
          </p:cNvSpPr>
          <p:nvPr>
            <p:ph type="body" sz="quarter" idx="11" hasCustomPrompt="1"/>
          </p:nvPr>
        </p:nvSpPr>
        <p:spPr>
          <a:xfrm>
            <a:off x="2804984" y="4503581"/>
            <a:ext cx="4003804" cy="338554"/>
          </a:xfrm>
        </p:spPr>
        <p:txBody>
          <a:bodyPr lIns="0" tIns="36000" rIns="0" bIns="0" anchor="ctr">
            <a:noAutofit/>
          </a:bodyPr>
          <a:lstStyle>
            <a:lvl1pPr marL="0" indent="0">
              <a:spcBef>
                <a:spcPts val="0"/>
              </a:spcBef>
              <a:buNone/>
              <a:defRPr sz="1600" b="1" i="0">
                <a:solidFill>
                  <a:schemeClr val="bg1"/>
                </a:solidFill>
                <a:latin typeface="Montserrat" pitchFamily="2" charset="77"/>
              </a:defRPr>
            </a:lvl1pPr>
          </a:lstStyle>
          <a:p>
            <a:pPr lvl="0"/>
            <a:r>
              <a:rPr lang="en-GB" b="1" i="0">
                <a:latin typeface="Montserrat" pitchFamily="2" charset="77"/>
              </a:rPr>
              <a:t>Name</a:t>
            </a:r>
            <a:endParaRPr lang="en-GB"/>
          </a:p>
        </p:txBody>
      </p:sp>
      <p:sp>
        <p:nvSpPr>
          <p:cNvPr id="21" name="TextBox 20">
            <a:extLst>
              <a:ext uri="{FF2B5EF4-FFF2-40B4-BE49-F238E27FC236}">
                <a16:creationId xmlns:a16="http://schemas.microsoft.com/office/drawing/2014/main" id="{04B574BA-AF4E-96B2-D98B-FB566B55AB39}"/>
              </a:ext>
            </a:extLst>
          </p:cNvPr>
          <p:cNvSpPr txBox="1"/>
          <p:nvPr userDrawn="1"/>
        </p:nvSpPr>
        <p:spPr>
          <a:xfrm>
            <a:off x="939800" y="4503581"/>
            <a:ext cx="1604927" cy="338554"/>
          </a:xfrm>
          <a:prstGeom prst="rect">
            <a:avLst/>
          </a:prstGeom>
          <a:noFill/>
        </p:spPr>
        <p:txBody>
          <a:bodyPr wrap="none" rtlCol="0">
            <a:spAutoFit/>
          </a:bodyPr>
          <a:lstStyle/>
          <a:p>
            <a:r>
              <a:rPr lang="en-GB" sz="1600" b="1">
                <a:solidFill>
                  <a:schemeClr val="bg1"/>
                </a:solidFill>
                <a:latin typeface="Montserrat" pitchFamily="2" charset="77"/>
              </a:rPr>
              <a:t>Presented by</a:t>
            </a:r>
          </a:p>
        </p:txBody>
      </p:sp>
      <p:cxnSp>
        <p:nvCxnSpPr>
          <p:cNvPr id="22" name="Straight Connector 21">
            <a:extLst>
              <a:ext uri="{FF2B5EF4-FFF2-40B4-BE49-F238E27FC236}">
                <a16:creationId xmlns:a16="http://schemas.microsoft.com/office/drawing/2014/main" id="{34619D31-4B7D-4146-F600-3EE55128A8F5}"/>
              </a:ext>
            </a:extLst>
          </p:cNvPr>
          <p:cNvCxnSpPr/>
          <p:nvPr userDrawn="1"/>
        </p:nvCxnSpPr>
        <p:spPr>
          <a:xfrm>
            <a:off x="2617022" y="4503581"/>
            <a:ext cx="0" cy="338554"/>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111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Logo">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E4052-134A-43DD-88CC-305E2292E06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80A2B49-A8F5-5A32-24EB-2EE1E27779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371" y="1337604"/>
            <a:ext cx="2033872" cy="457068"/>
          </a:xfrm>
          <a:prstGeom prst="rect">
            <a:avLst/>
          </a:prstGeom>
        </p:spPr>
      </p:pic>
      <p:sp>
        <p:nvSpPr>
          <p:cNvPr id="17" name="TextBox 16">
            <a:extLst>
              <a:ext uri="{FF2B5EF4-FFF2-40B4-BE49-F238E27FC236}">
                <a16:creationId xmlns:a16="http://schemas.microsoft.com/office/drawing/2014/main" id="{9C0CD399-C70E-D010-6AB0-32E37A5C25B7}"/>
              </a:ext>
            </a:extLst>
          </p:cNvPr>
          <p:cNvSpPr txBox="1"/>
          <p:nvPr userDrawn="1"/>
        </p:nvSpPr>
        <p:spPr>
          <a:xfrm>
            <a:off x="966371" y="5660038"/>
            <a:ext cx="1717137" cy="261610"/>
          </a:xfrm>
          <a:prstGeom prst="rect">
            <a:avLst/>
          </a:prstGeom>
          <a:noFill/>
        </p:spPr>
        <p:txBody>
          <a:bodyPr wrap="none" rtlCol="0">
            <a:noAutofit/>
          </a:bodyPr>
          <a:lstStyle/>
          <a:p>
            <a:r>
              <a:rPr lang="en-GB" sz="1100" b="1">
                <a:solidFill>
                  <a:schemeClr val="bg1"/>
                </a:solidFill>
                <a:latin typeface="Montserrat" pitchFamily="2" charset="77"/>
              </a:rPr>
              <a:t>www.creditsafe.com</a:t>
            </a:r>
          </a:p>
        </p:txBody>
      </p:sp>
      <p:pic>
        <p:nvPicPr>
          <p:cNvPr id="2" name="Picture 1">
            <a:extLst>
              <a:ext uri="{FF2B5EF4-FFF2-40B4-BE49-F238E27FC236}">
                <a16:creationId xmlns:a16="http://schemas.microsoft.com/office/drawing/2014/main" id="{E52E9790-2179-55CA-D5B0-7ADCE87A75A7}"/>
              </a:ext>
            </a:extLst>
          </p:cNvPr>
          <p:cNvPicPr>
            <a:picLocks noChangeAspect="1"/>
          </p:cNvPicPr>
          <p:nvPr userDrawn="1"/>
        </p:nvPicPr>
        <p:blipFill>
          <a:blip r:embed="rId5"/>
          <a:stretch>
            <a:fillRect/>
          </a:stretch>
        </p:blipFill>
        <p:spPr>
          <a:xfrm>
            <a:off x="6228692" y="1082409"/>
            <a:ext cx="3996134" cy="3996134"/>
          </a:xfrm>
          <a:prstGeom prst="rect">
            <a:avLst/>
          </a:prstGeom>
        </p:spPr>
      </p:pic>
      <p:sp>
        <p:nvSpPr>
          <p:cNvPr id="4" name="Text Placeholder 10">
            <a:extLst>
              <a:ext uri="{FF2B5EF4-FFF2-40B4-BE49-F238E27FC236}">
                <a16:creationId xmlns:a16="http://schemas.microsoft.com/office/drawing/2014/main" id="{DE6DA360-8249-B3CB-6900-0267371B7B09}"/>
              </a:ext>
            </a:extLst>
          </p:cNvPr>
          <p:cNvSpPr>
            <a:spLocks noGrp="1"/>
          </p:cNvSpPr>
          <p:nvPr>
            <p:ph type="body" sz="quarter" idx="10" hasCustomPrompt="1"/>
          </p:nvPr>
        </p:nvSpPr>
        <p:spPr>
          <a:xfrm>
            <a:off x="939800" y="1957754"/>
            <a:ext cx="5023501" cy="2203938"/>
          </a:xfrm>
        </p:spPr>
        <p:txBody>
          <a:bodyPr tIns="180000" anchor="ctr">
            <a:noAutofit/>
          </a:bodyPr>
          <a:lstStyle>
            <a:lvl1pPr marL="0" indent="0">
              <a:lnSpc>
                <a:spcPct val="90000"/>
              </a:lnSpc>
              <a:spcBef>
                <a:spcPts val="0"/>
              </a:spcBef>
              <a:buNone/>
              <a:defRPr sz="7200" b="1" i="0">
                <a:solidFill>
                  <a:schemeClr val="bg1"/>
                </a:solidFill>
                <a:latin typeface="Montserrat" pitchFamily="2" charset="77"/>
              </a:defRPr>
            </a:lvl1pPr>
          </a:lstStyle>
          <a:p>
            <a:pPr lvl="0"/>
            <a:r>
              <a:rPr lang="en-GB" b="1" i="0">
                <a:latin typeface="Montserrat" pitchFamily="2" charset="77"/>
              </a:rPr>
              <a:t>Title</a:t>
            </a:r>
            <a:endParaRPr lang="en-GB"/>
          </a:p>
        </p:txBody>
      </p:sp>
      <p:sp>
        <p:nvSpPr>
          <p:cNvPr id="5" name="Text Placeholder 10">
            <a:extLst>
              <a:ext uri="{FF2B5EF4-FFF2-40B4-BE49-F238E27FC236}">
                <a16:creationId xmlns:a16="http://schemas.microsoft.com/office/drawing/2014/main" id="{D2DE735E-4CC4-AEF1-EB7D-4C8EC3187DCC}"/>
              </a:ext>
            </a:extLst>
          </p:cNvPr>
          <p:cNvSpPr>
            <a:spLocks noGrp="1"/>
          </p:cNvSpPr>
          <p:nvPr>
            <p:ph type="body" sz="quarter" idx="11" hasCustomPrompt="1"/>
          </p:nvPr>
        </p:nvSpPr>
        <p:spPr>
          <a:xfrm>
            <a:off x="2804984" y="4503581"/>
            <a:ext cx="3158308" cy="338554"/>
          </a:xfrm>
        </p:spPr>
        <p:txBody>
          <a:bodyPr lIns="0" tIns="36000" rIns="0" bIns="0" anchor="ctr">
            <a:noAutofit/>
          </a:bodyPr>
          <a:lstStyle>
            <a:lvl1pPr marL="0" indent="0">
              <a:spcBef>
                <a:spcPts val="0"/>
              </a:spcBef>
              <a:buNone/>
              <a:defRPr sz="1600" b="1" i="0">
                <a:solidFill>
                  <a:schemeClr val="bg1"/>
                </a:solidFill>
                <a:latin typeface="Montserrat" pitchFamily="2" charset="77"/>
              </a:defRPr>
            </a:lvl1pPr>
          </a:lstStyle>
          <a:p>
            <a:pPr lvl="0"/>
            <a:r>
              <a:rPr lang="en-GB" b="1" i="0">
                <a:latin typeface="Montserrat" pitchFamily="2" charset="77"/>
              </a:rPr>
              <a:t>Name</a:t>
            </a:r>
            <a:endParaRPr lang="en-GB"/>
          </a:p>
        </p:txBody>
      </p:sp>
      <p:sp>
        <p:nvSpPr>
          <p:cNvPr id="6" name="TextBox 5">
            <a:extLst>
              <a:ext uri="{FF2B5EF4-FFF2-40B4-BE49-F238E27FC236}">
                <a16:creationId xmlns:a16="http://schemas.microsoft.com/office/drawing/2014/main" id="{7F3D08B2-302E-5C6D-5B56-1531720A2582}"/>
              </a:ext>
            </a:extLst>
          </p:cNvPr>
          <p:cNvSpPr txBox="1"/>
          <p:nvPr userDrawn="1"/>
        </p:nvSpPr>
        <p:spPr>
          <a:xfrm>
            <a:off x="939800" y="4503581"/>
            <a:ext cx="1604927" cy="338554"/>
          </a:xfrm>
          <a:prstGeom prst="rect">
            <a:avLst/>
          </a:prstGeom>
          <a:noFill/>
        </p:spPr>
        <p:txBody>
          <a:bodyPr wrap="none" rtlCol="0">
            <a:spAutoFit/>
          </a:bodyPr>
          <a:lstStyle/>
          <a:p>
            <a:r>
              <a:rPr lang="en-GB" sz="1600" b="1">
                <a:solidFill>
                  <a:schemeClr val="bg1"/>
                </a:solidFill>
                <a:latin typeface="Montserrat" pitchFamily="2" charset="77"/>
              </a:rPr>
              <a:t>Presented by</a:t>
            </a:r>
          </a:p>
        </p:txBody>
      </p:sp>
      <p:cxnSp>
        <p:nvCxnSpPr>
          <p:cNvPr id="7" name="Straight Connector 6">
            <a:extLst>
              <a:ext uri="{FF2B5EF4-FFF2-40B4-BE49-F238E27FC236}">
                <a16:creationId xmlns:a16="http://schemas.microsoft.com/office/drawing/2014/main" id="{FFD5593F-763C-E706-E94E-BC9E01DDB896}"/>
              </a:ext>
            </a:extLst>
          </p:cNvPr>
          <p:cNvCxnSpPr/>
          <p:nvPr userDrawn="1"/>
        </p:nvCxnSpPr>
        <p:spPr>
          <a:xfrm>
            <a:off x="2617022" y="4503581"/>
            <a:ext cx="0" cy="338554"/>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9140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Logo">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E4052-134A-43DD-88CC-305E2292E06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80A2B49-A8F5-5A32-24EB-2EE1E27779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371" y="1337604"/>
            <a:ext cx="2033872" cy="457068"/>
          </a:xfrm>
          <a:prstGeom prst="rect">
            <a:avLst/>
          </a:prstGeom>
        </p:spPr>
      </p:pic>
      <p:sp>
        <p:nvSpPr>
          <p:cNvPr id="17" name="TextBox 16">
            <a:extLst>
              <a:ext uri="{FF2B5EF4-FFF2-40B4-BE49-F238E27FC236}">
                <a16:creationId xmlns:a16="http://schemas.microsoft.com/office/drawing/2014/main" id="{9C0CD399-C70E-D010-6AB0-32E37A5C25B7}"/>
              </a:ext>
            </a:extLst>
          </p:cNvPr>
          <p:cNvSpPr txBox="1"/>
          <p:nvPr userDrawn="1"/>
        </p:nvSpPr>
        <p:spPr>
          <a:xfrm>
            <a:off x="966371" y="5660038"/>
            <a:ext cx="1717137" cy="261610"/>
          </a:xfrm>
          <a:prstGeom prst="rect">
            <a:avLst/>
          </a:prstGeom>
          <a:noFill/>
        </p:spPr>
        <p:txBody>
          <a:bodyPr wrap="none" rtlCol="0">
            <a:noAutofit/>
          </a:bodyPr>
          <a:lstStyle/>
          <a:p>
            <a:r>
              <a:rPr lang="en-GB" sz="1100" b="1">
                <a:solidFill>
                  <a:schemeClr val="bg1"/>
                </a:solidFill>
                <a:latin typeface="Montserrat" pitchFamily="2" charset="77"/>
              </a:rPr>
              <a:t>www.creditsafe.com</a:t>
            </a:r>
          </a:p>
        </p:txBody>
      </p:sp>
      <p:pic>
        <p:nvPicPr>
          <p:cNvPr id="2" name="Picture 1">
            <a:extLst>
              <a:ext uri="{FF2B5EF4-FFF2-40B4-BE49-F238E27FC236}">
                <a16:creationId xmlns:a16="http://schemas.microsoft.com/office/drawing/2014/main" id="{E52E9790-2179-55CA-D5B0-7ADCE87A75A7}"/>
              </a:ext>
            </a:extLst>
          </p:cNvPr>
          <p:cNvPicPr>
            <a:picLocks noChangeAspect="1"/>
          </p:cNvPicPr>
          <p:nvPr userDrawn="1"/>
        </p:nvPicPr>
        <p:blipFill>
          <a:blip r:embed="rId5"/>
          <a:stretch>
            <a:fillRect/>
          </a:stretch>
        </p:blipFill>
        <p:spPr>
          <a:xfrm>
            <a:off x="6228692" y="1082409"/>
            <a:ext cx="3996134" cy="3996134"/>
          </a:xfrm>
          <a:prstGeom prst="rect">
            <a:avLst/>
          </a:prstGeom>
        </p:spPr>
      </p:pic>
      <p:sp>
        <p:nvSpPr>
          <p:cNvPr id="4" name="Text Placeholder 10">
            <a:extLst>
              <a:ext uri="{FF2B5EF4-FFF2-40B4-BE49-F238E27FC236}">
                <a16:creationId xmlns:a16="http://schemas.microsoft.com/office/drawing/2014/main" id="{DE6DA360-8249-B3CB-6900-0267371B7B09}"/>
              </a:ext>
            </a:extLst>
          </p:cNvPr>
          <p:cNvSpPr>
            <a:spLocks noGrp="1"/>
          </p:cNvSpPr>
          <p:nvPr>
            <p:ph type="body" sz="quarter" idx="10" hasCustomPrompt="1"/>
          </p:nvPr>
        </p:nvSpPr>
        <p:spPr>
          <a:xfrm>
            <a:off x="939800" y="1957754"/>
            <a:ext cx="5023501" cy="2203938"/>
          </a:xfrm>
        </p:spPr>
        <p:txBody>
          <a:bodyPr tIns="180000" anchor="ctr">
            <a:noAutofit/>
          </a:bodyPr>
          <a:lstStyle>
            <a:lvl1pPr marL="0" indent="0">
              <a:lnSpc>
                <a:spcPct val="90000"/>
              </a:lnSpc>
              <a:spcBef>
                <a:spcPts val="0"/>
              </a:spcBef>
              <a:buNone/>
              <a:defRPr sz="7200" b="1" i="0">
                <a:solidFill>
                  <a:schemeClr val="bg1"/>
                </a:solidFill>
                <a:latin typeface="Montserrat" pitchFamily="2" charset="77"/>
              </a:defRPr>
            </a:lvl1pPr>
          </a:lstStyle>
          <a:p>
            <a:pPr lvl="0"/>
            <a:r>
              <a:rPr lang="en-GB" b="1" i="0">
                <a:latin typeface="Montserrat" pitchFamily="2" charset="77"/>
              </a:rPr>
              <a:t>Title</a:t>
            </a:r>
            <a:endParaRPr lang="en-GB"/>
          </a:p>
        </p:txBody>
      </p:sp>
      <p:sp>
        <p:nvSpPr>
          <p:cNvPr id="5" name="Text Placeholder 10">
            <a:extLst>
              <a:ext uri="{FF2B5EF4-FFF2-40B4-BE49-F238E27FC236}">
                <a16:creationId xmlns:a16="http://schemas.microsoft.com/office/drawing/2014/main" id="{D2DE735E-4CC4-AEF1-EB7D-4C8EC3187DCC}"/>
              </a:ext>
            </a:extLst>
          </p:cNvPr>
          <p:cNvSpPr>
            <a:spLocks noGrp="1"/>
          </p:cNvSpPr>
          <p:nvPr>
            <p:ph type="body" sz="quarter" idx="11" hasCustomPrompt="1"/>
          </p:nvPr>
        </p:nvSpPr>
        <p:spPr>
          <a:xfrm>
            <a:off x="2804984" y="4503581"/>
            <a:ext cx="3158308" cy="338554"/>
          </a:xfrm>
        </p:spPr>
        <p:txBody>
          <a:bodyPr lIns="0" tIns="36000" rIns="0" bIns="0" anchor="ctr">
            <a:noAutofit/>
          </a:bodyPr>
          <a:lstStyle>
            <a:lvl1pPr marL="0" indent="0">
              <a:spcBef>
                <a:spcPts val="0"/>
              </a:spcBef>
              <a:buNone/>
              <a:defRPr sz="1600" b="1" i="0">
                <a:solidFill>
                  <a:schemeClr val="bg1"/>
                </a:solidFill>
                <a:latin typeface="Montserrat" pitchFamily="2" charset="77"/>
              </a:defRPr>
            </a:lvl1pPr>
          </a:lstStyle>
          <a:p>
            <a:pPr lvl="0"/>
            <a:r>
              <a:rPr lang="en-GB" b="1" i="0">
                <a:latin typeface="Montserrat" pitchFamily="2" charset="77"/>
              </a:rPr>
              <a:t>Name</a:t>
            </a:r>
            <a:endParaRPr lang="en-GB"/>
          </a:p>
        </p:txBody>
      </p:sp>
      <p:sp>
        <p:nvSpPr>
          <p:cNvPr id="6" name="TextBox 5">
            <a:extLst>
              <a:ext uri="{FF2B5EF4-FFF2-40B4-BE49-F238E27FC236}">
                <a16:creationId xmlns:a16="http://schemas.microsoft.com/office/drawing/2014/main" id="{7F3D08B2-302E-5C6D-5B56-1531720A2582}"/>
              </a:ext>
            </a:extLst>
          </p:cNvPr>
          <p:cNvSpPr txBox="1"/>
          <p:nvPr userDrawn="1"/>
        </p:nvSpPr>
        <p:spPr>
          <a:xfrm>
            <a:off x="939800" y="4503581"/>
            <a:ext cx="1604927" cy="338554"/>
          </a:xfrm>
          <a:prstGeom prst="rect">
            <a:avLst/>
          </a:prstGeom>
          <a:noFill/>
        </p:spPr>
        <p:txBody>
          <a:bodyPr wrap="none" rtlCol="0">
            <a:spAutoFit/>
          </a:bodyPr>
          <a:lstStyle/>
          <a:p>
            <a:r>
              <a:rPr lang="en-GB" sz="1600" b="1">
                <a:solidFill>
                  <a:schemeClr val="bg1"/>
                </a:solidFill>
                <a:latin typeface="Montserrat" pitchFamily="2" charset="77"/>
              </a:rPr>
              <a:t>Presented by</a:t>
            </a:r>
          </a:p>
        </p:txBody>
      </p:sp>
      <p:cxnSp>
        <p:nvCxnSpPr>
          <p:cNvPr id="7" name="Straight Connector 6">
            <a:extLst>
              <a:ext uri="{FF2B5EF4-FFF2-40B4-BE49-F238E27FC236}">
                <a16:creationId xmlns:a16="http://schemas.microsoft.com/office/drawing/2014/main" id="{FFD5593F-763C-E706-E94E-BC9E01DDB896}"/>
              </a:ext>
            </a:extLst>
          </p:cNvPr>
          <p:cNvCxnSpPr/>
          <p:nvPr userDrawn="1"/>
        </p:nvCxnSpPr>
        <p:spPr>
          <a:xfrm>
            <a:off x="2617022" y="4503581"/>
            <a:ext cx="0" cy="338554"/>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8234736"/>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Re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A1B35-E229-4704-D8EA-2FBB6F0612B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73F29C92-43A6-30E3-FC0F-9B5872620BC5}"/>
              </a:ext>
            </a:extLst>
          </p:cNvPr>
          <p:cNvSpPr>
            <a:spLocks noGrp="1"/>
          </p:cNvSpPr>
          <p:nvPr>
            <p:ph type="body" sz="quarter" idx="10" hasCustomPrompt="1"/>
          </p:nvPr>
        </p:nvSpPr>
        <p:spPr>
          <a:xfrm>
            <a:off x="939800" y="1957754"/>
            <a:ext cx="5868988" cy="2203938"/>
          </a:xfrm>
        </p:spPr>
        <p:txBody>
          <a:bodyPr tIns="180000" anchor="ctr">
            <a:noAutofit/>
          </a:bodyPr>
          <a:lstStyle>
            <a:lvl1pPr marL="0" indent="0">
              <a:lnSpc>
                <a:spcPct val="90000"/>
              </a:lnSpc>
              <a:spcBef>
                <a:spcPts val="0"/>
              </a:spcBef>
              <a:buNone/>
              <a:defRPr sz="7200" b="1" i="0">
                <a:solidFill>
                  <a:schemeClr val="bg1"/>
                </a:solidFill>
                <a:latin typeface="Montserrat" pitchFamily="2" charset="77"/>
              </a:defRPr>
            </a:lvl1pPr>
          </a:lstStyle>
          <a:p>
            <a:pPr lvl="0"/>
            <a:r>
              <a:rPr lang="en-GB" b="1" i="0">
                <a:latin typeface="Montserrat" pitchFamily="2" charset="77"/>
              </a:rPr>
              <a:t>Title</a:t>
            </a:r>
            <a:endParaRPr lang="en-GB"/>
          </a:p>
        </p:txBody>
      </p:sp>
      <p:sp>
        <p:nvSpPr>
          <p:cNvPr id="12" name="Text Placeholder 10">
            <a:extLst>
              <a:ext uri="{FF2B5EF4-FFF2-40B4-BE49-F238E27FC236}">
                <a16:creationId xmlns:a16="http://schemas.microsoft.com/office/drawing/2014/main" id="{0F63278E-0004-74CD-8567-DEA7DEE0CCF0}"/>
              </a:ext>
            </a:extLst>
          </p:cNvPr>
          <p:cNvSpPr>
            <a:spLocks noGrp="1"/>
          </p:cNvSpPr>
          <p:nvPr>
            <p:ph type="body" sz="quarter" idx="11" hasCustomPrompt="1"/>
          </p:nvPr>
        </p:nvSpPr>
        <p:spPr>
          <a:xfrm>
            <a:off x="2804984" y="4503581"/>
            <a:ext cx="4003804" cy="338554"/>
          </a:xfrm>
        </p:spPr>
        <p:txBody>
          <a:bodyPr lIns="0" tIns="36000" rIns="0" bIns="0" anchor="ctr">
            <a:noAutofit/>
          </a:bodyPr>
          <a:lstStyle>
            <a:lvl1pPr marL="0" indent="0">
              <a:spcBef>
                <a:spcPts val="0"/>
              </a:spcBef>
              <a:buNone/>
              <a:defRPr sz="1600" b="1" i="0">
                <a:solidFill>
                  <a:schemeClr val="bg1"/>
                </a:solidFill>
                <a:latin typeface="Montserrat" pitchFamily="2" charset="77"/>
              </a:defRPr>
            </a:lvl1pPr>
          </a:lstStyle>
          <a:p>
            <a:pPr lvl="0"/>
            <a:r>
              <a:rPr lang="en-GB" b="1" i="0">
                <a:latin typeface="Montserrat" pitchFamily="2" charset="77"/>
              </a:rPr>
              <a:t>Name</a:t>
            </a:r>
            <a:endParaRPr lang="en-GB"/>
          </a:p>
        </p:txBody>
      </p:sp>
      <p:sp>
        <p:nvSpPr>
          <p:cNvPr id="13" name="TextBox 12">
            <a:extLst>
              <a:ext uri="{FF2B5EF4-FFF2-40B4-BE49-F238E27FC236}">
                <a16:creationId xmlns:a16="http://schemas.microsoft.com/office/drawing/2014/main" id="{87D346D8-0472-76F6-51EE-5A942D26631B}"/>
              </a:ext>
            </a:extLst>
          </p:cNvPr>
          <p:cNvSpPr txBox="1"/>
          <p:nvPr userDrawn="1"/>
        </p:nvSpPr>
        <p:spPr>
          <a:xfrm>
            <a:off x="939800" y="4503581"/>
            <a:ext cx="1604927" cy="338554"/>
          </a:xfrm>
          <a:prstGeom prst="rect">
            <a:avLst/>
          </a:prstGeom>
          <a:noFill/>
        </p:spPr>
        <p:txBody>
          <a:bodyPr wrap="none" rtlCol="0">
            <a:spAutoFit/>
          </a:bodyPr>
          <a:lstStyle/>
          <a:p>
            <a:r>
              <a:rPr lang="en-GB" sz="1600" b="1">
                <a:solidFill>
                  <a:schemeClr val="bg1"/>
                </a:solidFill>
                <a:latin typeface="Montserrat" pitchFamily="2" charset="77"/>
              </a:rPr>
              <a:t>Presented by</a:t>
            </a:r>
          </a:p>
        </p:txBody>
      </p:sp>
      <p:cxnSp>
        <p:nvCxnSpPr>
          <p:cNvPr id="15" name="Straight Connector 14">
            <a:extLst>
              <a:ext uri="{FF2B5EF4-FFF2-40B4-BE49-F238E27FC236}">
                <a16:creationId xmlns:a16="http://schemas.microsoft.com/office/drawing/2014/main" id="{34E23A11-02F8-BE06-202F-540DE6B71F24}"/>
              </a:ext>
            </a:extLst>
          </p:cNvPr>
          <p:cNvCxnSpPr/>
          <p:nvPr userDrawn="1"/>
        </p:nvCxnSpPr>
        <p:spPr>
          <a:xfrm>
            <a:off x="2617022" y="4503581"/>
            <a:ext cx="0" cy="33855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D80A2B49-A8F5-5A32-24EB-2EE1E27779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371" y="1337604"/>
            <a:ext cx="2033872" cy="457068"/>
          </a:xfrm>
          <a:prstGeom prst="rect">
            <a:avLst/>
          </a:prstGeom>
        </p:spPr>
      </p:pic>
      <p:sp>
        <p:nvSpPr>
          <p:cNvPr id="17" name="TextBox 16">
            <a:extLst>
              <a:ext uri="{FF2B5EF4-FFF2-40B4-BE49-F238E27FC236}">
                <a16:creationId xmlns:a16="http://schemas.microsoft.com/office/drawing/2014/main" id="{9C0CD399-C70E-D010-6AB0-32E37A5C25B7}"/>
              </a:ext>
            </a:extLst>
          </p:cNvPr>
          <p:cNvSpPr txBox="1"/>
          <p:nvPr userDrawn="1"/>
        </p:nvSpPr>
        <p:spPr>
          <a:xfrm>
            <a:off x="966371" y="5660038"/>
            <a:ext cx="1717137" cy="261610"/>
          </a:xfrm>
          <a:prstGeom prst="rect">
            <a:avLst/>
          </a:prstGeom>
          <a:noFill/>
        </p:spPr>
        <p:txBody>
          <a:bodyPr wrap="none" rtlCol="0">
            <a:noAutofit/>
          </a:bodyPr>
          <a:lstStyle/>
          <a:p>
            <a:r>
              <a:rPr lang="en-GB" sz="1100" b="1">
                <a:solidFill>
                  <a:schemeClr val="bg1"/>
                </a:solidFill>
                <a:latin typeface="Montserrat" pitchFamily="2" charset="77"/>
              </a:rPr>
              <a:t>www.creditsafe.com</a:t>
            </a:r>
          </a:p>
        </p:txBody>
      </p:sp>
    </p:spTree>
    <p:extLst>
      <p:ext uri="{BB962C8B-B14F-4D97-AF65-F5344CB8AC3E}">
        <p14:creationId xmlns:p14="http://schemas.microsoft.com/office/powerpoint/2010/main" val="39125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duct 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E4052-134A-43DD-88CC-305E2292E06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73F29C92-43A6-30E3-FC0F-9B5872620BC5}"/>
              </a:ext>
            </a:extLst>
          </p:cNvPr>
          <p:cNvSpPr>
            <a:spLocks noGrp="1"/>
          </p:cNvSpPr>
          <p:nvPr>
            <p:ph type="body" sz="quarter" idx="10" hasCustomPrompt="1"/>
          </p:nvPr>
        </p:nvSpPr>
        <p:spPr>
          <a:xfrm>
            <a:off x="849140" y="1935268"/>
            <a:ext cx="6219875" cy="1452165"/>
          </a:xfrm>
        </p:spPr>
        <p:txBody>
          <a:bodyPr anchor="ctr">
            <a:noAutofit/>
          </a:bodyPr>
          <a:lstStyle>
            <a:lvl1pPr marL="0" indent="0">
              <a:lnSpc>
                <a:spcPct val="90000"/>
              </a:lnSpc>
              <a:spcBef>
                <a:spcPts val="0"/>
              </a:spcBef>
              <a:buNone/>
              <a:defRPr sz="4800" b="1" i="0">
                <a:solidFill>
                  <a:schemeClr val="bg1"/>
                </a:solidFill>
                <a:latin typeface="Montserrat" pitchFamily="2" charset="77"/>
              </a:defRPr>
            </a:lvl1pPr>
          </a:lstStyle>
          <a:p>
            <a:pPr lvl="0"/>
            <a:r>
              <a:rPr lang="en-GB" b="1" i="0">
                <a:latin typeface="Montserrat" pitchFamily="2" charset="77"/>
              </a:rPr>
              <a:t>Product Title</a:t>
            </a:r>
            <a:endParaRPr lang="en-GB"/>
          </a:p>
        </p:txBody>
      </p:sp>
      <p:sp>
        <p:nvSpPr>
          <p:cNvPr id="17" name="TextBox 16">
            <a:extLst>
              <a:ext uri="{FF2B5EF4-FFF2-40B4-BE49-F238E27FC236}">
                <a16:creationId xmlns:a16="http://schemas.microsoft.com/office/drawing/2014/main" id="{9C0CD399-C70E-D010-6AB0-32E37A5C25B7}"/>
              </a:ext>
            </a:extLst>
          </p:cNvPr>
          <p:cNvSpPr txBox="1"/>
          <p:nvPr userDrawn="1"/>
        </p:nvSpPr>
        <p:spPr>
          <a:xfrm>
            <a:off x="966371" y="5660038"/>
            <a:ext cx="1717137" cy="261610"/>
          </a:xfrm>
          <a:prstGeom prst="rect">
            <a:avLst/>
          </a:prstGeom>
          <a:noFill/>
        </p:spPr>
        <p:txBody>
          <a:bodyPr wrap="none" rtlCol="0">
            <a:noAutofit/>
          </a:bodyPr>
          <a:lstStyle/>
          <a:p>
            <a:r>
              <a:rPr lang="en-GB" sz="1100" b="1">
                <a:solidFill>
                  <a:schemeClr val="bg1"/>
                </a:solidFill>
                <a:latin typeface="Montserrat" pitchFamily="2" charset="77"/>
              </a:rPr>
              <a:t>www.creditsafe.com</a:t>
            </a:r>
          </a:p>
        </p:txBody>
      </p:sp>
      <p:cxnSp>
        <p:nvCxnSpPr>
          <p:cNvPr id="3" name="Straight Connector 2">
            <a:extLst>
              <a:ext uri="{FF2B5EF4-FFF2-40B4-BE49-F238E27FC236}">
                <a16:creationId xmlns:a16="http://schemas.microsoft.com/office/drawing/2014/main" id="{2493B764-6F77-179F-7337-90444CD2A685}"/>
              </a:ext>
            </a:extLst>
          </p:cNvPr>
          <p:cNvCxnSpPr/>
          <p:nvPr userDrawn="1"/>
        </p:nvCxnSpPr>
        <p:spPr>
          <a:xfrm>
            <a:off x="939800" y="3608173"/>
            <a:ext cx="885139"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745D15DD-3C25-F953-B44D-0DA22CD8B0C8}"/>
              </a:ext>
            </a:extLst>
          </p:cNvPr>
          <p:cNvSpPr>
            <a:spLocks noGrp="1"/>
          </p:cNvSpPr>
          <p:nvPr>
            <p:ph type="body" sz="quarter" idx="11" hasCustomPrompt="1"/>
          </p:nvPr>
        </p:nvSpPr>
        <p:spPr>
          <a:xfrm>
            <a:off x="849140" y="3967162"/>
            <a:ext cx="6246445" cy="828509"/>
          </a:xfrm>
        </p:spPr>
        <p:txBody>
          <a:bodyPr>
            <a:noAutofit/>
          </a:bodyPr>
          <a:lstStyle>
            <a:lvl1pPr marL="0" indent="0">
              <a:lnSpc>
                <a:spcPct val="140000"/>
              </a:lnSpc>
              <a:spcBef>
                <a:spcPts val="0"/>
              </a:spcBef>
              <a:buNone/>
              <a:defRPr sz="1600" b="0" i="0">
                <a:solidFill>
                  <a:schemeClr val="bg1"/>
                </a:solidFill>
                <a:latin typeface="Montserrat Medium" pitchFamily="2" charset="77"/>
              </a:defRPr>
            </a:lvl1pPr>
          </a:lstStyle>
          <a:p>
            <a:pPr lvl="0"/>
            <a:r>
              <a:rPr lang="en-GB"/>
              <a:t>Subheading</a:t>
            </a:r>
          </a:p>
        </p:txBody>
      </p:sp>
      <p:sp>
        <p:nvSpPr>
          <p:cNvPr id="7" name="Picture Placeholder 6">
            <a:extLst>
              <a:ext uri="{FF2B5EF4-FFF2-40B4-BE49-F238E27FC236}">
                <a16:creationId xmlns:a16="http://schemas.microsoft.com/office/drawing/2014/main" id="{E2DDB05F-E8C5-F93E-62EA-8E45DAF3A14F}"/>
              </a:ext>
            </a:extLst>
          </p:cNvPr>
          <p:cNvSpPr>
            <a:spLocks noGrp="1"/>
          </p:cNvSpPr>
          <p:nvPr>
            <p:ph type="pic" sz="quarter" idx="12"/>
          </p:nvPr>
        </p:nvSpPr>
        <p:spPr>
          <a:xfrm>
            <a:off x="966371" y="1258215"/>
            <a:ext cx="534183" cy="533074"/>
          </a:xfrm>
          <a:prstGeom prst="roundRect">
            <a:avLst/>
          </a:prstGeom>
          <a:ln w="28575">
            <a:solidFill>
              <a:schemeClr val="accent1"/>
            </a:solidFill>
          </a:ln>
        </p:spPr>
        <p:txBody>
          <a:bodyPr/>
          <a:lstStyle/>
          <a:p>
            <a:endParaRPr lang="en-GB"/>
          </a:p>
        </p:txBody>
      </p:sp>
    </p:spTree>
    <p:extLst>
      <p:ext uri="{BB962C8B-B14F-4D97-AF65-F5344CB8AC3E}">
        <p14:creationId xmlns:p14="http://schemas.microsoft.com/office/powerpoint/2010/main" val="3471017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ustry / Company Specif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6A155A-0D09-A3CE-A58F-BB217039EA4D}"/>
              </a:ext>
            </a:extLst>
          </p:cNvPr>
          <p:cNvSpPr/>
          <p:nvPr userDrawn="1"/>
        </p:nvSpPr>
        <p:spPr>
          <a:xfrm>
            <a:off x="0" y="-1"/>
            <a:ext cx="12191999" cy="4699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64778" y="6330779"/>
            <a:ext cx="527221" cy="527221"/>
          </a:xfrm>
          <a:prstGeom prst="rect">
            <a:avLst/>
          </a:prstGeom>
        </p:spPr>
      </p:pic>
      <p:sp>
        <p:nvSpPr>
          <p:cNvPr id="2" name="Title 1">
            <a:extLst>
              <a:ext uri="{FF2B5EF4-FFF2-40B4-BE49-F238E27FC236}">
                <a16:creationId xmlns:a16="http://schemas.microsoft.com/office/drawing/2014/main" id="{50FA0EFF-A111-96DC-54A0-42390F41172C}"/>
              </a:ext>
            </a:extLst>
          </p:cNvPr>
          <p:cNvSpPr>
            <a:spLocks noGrp="1"/>
          </p:cNvSpPr>
          <p:nvPr>
            <p:ph type="title" hasCustomPrompt="1"/>
          </p:nvPr>
        </p:nvSpPr>
        <p:spPr>
          <a:xfrm>
            <a:off x="870116" y="1094224"/>
            <a:ext cx="7391381" cy="1882892"/>
          </a:xfrm>
        </p:spPr>
        <p:txBody>
          <a:bodyPr>
            <a:noAutofit/>
          </a:bodyPr>
          <a:lstStyle>
            <a:lvl1pPr algn="l">
              <a:lnSpc>
                <a:spcPct val="80000"/>
              </a:lnSpc>
              <a:defRPr sz="4800" b="1" i="0">
                <a:solidFill>
                  <a:schemeClr val="tx1"/>
                </a:solidFill>
                <a:latin typeface="Montserrat" pitchFamily="2" charset="77"/>
              </a:defRPr>
            </a:lvl1pPr>
          </a:lstStyle>
          <a:p>
            <a:r>
              <a:rPr lang="en-US"/>
              <a:t>Heading</a:t>
            </a:r>
            <a:endParaRPr lang="en-GB"/>
          </a:p>
        </p:txBody>
      </p:sp>
      <p:sp>
        <p:nvSpPr>
          <p:cNvPr id="4" name="Picture Placeholder 11">
            <a:extLst>
              <a:ext uri="{FF2B5EF4-FFF2-40B4-BE49-F238E27FC236}">
                <a16:creationId xmlns:a16="http://schemas.microsoft.com/office/drawing/2014/main" id="{A952F2A9-DB7E-9450-E024-9B000BA161F8}"/>
              </a:ext>
            </a:extLst>
          </p:cNvPr>
          <p:cNvSpPr>
            <a:spLocks noGrp="1"/>
          </p:cNvSpPr>
          <p:nvPr>
            <p:ph type="pic" sz="quarter" idx="11"/>
          </p:nvPr>
        </p:nvSpPr>
        <p:spPr>
          <a:xfrm>
            <a:off x="7967825" y="1072318"/>
            <a:ext cx="4249342" cy="3809596"/>
          </a:xfrm>
          <a:custGeom>
            <a:avLst/>
            <a:gdLst>
              <a:gd name="connsiteX0" fmla="*/ 3791381 w 4249342"/>
              <a:gd name="connsiteY0" fmla="*/ 0 h 3809596"/>
              <a:gd name="connsiteX1" fmla="*/ 4134599 w 4249342"/>
              <a:gd name="connsiteY1" fmla="*/ 0 h 3809596"/>
              <a:gd name="connsiteX2" fmla="*/ 4249342 w 4249342"/>
              <a:gd name="connsiteY2" fmla="*/ 0 h 3809596"/>
              <a:gd name="connsiteX3" fmla="*/ 4249342 w 4249342"/>
              <a:gd name="connsiteY3" fmla="*/ 3770137 h 3809596"/>
              <a:gd name="connsiteX4" fmla="*/ 4007296 w 4249342"/>
              <a:gd name="connsiteY4" fmla="*/ 3798668 h 3809596"/>
              <a:gd name="connsiteX5" fmla="*/ 3723557 w 4249342"/>
              <a:gd name="connsiteY5" fmla="*/ 3809596 h 3809596"/>
              <a:gd name="connsiteX6" fmla="*/ 0 w 4249342"/>
              <a:gd name="connsiteY6" fmla="*/ 3809596 h 3809596"/>
              <a:gd name="connsiteX7" fmla="*/ 3791381 w 4249342"/>
              <a:gd name="connsiteY7" fmla="*/ 0 h 38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9342" h="3809596">
                <a:moveTo>
                  <a:pt x="3791381" y="0"/>
                </a:moveTo>
                <a:cubicBezTo>
                  <a:pt x="3909438" y="0"/>
                  <a:pt x="4023805" y="0"/>
                  <a:pt x="4134599" y="0"/>
                </a:cubicBezTo>
                <a:lnTo>
                  <a:pt x="4249342" y="0"/>
                </a:lnTo>
                <a:lnTo>
                  <a:pt x="4249342" y="3770137"/>
                </a:lnTo>
                <a:lnTo>
                  <a:pt x="4007296" y="3798668"/>
                </a:lnTo>
                <a:cubicBezTo>
                  <a:pt x="3914982" y="3805876"/>
                  <a:pt x="3820419" y="3809596"/>
                  <a:pt x="3723557" y="3809596"/>
                </a:cubicBezTo>
                <a:lnTo>
                  <a:pt x="0" y="3809596"/>
                </a:lnTo>
                <a:cubicBezTo>
                  <a:pt x="0" y="3809596"/>
                  <a:pt x="542595" y="20300"/>
                  <a:pt x="3791381" y="0"/>
                </a:cubicBezTo>
                <a:close/>
              </a:path>
            </a:pathLst>
          </a:custGeom>
        </p:spPr>
        <p:txBody>
          <a:bodyPr wrap="square">
            <a:noAutofit/>
          </a:bodyPr>
          <a:lstStyle/>
          <a:p>
            <a:endParaRPr lang="en-GB"/>
          </a:p>
        </p:txBody>
      </p:sp>
      <p:sp>
        <p:nvSpPr>
          <p:cNvPr id="6" name="Text Placeholder 6">
            <a:extLst>
              <a:ext uri="{FF2B5EF4-FFF2-40B4-BE49-F238E27FC236}">
                <a16:creationId xmlns:a16="http://schemas.microsoft.com/office/drawing/2014/main" id="{4C96A1BD-D34C-7F22-71B6-58248C279A47}"/>
              </a:ext>
            </a:extLst>
          </p:cNvPr>
          <p:cNvSpPr>
            <a:spLocks noGrp="1"/>
          </p:cNvSpPr>
          <p:nvPr>
            <p:ph type="body" sz="quarter" idx="10" hasCustomPrompt="1"/>
          </p:nvPr>
        </p:nvSpPr>
        <p:spPr>
          <a:xfrm>
            <a:off x="912482" y="2966485"/>
            <a:ext cx="6498411" cy="1028925"/>
          </a:xfrm>
        </p:spPr>
        <p:txBody>
          <a:bodyPr anchor="ctr">
            <a:normAutofit/>
          </a:bodyPr>
          <a:lstStyle>
            <a:lvl1pPr marL="0" indent="0">
              <a:lnSpc>
                <a:spcPct val="120000"/>
              </a:lnSpc>
              <a:buNone/>
              <a:defRPr sz="1400" b="0" i="0">
                <a:solidFill>
                  <a:schemeClr val="tx1"/>
                </a:solidFill>
                <a:latin typeface="Montserra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Description</a:t>
            </a:r>
          </a:p>
        </p:txBody>
      </p:sp>
      <p:sp>
        <p:nvSpPr>
          <p:cNvPr id="8" name="Text Placeholder 6">
            <a:extLst>
              <a:ext uri="{FF2B5EF4-FFF2-40B4-BE49-F238E27FC236}">
                <a16:creationId xmlns:a16="http://schemas.microsoft.com/office/drawing/2014/main" id="{13DB966B-58F6-C6AF-6CBC-8520A49DE37C}"/>
              </a:ext>
            </a:extLst>
          </p:cNvPr>
          <p:cNvSpPr>
            <a:spLocks noGrp="1"/>
          </p:cNvSpPr>
          <p:nvPr>
            <p:ph type="body" sz="quarter" idx="12" hasCustomPrompt="1"/>
          </p:nvPr>
        </p:nvSpPr>
        <p:spPr>
          <a:xfrm>
            <a:off x="1873947" y="4990321"/>
            <a:ext cx="8444107" cy="379122"/>
          </a:xfrm>
        </p:spPr>
        <p:txBody>
          <a:bodyPr>
            <a:normAutofit/>
          </a:bodyPr>
          <a:lstStyle>
            <a:lvl1pPr marL="0" indent="0" algn="ctr">
              <a:lnSpc>
                <a:spcPct val="110000"/>
              </a:lnSpc>
              <a:buNone/>
              <a:defRPr sz="1800" b="1" i="0">
                <a:solidFill>
                  <a:schemeClr val="tx1"/>
                </a:solidFill>
                <a:latin typeface="Montserra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Subheading</a:t>
            </a:r>
          </a:p>
        </p:txBody>
      </p:sp>
      <p:sp>
        <p:nvSpPr>
          <p:cNvPr id="10" name="Picture Placeholder 9">
            <a:extLst>
              <a:ext uri="{FF2B5EF4-FFF2-40B4-BE49-F238E27FC236}">
                <a16:creationId xmlns:a16="http://schemas.microsoft.com/office/drawing/2014/main" id="{0C3C1478-B37A-9879-F126-B69806E63F1D}"/>
              </a:ext>
            </a:extLst>
          </p:cNvPr>
          <p:cNvSpPr>
            <a:spLocks noGrp="1"/>
          </p:cNvSpPr>
          <p:nvPr>
            <p:ph type="pic" sz="quarter" idx="13" hasCustomPrompt="1"/>
          </p:nvPr>
        </p:nvSpPr>
        <p:spPr>
          <a:xfrm>
            <a:off x="739450" y="5591233"/>
            <a:ext cx="2562225" cy="819150"/>
          </a:xfrm>
        </p:spPr>
        <p:txBody>
          <a:bodyPr anchor="ctr">
            <a:normAutofit/>
          </a:bodyPr>
          <a:lstStyle>
            <a:lvl1pPr marL="0" indent="0" algn="ctr">
              <a:buNone/>
              <a:defRPr sz="1600"/>
            </a:lvl1pPr>
          </a:lstStyle>
          <a:p>
            <a:r>
              <a:rPr lang="en-GB"/>
              <a:t>Logo here</a:t>
            </a:r>
          </a:p>
        </p:txBody>
      </p:sp>
      <p:sp>
        <p:nvSpPr>
          <p:cNvPr id="11" name="Picture Placeholder 9">
            <a:extLst>
              <a:ext uri="{FF2B5EF4-FFF2-40B4-BE49-F238E27FC236}">
                <a16:creationId xmlns:a16="http://schemas.microsoft.com/office/drawing/2014/main" id="{DB0FF27E-D937-FD00-416D-F637CC1F7A22}"/>
              </a:ext>
            </a:extLst>
          </p:cNvPr>
          <p:cNvSpPr>
            <a:spLocks noGrp="1"/>
          </p:cNvSpPr>
          <p:nvPr>
            <p:ph type="pic" sz="quarter" idx="14" hasCustomPrompt="1"/>
          </p:nvPr>
        </p:nvSpPr>
        <p:spPr>
          <a:xfrm>
            <a:off x="3430094" y="5591233"/>
            <a:ext cx="2562225" cy="819150"/>
          </a:xfrm>
        </p:spPr>
        <p:txBody>
          <a:bodyPr anchor="ctr">
            <a:normAutofit/>
          </a:bodyPr>
          <a:lstStyle>
            <a:lvl1pPr marL="0" indent="0" algn="ctr">
              <a:buNone/>
              <a:defRPr sz="1600"/>
            </a:lvl1pPr>
          </a:lstStyle>
          <a:p>
            <a:r>
              <a:rPr lang="en-GB"/>
              <a:t>Logo here</a:t>
            </a:r>
          </a:p>
        </p:txBody>
      </p:sp>
      <p:sp>
        <p:nvSpPr>
          <p:cNvPr id="12" name="Picture Placeholder 9">
            <a:extLst>
              <a:ext uri="{FF2B5EF4-FFF2-40B4-BE49-F238E27FC236}">
                <a16:creationId xmlns:a16="http://schemas.microsoft.com/office/drawing/2014/main" id="{0C37761A-FDD3-35A5-F4D7-793A7DBA268E}"/>
              </a:ext>
            </a:extLst>
          </p:cNvPr>
          <p:cNvSpPr>
            <a:spLocks noGrp="1"/>
          </p:cNvSpPr>
          <p:nvPr>
            <p:ph type="pic" sz="quarter" idx="15" hasCustomPrompt="1"/>
          </p:nvPr>
        </p:nvSpPr>
        <p:spPr>
          <a:xfrm>
            <a:off x="6120738" y="5591233"/>
            <a:ext cx="2562225" cy="819150"/>
          </a:xfrm>
        </p:spPr>
        <p:txBody>
          <a:bodyPr anchor="ctr">
            <a:normAutofit/>
          </a:bodyPr>
          <a:lstStyle>
            <a:lvl1pPr marL="0" indent="0" algn="ctr">
              <a:buNone/>
              <a:defRPr sz="1600"/>
            </a:lvl1pPr>
          </a:lstStyle>
          <a:p>
            <a:r>
              <a:rPr lang="en-GB"/>
              <a:t>Logo here</a:t>
            </a:r>
          </a:p>
        </p:txBody>
      </p:sp>
      <p:sp>
        <p:nvSpPr>
          <p:cNvPr id="13" name="Picture Placeholder 9">
            <a:extLst>
              <a:ext uri="{FF2B5EF4-FFF2-40B4-BE49-F238E27FC236}">
                <a16:creationId xmlns:a16="http://schemas.microsoft.com/office/drawing/2014/main" id="{00B54D2B-9B62-1165-648F-CD61E64A8CA5}"/>
              </a:ext>
            </a:extLst>
          </p:cNvPr>
          <p:cNvSpPr>
            <a:spLocks noGrp="1"/>
          </p:cNvSpPr>
          <p:nvPr>
            <p:ph type="pic" sz="quarter" idx="16" hasCustomPrompt="1"/>
          </p:nvPr>
        </p:nvSpPr>
        <p:spPr>
          <a:xfrm>
            <a:off x="8811383" y="5591233"/>
            <a:ext cx="2562225" cy="819150"/>
          </a:xfrm>
        </p:spPr>
        <p:txBody>
          <a:bodyPr anchor="ctr">
            <a:normAutofit/>
          </a:bodyPr>
          <a:lstStyle>
            <a:lvl1pPr marL="0" indent="0" algn="ctr">
              <a:buNone/>
              <a:defRPr sz="1600"/>
            </a:lvl1pPr>
          </a:lstStyle>
          <a:p>
            <a:r>
              <a:rPr lang="en-GB"/>
              <a:t>Logo here</a:t>
            </a:r>
          </a:p>
        </p:txBody>
      </p:sp>
    </p:spTree>
    <p:extLst>
      <p:ext uri="{BB962C8B-B14F-4D97-AF65-F5344CB8AC3E}">
        <p14:creationId xmlns:p14="http://schemas.microsoft.com/office/powerpoint/2010/main" val="3160666649"/>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y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sp>
        <p:nvSpPr>
          <p:cNvPr id="10" name="Text Placeholder 9">
            <a:extLst>
              <a:ext uri="{FF2B5EF4-FFF2-40B4-BE49-F238E27FC236}">
                <a16:creationId xmlns:a16="http://schemas.microsoft.com/office/drawing/2014/main" id="{07742A78-81E4-9AC1-3BE3-79547E4A21C0}"/>
              </a:ext>
            </a:extLst>
          </p:cNvPr>
          <p:cNvSpPr>
            <a:spLocks noGrp="1"/>
          </p:cNvSpPr>
          <p:nvPr>
            <p:ph type="body" sz="quarter" idx="12" hasCustomPrompt="1"/>
          </p:nvPr>
        </p:nvSpPr>
        <p:spPr>
          <a:xfrm>
            <a:off x="2039938" y="1779588"/>
            <a:ext cx="8112125" cy="4238625"/>
          </a:xfrm>
        </p:spPr>
        <p:txBody>
          <a:bodyPr>
            <a:noAutofit/>
          </a:bodyPr>
          <a:lstStyle>
            <a:lvl1pPr marL="0" indent="0">
              <a:lnSpc>
                <a:spcPct val="140000"/>
              </a:lnSpc>
              <a:spcBef>
                <a:spcPts val="0"/>
              </a:spcBef>
              <a:buNone/>
              <a:defRPr sz="1100" b="0" i="0">
                <a:latin typeface="Montserrat" pitchFamily="2" charset="77"/>
              </a:defRPr>
            </a:lvl1pPr>
          </a:lstStyle>
          <a:p>
            <a:pPr lvl="0"/>
            <a:r>
              <a:rPr lang="en-GB"/>
              <a:t>Body text goes here:</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24D9BEC-0382-DC9D-7878-62A212EA23F4}"/>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270005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y Content - Lozenge Righ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sp>
        <p:nvSpPr>
          <p:cNvPr id="10" name="Text Placeholder 9">
            <a:extLst>
              <a:ext uri="{FF2B5EF4-FFF2-40B4-BE49-F238E27FC236}">
                <a16:creationId xmlns:a16="http://schemas.microsoft.com/office/drawing/2014/main" id="{07742A78-81E4-9AC1-3BE3-79547E4A21C0}"/>
              </a:ext>
            </a:extLst>
          </p:cNvPr>
          <p:cNvSpPr>
            <a:spLocks noGrp="1"/>
          </p:cNvSpPr>
          <p:nvPr>
            <p:ph type="body" sz="quarter" idx="12" hasCustomPrompt="1"/>
          </p:nvPr>
        </p:nvSpPr>
        <p:spPr>
          <a:xfrm>
            <a:off x="1000898" y="1779588"/>
            <a:ext cx="6314302" cy="4238625"/>
          </a:xfrm>
        </p:spPr>
        <p:txBody>
          <a:bodyPr>
            <a:noAutofit/>
          </a:bodyPr>
          <a:lstStyle>
            <a:lvl1pPr marL="0" indent="0">
              <a:lnSpc>
                <a:spcPct val="140000"/>
              </a:lnSpc>
              <a:spcBef>
                <a:spcPts val="0"/>
              </a:spcBef>
              <a:buNone/>
              <a:defRPr sz="1100" b="0" i="0">
                <a:latin typeface="Montserrat" pitchFamily="2" charset="77"/>
              </a:defRPr>
            </a:lvl1pPr>
          </a:lstStyle>
          <a:p>
            <a:pPr lvl="0"/>
            <a:r>
              <a:rPr lang="en-GB"/>
              <a:t>Body text goes here:</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Picture Placeholder 11">
            <a:extLst>
              <a:ext uri="{FF2B5EF4-FFF2-40B4-BE49-F238E27FC236}">
                <a16:creationId xmlns:a16="http://schemas.microsoft.com/office/drawing/2014/main" id="{A6615EB4-51AD-4AAA-9287-2608EB8C840E}"/>
              </a:ext>
            </a:extLst>
          </p:cNvPr>
          <p:cNvSpPr>
            <a:spLocks noGrp="1"/>
          </p:cNvSpPr>
          <p:nvPr>
            <p:ph type="pic" sz="quarter" idx="13"/>
          </p:nvPr>
        </p:nvSpPr>
        <p:spPr>
          <a:xfrm>
            <a:off x="7967825" y="1886466"/>
            <a:ext cx="4249342" cy="3809596"/>
          </a:xfrm>
          <a:custGeom>
            <a:avLst/>
            <a:gdLst>
              <a:gd name="connsiteX0" fmla="*/ 3791381 w 4249342"/>
              <a:gd name="connsiteY0" fmla="*/ 0 h 3809596"/>
              <a:gd name="connsiteX1" fmla="*/ 4134599 w 4249342"/>
              <a:gd name="connsiteY1" fmla="*/ 0 h 3809596"/>
              <a:gd name="connsiteX2" fmla="*/ 4249342 w 4249342"/>
              <a:gd name="connsiteY2" fmla="*/ 0 h 3809596"/>
              <a:gd name="connsiteX3" fmla="*/ 4249342 w 4249342"/>
              <a:gd name="connsiteY3" fmla="*/ 3770137 h 3809596"/>
              <a:gd name="connsiteX4" fmla="*/ 4007296 w 4249342"/>
              <a:gd name="connsiteY4" fmla="*/ 3798668 h 3809596"/>
              <a:gd name="connsiteX5" fmla="*/ 3723557 w 4249342"/>
              <a:gd name="connsiteY5" fmla="*/ 3809596 h 3809596"/>
              <a:gd name="connsiteX6" fmla="*/ 0 w 4249342"/>
              <a:gd name="connsiteY6" fmla="*/ 3809596 h 3809596"/>
              <a:gd name="connsiteX7" fmla="*/ 3791381 w 4249342"/>
              <a:gd name="connsiteY7" fmla="*/ 0 h 38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9342" h="3809596">
                <a:moveTo>
                  <a:pt x="3791381" y="0"/>
                </a:moveTo>
                <a:cubicBezTo>
                  <a:pt x="3909438" y="0"/>
                  <a:pt x="4023805" y="0"/>
                  <a:pt x="4134599" y="0"/>
                </a:cubicBezTo>
                <a:lnTo>
                  <a:pt x="4249342" y="0"/>
                </a:lnTo>
                <a:lnTo>
                  <a:pt x="4249342" y="3770137"/>
                </a:lnTo>
                <a:lnTo>
                  <a:pt x="4007296" y="3798668"/>
                </a:lnTo>
                <a:cubicBezTo>
                  <a:pt x="3914982" y="3805876"/>
                  <a:pt x="3820419" y="3809596"/>
                  <a:pt x="3723557" y="3809596"/>
                </a:cubicBezTo>
                <a:lnTo>
                  <a:pt x="0" y="3809596"/>
                </a:lnTo>
                <a:cubicBezTo>
                  <a:pt x="0" y="3809596"/>
                  <a:pt x="542595" y="20300"/>
                  <a:pt x="3791381" y="0"/>
                </a:cubicBezTo>
                <a:close/>
              </a:path>
            </a:pathLst>
          </a:custGeom>
        </p:spPr>
        <p:txBody>
          <a:bodyPr wrap="square">
            <a:noAutofit/>
          </a:bodyPr>
          <a:lstStyle/>
          <a:p>
            <a:endParaRPr lang="en-GB"/>
          </a:p>
        </p:txBody>
      </p:sp>
      <p:pic>
        <p:nvPicPr>
          <p:cNvPr id="4" name="Picture 3">
            <a:extLst>
              <a:ext uri="{FF2B5EF4-FFF2-40B4-BE49-F238E27FC236}">
                <a16:creationId xmlns:a16="http://schemas.microsoft.com/office/drawing/2014/main" id="{463D01C0-01DF-121D-A9A1-D99D6E5CA1F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3170291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y Content - Lozenge Lef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Picture Placeholder 15">
            <a:extLst>
              <a:ext uri="{FF2B5EF4-FFF2-40B4-BE49-F238E27FC236}">
                <a16:creationId xmlns:a16="http://schemas.microsoft.com/office/drawing/2014/main" id="{A3A034C3-04AE-5C2C-EE8D-93B52324EFE2}"/>
              </a:ext>
            </a:extLst>
          </p:cNvPr>
          <p:cNvSpPr>
            <a:spLocks noGrp="1"/>
          </p:cNvSpPr>
          <p:nvPr>
            <p:ph type="pic" sz="quarter" idx="13"/>
          </p:nvPr>
        </p:nvSpPr>
        <p:spPr>
          <a:xfrm>
            <a:off x="-15289" y="1886465"/>
            <a:ext cx="4403251" cy="3809596"/>
          </a:xfrm>
          <a:custGeom>
            <a:avLst/>
            <a:gdLst>
              <a:gd name="connsiteX0" fmla="*/ 626371 w 4403251"/>
              <a:gd name="connsiteY0" fmla="*/ 0 h 3809596"/>
              <a:gd name="connsiteX1" fmla="*/ 4403251 w 4403251"/>
              <a:gd name="connsiteY1" fmla="*/ 0 h 3809596"/>
              <a:gd name="connsiteX2" fmla="*/ 558443 w 4403251"/>
              <a:gd name="connsiteY2" fmla="*/ 3809596 h 3809596"/>
              <a:gd name="connsiteX3" fmla="*/ 0 w 4403251"/>
              <a:gd name="connsiteY3" fmla="*/ 3809596 h 3809596"/>
              <a:gd name="connsiteX4" fmla="*/ 0 w 4403251"/>
              <a:gd name="connsiteY4" fmla="*/ 55533 h 3809596"/>
              <a:gd name="connsiteX5" fmla="*/ 47513 w 4403251"/>
              <a:gd name="connsiteY5" fmla="*/ 46135 h 3809596"/>
              <a:gd name="connsiteX6" fmla="*/ 626371 w 4403251"/>
              <a:gd name="connsiteY6" fmla="*/ 0 h 38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251" h="3809596">
                <a:moveTo>
                  <a:pt x="626371" y="0"/>
                </a:moveTo>
                <a:cubicBezTo>
                  <a:pt x="4403251" y="0"/>
                  <a:pt x="4403251" y="0"/>
                  <a:pt x="4403251" y="0"/>
                </a:cubicBezTo>
                <a:cubicBezTo>
                  <a:pt x="4403251" y="0"/>
                  <a:pt x="3656028" y="3809596"/>
                  <a:pt x="558443" y="3809596"/>
                </a:cubicBezTo>
                <a:lnTo>
                  <a:pt x="0" y="3809596"/>
                </a:lnTo>
                <a:lnTo>
                  <a:pt x="0" y="55533"/>
                </a:lnTo>
                <a:lnTo>
                  <a:pt x="47513" y="46135"/>
                </a:lnTo>
                <a:cubicBezTo>
                  <a:pt x="230231" y="17264"/>
                  <a:pt x="423008" y="1271"/>
                  <a:pt x="626371" y="0"/>
                </a:cubicBezTo>
                <a:close/>
              </a:path>
            </a:pathLst>
          </a:custGeom>
        </p:spPr>
        <p:txBody>
          <a:bodyPr wrap="square">
            <a:noAutofit/>
          </a:bodyPr>
          <a:lstStyle/>
          <a:p>
            <a:endParaRPr lang="en-GB"/>
          </a:p>
        </p:txBody>
      </p:sp>
      <p:sp>
        <p:nvSpPr>
          <p:cNvPr id="3" name="Text Placeholder 9">
            <a:extLst>
              <a:ext uri="{FF2B5EF4-FFF2-40B4-BE49-F238E27FC236}">
                <a16:creationId xmlns:a16="http://schemas.microsoft.com/office/drawing/2014/main" id="{142DB9F8-FED0-1DD9-CD4A-D719D674A26D}"/>
              </a:ext>
            </a:extLst>
          </p:cNvPr>
          <p:cNvSpPr>
            <a:spLocks noGrp="1"/>
          </p:cNvSpPr>
          <p:nvPr>
            <p:ph type="body" sz="quarter" idx="12" hasCustomPrompt="1"/>
          </p:nvPr>
        </p:nvSpPr>
        <p:spPr>
          <a:xfrm>
            <a:off x="4860324" y="1779588"/>
            <a:ext cx="6314302" cy="4238625"/>
          </a:xfrm>
        </p:spPr>
        <p:txBody>
          <a:bodyPr>
            <a:noAutofit/>
          </a:bodyPr>
          <a:lstStyle>
            <a:lvl1pPr marL="0" indent="0">
              <a:lnSpc>
                <a:spcPct val="140000"/>
              </a:lnSpc>
              <a:spcBef>
                <a:spcPts val="0"/>
              </a:spcBef>
              <a:buNone/>
              <a:defRPr sz="1100" b="0" i="0">
                <a:latin typeface="Montserrat" pitchFamily="2" charset="77"/>
              </a:defRPr>
            </a:lvl1pPr>
          </a:lstStyle>
          <a:p>
            <a:pPr lvl="0"/>
            <a:r>
              <a:rPr lang="en-GB"/>
              <a:t>Body text goes here:</a:t>
            </a:r>
          </a:p>
        </p:txBody>
      </p:sp>
      <p:pic>
        <p:nvPicPr>
          <p:cNvPr id="5" name="Picture 4">
            <a:extLst>
              <a:ext uri="{FF2B5EF4-FFF2-40B4-BE49-F238E27FC236}">
                <a16:creationId xmlns:a16="http://schemas.microsoft.com/office/drawing/2014/main" id="{BE9A629B-FF54-EF72-DABB-4B649B42331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3920034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avy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solidFill>
                  <a:schemeClr val="bg1"/>
                </a:solidFill>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sp>
        <p:nvSpPr>
          <p:cNvPr id="10" name="Text Placeholder 9">
            <a:extLst>
              <a:ext uri="{FF2B5EF4-FFF2-40B4-BE49-F238E27FC236}">
                <a16:creationId xmlns:a16="http://schemas.microsoft.com/office/drawing/2014/main" id="{07742A78-81E4-9AC1-3BE3-79547E4A21C0}"/>
              </a:ext>
            </a:extLst>
          </p:cNvPr>
          <p:cNvSpPr>
            <a:spLocks noGrp="1"/>
          </p:cNvSpPr>
          <p:nvPr>
            <p:ph type="body" sz="quarter" idx="12" hasCustomPrompt="1"/>
          </p:nvPr>
        </p:nvSpPr>
        <p:spPr>
          <a:xfrm>
            <a:off x="2039938" y="1779588"/>
            <a:ext cx="8112125" cy="4238625"/>
          </a:xfrm>
        </p:spPr>
        <p:txBody>
          <a:bodyPr>
            <a:noAutofit/>
          </a:bodyPr>
          <a:lstStyle>
            <a:lvl1pPr marL="0" indent="0">
              <a:lnSpc>
                <a:spcPct val="140000"/>
              </a:lnSpc>
              <a:spcBef>
                <a:spcPts val="0"/>
              </a:spcBef>
              <a:buNone/>
              <a:defRPr sz="1100" b="0" i="0">
                <a:solidFill>
                  <a:schemeClr val="bg1"/>
                </a:solidFill>
                <a:latin typeface="Montserrat Medium" pitchFamily="2" charset="77"/>
              </a:defRPr>
            </a:lvl1pPr>
          </a:lstStyle>
          <a:p>
            <a:pPr lvl="0"/>
            <a:r>
              <a:rPr lang="en-GB"/>
              <a:t>Body text goes here:</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9B6C56B-81BD-2C4F-D95C-EFB50CC50221}"/>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2307558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avy Content - Lozenge Righ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solidFill>
                  <a:schemeClr val="bg1"/>
                </a:solidFill>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sp>
        <p:nvSpPr>
          <p:cNvPr id="10" name="Text Placeholder 9">
            <a:extLst>
              <a:ext uri="{FF2B5EF4-FFF2-40B4-BE49-F238E27FC236}">
                <a16:creationId xmlns:a16="http://schemas.microsoft.com/office/drawing/2014/main" id="{07742A78-81E4-9AC1-3BE3-79547E4A21C0}"/>
              </a:ext>
            </a:extLst>
          </p:cNvPr>
          <p:cNvSpPr>
            <a:spLocks noGrp="1"/>
          </p:cNvSpPr>
          <p:nvPr>
            <p:ph type="body" sz="quarter" idx="12" hasCustomPrompt="1"/>
          </p:nvPr>
        </p:nvSpPr>
        <p:spPr>
          <a:xfrm>
            <a:off x="1000898" y="1779588"/>
            <a:ext cx="6314302" cy="4238625"/>
          </a:xfrm>
        </p:spPr>
        <p:txBody>
          <a:bodyPr>
            <a:noAutofit/>
          </a:bodyPr>
          <a:lstStyle>
            <a:lvl1pPr marL="0" indent="0">
              <a:lnSpc>
                <a:spcPct val="140000"/>
              </a:lnSpc>
              <a:spcBef>
                <a:spcPts val="0"/>
              </a:spcBef>
              <a:buNone/>
              <a:defRPr sz="1100" b="0" i="0">
                <a:solidFill>
                  <a:schemeClr val="bg1"/>
                </a:solidFill>
                <a:latin typeface="Montserrat Medium" pitchFamily="2" charset="77"/>
              </a:defRPr>
            </a:lvl1pPr>
          </a:lstStyle>
          <a:p>
            <a:pPr lvl="0"/>
            <a:r>
              <a:rPr lang="en-GB"/>
              <a:t>Body text goes here:</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Picture Placeholder 11">
            <a:extLst>
              <a:ext uri="{FF2B5EF4-FFF2-40B4-BE49-F238E27FC236}">
                <a16:creationId xmlns:a16="http://schemas.microsoft.com/office/drawing/2014/main" id="{A6615EB4-51AD-4AAA-9287-2608EB8C840E}"/>
              </a:ext>
            </a:extLst>
          </p:cNvPr>
          <p:cNvSpPr>
            <a:spLocks noGrp="1"/>
          </p:cNvSpPr>
          <p:nvPr>
            <p:ph type="pic" sz="quarter" idx="13"/>
          </p:nvPr>
        </p:nvSpPr>
        <p:spPr>
          <a:xfrm>
            <a:off x="7967825" y="1886466"/>
            <a:ext cx="4249342" cy="3809596"/>
          </a:xfrm>
          <a:custGeom>
            <a:avLst/>
            <a:gdLst>
              <a:gd name="connsiteX0" fmla="*/ 3791381 w 4249342"/>
              <a:gd name="connsiteY0" fmla="*/ 0 h 3809596"/>
              <a:gd name="connsiteX1" fmla="*/ 4134599 w 4249342"/>
              <a:gd name="connsiteY1" fmla="*/ 0 h 3809596"/>
              <a:gd name="connsiteX2" fmla="*/ 4249342 w 4249342"/>
              <a:gd name="connsiteY2" fmla="*/ 0 h 3809596"/>
              <a:gd name="connsiteX3" fmla="*/ 4249342 w 4249342"/>
              <a:gd name="connsiteY3" fmla="*/ 3770137 h 3809596"/>
              <a:gd name="connsiteX4" fmla="*/ 4007296 w 4249342"/>
              <a:gd name="connsiteY4" fmla="*/ 3798668 h 3809596"/>
              <a:gd name="connsiteX5" fmla="*/ 3723557 w 4249342"/>
              <a:gd name="connsiteY5" fmla="*/ 3809596 h 3809596"/>
              <a:gd name="connsiteX6" fmla="*/ 0 w 4249342"/>
              <a:gd name="connsiteY6" fmla="*/ 3809596 h 3809596"/>
              <a:gd name="connsiteX7" fmla="*/ 3791381 w 4249342"/>
              <a:gd name="connsiteY7" fmla="*/ 0 h 38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9342" h="3809596">
                <a:moveTo>
                  <a:pt x="3791381" y="0"/>
                </a:moveTo>
                <a:cubicBezTo>
                  <a:pt x="3909438" y="0"/>
                  <a:pt x="4023805" y="0"/>
                  <a:pt x="4134599" y="0"/>
                </a:cubicBezTo>
                <a:lnTo>
                  <a:pt x="4249342" y="0"/>
                </a:lnTo>
                <a:lnTo>
                  <a:pt x="4249342" y="3770137"/>
                </a:lnTo>
                <a:lnTo>
                  <a:pt x="4007296" y="3798668"/>
                </a:lnTo>
                <a:cubicBezTo>
                  <a:pt x="3914982" y="3805876"/>
                  <a:pt x="3820419" y="3809596"/>
                  <a:pt x="3723557" y="3809596"/>
                </a:cubicBezTo>
                <a:lnTo>
                  <a:pt x="0" y="3809596"/>
                </a:lnTo>
                <a:cubicBezTo>
                  <a:pt x="0" y="3809596"/>
                  <a:pt x="542595" y="20300"/>
                  <a:pt x="3791381" y="0"/>
                </a:cubicBezTo>
                <a:close/>
              </a:path>
            </a:pathLst>
          </a:custGeom>
        </p:spPr>
        <p:txBody>
          <a:bodyPr wrap="square">
            <a:noAutofit/>
          </a:bodyPr>
          <a:lstStyle/>
          <a:p>
            <a:endParaRPr lang="en-GB"/>
          </a:p>
        </p:txBody>
      </p:sp>
      <p:pic>
        <p:nvPicPr>
          <p:cNvPr id="4" name="Picture 3">
            <a:extLst>
              <a:ext uri="{FF2B5EF4-FFF2-40B4-BE49-F238E27FC236}">
                <a16:creationId xmlns:a16="http://schemas.microsoft.com/office/drawing/2014/main" id="{26ED3181-3BE4-1809-D12B-DB3C7BFCAE53}"/>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4081287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avy Content - Lozenge Lef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solidFill>
                  <a:schemeClr val="bg1"/>
                </a:solidFill>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Picture Placeholder 15">
            <a:extLst>
              <a:ext uri="{FF2B5EF4-FFF2-40B4-BE49-F238E27FC236}">
                <a16:creationId xmlns:a16="http://schemas.microsoft.com/office/drawing/2014/main" id="{A3A034C3-04AE-5C2C-EE8D-93B52324EFE2}"/>
              </a:ext>
            </a:extLst>
          </p:cNvPr>
          <p:cNvSpPr>
            <a:spLocks noGrp="1"/>
          </p:cNvSpPr>
          <p:nvPr>
            <p:ph type="pic" sz="quarter" idx="13"/>
          </p:nvPr>
        </p:nvSpPr>
        <p:spPr>
          <a:xfrm>
            <a:off x="-15289" y="1886465"/>
            <a:ext cx="4403251" cy="3809596"/>
          </a:xfrm>
          <a:custGeom>
            <a:avLst/>
            <a:gdLst>
              <a:gd name="connsiteX0" fmla="*/ 626371 w 4403251"/>
              <a:gd name="connsiteY0" fmla="*/ 0 h 3809596"/>
              <a:gd name="connsiteX1" fmla="*/ 4403251 w 4403251"/>
              <a:gd name="connsiteY1" fmla="*/ 0 h 3809596"/>
              <a:gd name="connsiteX2" fmla="*/ 558443 w 4403251"/>
              <a:gd name="connsiteY2" fmla="*/ 3809596 h 3809596"/>
              <a:gd name="connsiteX3" fmla="*/ 0 w 4403251"/>
              <a:gd name="connsiteY3" fmla="*/ 3809596 h 3809596"/>
              <a:gd name="connsiteX4" fmla="*/ 0 w 4403251"/>
              <a:gd name="connsiteY4" fmla="*/ 55533 h 3809596"/>
              <a:gd name="connsiteX5" fmla="*/ 47513 w 4403251"/>
              <a:gd name="connsiteY5" fmla="*/ 46135 h 3809596"/>
              <a:gd name="connsiteX6" fmla="*/ 626371 w 4403251"/>
              <a:gd name="connsiteY6" fmla="*/ 0 h 38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251" h="3809596">
                <a:moveTo>
                  <a:pt x="626371" y="0"/>
                </a:moveTo>
                <a:cubicBezTo>
                  <a:pt x="4403251" y="0"/>
                  <a:pt x="4403251" y="0"/>
                  <a:pt x="4403251" y="0"/>
                </a:cubicBezTo>
                <a:cubicBezTo>
                  <a:pt x="4403251" y="0"/>
                  <a:pt x="3656028" y="3809596"/>
                  <a:pt x="558443" y="3809596"/>
                </a:cubicBezTo>
                <a:lnTo>
                  <a:pt x="0" y="3809596"/>
                </a:lnTo>
                <a:lnTo>
                  <a:pt x="0" y="55533"/>
                </a:lnTo>
                <a:lnTo>
                  <a:pt x="47513" y="46135"/>
                </a:lnTo>
                <a:cubicBezTo>
                  <a:pt x="230231" y="17264"/>
                  <a:pt x="423008" y="1271"/>
                  <a:pt x="626371" y="0"/>
                </a:cubicBezTo>
                <a:close/>
              </a:path>
            </a:pathLst>
          </a:custGeom>
        </p:spPr>
        <p:txBody>
          <a:bodyPr wrap="square">
            <a:noAutofit/>
          </a:bodyPr>
          <a:lstStyle/>
          <a:p>
            <a:endParaRPr lang="en-GB"/>
          </a:p>
        </p:txBody>
      </p:sp>
      <p:sp>
        <p:nvSpPr>
          <p:cNvPr id="3" name="Text Placeholder 9">
            <a:extLst>
              <a:ext uri="{FF2B5EF4-FFF2-40B4-BE49-F238E27FC236}">
                <a16:creationId xmlns:a16="http://schemas.microsoft.com/office/drawing/2014/main" id="{142DB9F8-FED0-1DD9-CD4A-D719D674A26D}"/>
              </a:ext>
            </a:extLst>
          </p:cNvPr>
          <p:cNvSpPr>
            <a:spLocks noGrp="1"/>
          </p:cNvSpPr>
          <p:nvPr>
            <p:ph type="body" sz="quarter" idx="12" hasCustomPrompt="1"/>
          </p:nvPr>
        </p:nvSpPr>
        <p:spPr>
          <a:xfrm>
            <a:off x="4860324" y="1779588"/>
            <a:ext cx="6314302" cy="4238625"/>
          </a:xfrm>
        </p:spPr>
        <p:txBody>
          <a:bodyPr>
            <a:noAutofit/>
          </a:bodyPr>
          <a:lstStyle>
            <a:lvl1pPr marL="0" indent="0">
              <a:lnSpc>
                <a:spcPct val="140000"/>
              </a:lnSpc>
              <a:spcBef>
                <a:spcPts val="0"/>
              </a:spcBef>
              <a:buNone/>
              <a:defRPr sz="1100" b="0" i="0">
                <a:solidFill>
                  <a:schemeClr val="bg1"/>
                </a:solidFill>
                <a:latin typeface="Montserrat Medium" pitchFamily="2" charset="77"/>
              </a:defRPr>
            </a:lvl1pPr>
          </a:lstStyle>
          <a:p>
            <a:pPr lvl="0"/>
            <a:r>
              <a:rPr lang="en-GB"/>
              <a:t>Body text goes here:</a:t>
            </a:r>
          </a:p>
        </p:txBody>
      </p:sp>
      <p:pic>
        <p:nvPicPr>
          <p:cNvPr id="6" name="Picture 5">
            <a:extLst>
              <a:ext uri="{FF2B5EF4-FFF2-40B4-BE49-F238E27FC236}">
                <a16:creationId xmlns:a16="http://schemas.microsoft.com/office/drawing/2014/main" id="{5771BB03-0481-5194-E1C2-7AA08B38789D}"/>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251288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 - Re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A706C514-BEF7-FE6D-0A0B-9867F6C4E177}"/>
              </a:ext>
            </a:extLst>
          </p:cNvPr>
          <p:cNvSpPr>
            <a:spLocks noGrp="1"/>
          </p:cNvSpPr>
          <p:nvPr>
            <p:ph type="body" sz="quarter" idx="10" hasCustomPrompt="1"/>
          </p:nvPr>
        </p:nvSpPr>
        <p:spPr>
          <a:xfrm>
            <a:off x="1079156" y="2101290"/>
            <a:ext cx="10033687" cy="2297713"/>
          </a:xfrm>
        </p:spPr>
        <p:txBody>
          <a:bodyPr anchor="ctr">
            <a:noAutofit/>
          </a:bodyPr>
          <a:lstStyle>
            <a:lvl1pPr marL="0" indent="0" algn="ctr">
              <a:lnSpc>
                <a:spcPct val="100000"/>
              </a:lnSpc>
              <a:spcBef>
                <a:spcPts val="0"/>
              </a:spcBef>
              <a:buNone/>
              <a:defRPr sz="8000" b="1" i="0">
                <a:solidFill>
                  <a:schemeClr val="bg1"/>
                </a:solidFill>
                <a:latin typeface="Montserrat" pitchFamily="2" charset="77"/>
              </a:defRPr>
            </a:lvl1pPr>
          </a:lstStyle>
          <a:p>
            <a:pPr lvl="0"/>
            <a:r>
              <a:rPr lang="en-GB" b="1" i="0">
                <a:latin typeface="Montserrat" pitchFamily="2" charset="77"/>
              </a:rPr>
              <a:t>Big statements</a:t>
            </a:r>
            <a:endParaRPr lang="en-GB"/>
          </a:p>
        </p:txBody>
      </p:sp>
      <p:pic>
        <p:nvPicPr>
          <p:cNvPr id="9" name="Picture 8">
            <a:extLst>
              <a:ext uri="{FF2B5EF4-FFF2-40B4-BE49-F238E27FC236}">
                <a16:creationId xmlns:a16="http://schemas.microsoft.com/office/drawing/2014/main" id="{809FE58F-DBBE-92B3-46F3-AA774B216B80}"/>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3572552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Re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A1B35-E229-4704-D8EA-2FBB6F0612B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73F29C92-43A6-30E3-FC0F-9B5872620BC5}"/>
              </a:ext>
            </a:extLst>
          </p:cNvPr>
          <p:cNvSpPr>
            <a:spLocks noGrp="1"/>
          </p:cNvSpPr>
          <p:nvPr>
            <p:ph type="body" sz="quarter" idx="10" hasCustomPrompt="1"/>
          </p:nvPr>
        </p:nvSpPr>
        <p:spPr>
          <a:xfrm>
            <a:off x="939800" y="1957754"/>
            <a:ext cx="5868988" cy="2203938"/>
          </a:xfrm>
        </p:spPr>
        <p:txBody>
          <a:bodyPr tIns="180000" anchor="ctr">
            <a:noAutofit/>
          </a:bodyPr>
          <a:lstStyle>
            <a:lvl1pPr marL="0" indent="0">
              <a:lnSpc>
                <a:spcPct val="90000"/>
              </a:lnSpc>
              <a:spcBef>
                <a:spcPts val="0"/>
              </a:spcBef>
              <a:buNone/>
              <a:defRPr sz="7200" b="1" i="0">
                <a:solidFill>
                  <a:schemeClr val="bg1"/>
                </a:solidFill>
                <a:latin typeface="Montserrat" pitchFamily="2" charset="77"/>
              </a:defRPr>
            </a:lvl1pPr>
          </a:lstStyle>
          <a:p>
            <a:pPr lvl="0"/>
            <a:r>
              <a:rPr lang="en-GB" b="1" i="0">
                <a:latin typeface="Montserrat" pitchFamily="2" charset="77"/>
              </a:rPr>
              <a:t>Title</a:t>
            </a:r>
            <a:endParaRPr lang="en-GB"/>
          </a:p>
        </p:txBody>
      </p:sp>
      <p:sp>
        <p:nvSpPr>
          <p:cNvPr id="12" name="Text Placeholder 10">
            <a:extLst>
              <a:ext uri="{FF2B5EF4-FFF2-40B4-BE49-F238E27FC236}">
                <a16:creationId xmlns:a16="http://schemas.microsoft.com/office/drawing/2014/main" id="{0F63278E-0004-74CD-8567-DEA7DEE0CCF0}"/>
              </a:ext>
            </a:extLst>
          </p:cNvPr>
          <p:cNvSpPr>
            <a:spLocks noGrp="1"/>
          </p:cNvSpPr>
          <p:nvPr>
            <p:ph type="body" sz="quarter" idx="11" hasCustomPrompt="1"/>
          </p:nvPr>
        </p:nvSpPr>
        <p:spPr>
          <a:xfrm>
            <a:off x="2804984" y="4503581"/>
            <a:ext cx="4003804" cy="338554"/>
          </a:xfrm>
        </p:spPr>
        <p:txBody>
          <a:bodyPr lIns="0" tIns="36000" rIns="0" bIns="0" anchor="ctr">
            <a:noAutofit/>
          </a:bodyPr>
          <a:lstStyle>
            <a:lvl1pPr marL="0" indent="0">
              <a:spcBef>
                <a:spcPts val="0"/>
              </a:spcBef>
              <a:buNone/>
              <a:defRPr sz="1600" b="1" i="0">
                <a:solidFill>
                  <a:schemeClr val="bg1"/>
                </a:solidFill>
                <a:latin typeface="Montserrat" pitchFamily="2" charset="77"/>
              </a:defRPr>
            </a:lvl1pPr>
          </a:lstStyle>
          <a:p>
            <a:pPr lvl="0"/>
            <a:r>
              <a:rPr lang="en-GB" b="1" i="0">
                <a:latin typeface="Montserrat" pitchFamily="2" charset="77"/>
              </a:rPr>
              <a:t>Name</a:t>
            </a:r>
            <a:endParaRPr lang="en-GB"/>
          </a:p>
        </p:txBody>
      </p:sp>
      <p:sp>
        <p:nvSpPr>
          <p:cNvPr id="13" name="TextBox 12">
            <a:extLst>
              <a:ext uri="{FF2B5EF4-FFF2-40B4-BE49-F238E27FC236}">
                <a16:creationId xmlns:a16="http://schemas.microsoft.com/office/drawing/2014/main" id="{87D346D8-0472-76F6-51EE-5A942D26631B}"/>
              </a:ext>
            </a:extLst>
          </p:cNvPr>
          <p:cNvSpPr txBox="1"/>
          <p:nvPr userDrawn="1"/>
        </p:nvSpPr>
        <p:spPr>
          <a:xfrm>
            <a:off x="939800" y="4503581"/>
            <a:ext cx="1604927" cy="338554"/>
          </a:xfrm>
          <a:prstGeom prst="rect">
            <a:avLst/>
          </a:prstGeom>
          <a:noFill/>
        </p:spPr>
        <p:txBody>
          <a:bodyPr wrap="none" rtlCol="0">
            <a:spAutoFit/>
          </a:bodyPr>
          <a:lstStyle/>
          <a:p>
            <a:r>
              <a:rPr lang="en-GB" sz="1600" b="1">
                <a:solidFill>
                  <a:schemeClr val="bg1"/>
                </a:solidFill>
                <a:latin typeface="Montserrat" pitchFamily="2" charset="77"/>
              </a:rPr>
              <a:t>Presented by</a:t>
            </a:r>
          </a:p>
        </p:txBody>
      </p:sp>
      <p:cxnSp>
        <p:nvCxnSpPr>
          <p:cNvPr id="15" name="Straight Connector 14">
            <a:extLst>
              <a:ext uri="{FF2B5EF4-FFF2-40B4-BE49-F238E27FC236}">
                <a16:creationId xmlns:a16="http://schemas.microsoft.com/office/drawing/2014/main" id="{34E23A11-02F8-BE06-202F-540DE6B71F24}"/>
              </a:ext>
            </a:extLst>
          </p:cNvPr>
          <p:cNvCxnSpPr/>
          <p:nvPr userDrawn="1"/>
        </p:nvCxnSpPr>
        <p:spPr>
          <a:xfrm>
            <a:off x="2617022" y="4503581"/>
            <a:ext cx="0" cy="33855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D80A2B49-A8F5-5A32-24EB-2EE1E27779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371" y="1337604"/>
            <a:ext cx="2033872" cy="457068"/>
          </a:xfrm>
          <a:prstGeom prst="rect">
            <a:avLst/>
          </a:prstGeom>
        </p:spPr>
      </p:pic>
      <p:sp>
        <p:nvSpPr>
          <p:cNvPr id="17" name="TextBox 16">
            <a:extLst>
              <a:ext uri="{FF2B5EF4-FFF2-40B4-BE49-F238E27FC236}">
                <a16:creationId xmlns:a16="http://schemas.microsoft.com/office/drawing/2014/main" id="{9C0CD399-C70E-D010-6AB0-32E37A5C25B7}"/>
              </a:ext>
            </a:extLst>
          </p:cNvPr>
          <p:cNvSpPr txBox="1"/>
          <p:nvPr userDrawn="1"/>
        </p:nvSpPr>
        <p:spPr>
          <a:xfrm>
            <a:off x="966371" y="5660038"/>
            <a:ext cx="1717137" cy="261610"/>
          </a:xfrm>
          <a:prstGeom prst="rect">
            <a:avLst/>
          </a:prstGeom>
          <a:noFill/>
        </p:spPr>
        <p:txBody>
          <a:bodyPr wrap="none" rtlCol="0">
            <a:noAutofit/>
          </a:bodyPr>
          <a:lstStyle/>
          <a:p>
            <a:r>
              <a:rPr lang="en-GB" sz="1100" b="1">
                <a:solidFill>
                  <a:schemeClr val="bg1"/>
                </a:solidFill>
                <a:latin typeface="Montserrat" pitchFamily="2" charset="77"/>
              </a:rPr>
              <a:t>www.creditsafe.com</a:t>
            </a:r>
          </a:p>
        </p:txBody>
      </p:sp>
    </p:spTree>
    <p:extLst>
      <p:ext uri="{BB962C8B-B14F-4D97-AF65-F5344CB8AC3E}">
        <p14:creationId xmlns:p14="http://schemas.microsoft.com/office/powerpoint/2010/main" val="1707828831"/>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 Navy">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5F898-86D9-6691-D5AB-53DD74BC1E7A}"/>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
        <p:nvSpPr>
          <p:cNvPr id="4" name="Text Placeholder 10">
            <a:extLst>
              <a:ext uri="{FF2B5EF4-FFF2-40B4-BE49-F238E27FC236}">
                <a16:creationId xmlns:a16="http://schemas.microsoft.com/office/drawing/2014/main" id="{179A4687-57F1-03C7-9686-800FF1C02C9F}"/>
              </a:ext>
            </a:extLst>
          </p:cNvPr>
          <p:cNvSpPr>
            <a:spLocks noGrp="1"/>
          </p:cNvSpPr>
          <p:nvPr>
            <p:ph type="body" sz="quarter" idx="10" hasCustomPrompt="1"/>
          </p:nvPr>
        </p:nvSpPr>
        <p:spPr>
          <a:xfrm>
            <a:off x="1079156" y="2101290"/>
            <a:ext cx="10033687" cy="2297713"/>
          </a:xfrm>
        </p:spPr>
        <p:txBody>
          <a:bodyPr anchor="ctr">
            <a:noAutofit/>
          </a:bodyPr>
          <a:lstStyle>
            <a:lvl1pPr marL="0" indent="0" algn="ctr">
              <a:lnSpc>
                <a:spcPct val="100000"/>
              </a:lnSpc>
              <a:spcBef>
                <a:spcPts val="0"/>
              </a:spcBef>
              <a:buNone/>
              <a:defRPr sz="8000" b="1" i="0">
                <a:solidFill>
                  <a:schemeClr val="bg1"/>
                </a:solidFill>
                <a:latin typeface="Montserrat" pitchFamily="2" charset="77"/>
              </a:defRPr>
            </a:lvl1pPr>
          </a:lstStyle>
          <a:p>
            <a:pPr lvl="0"/>
            <a:r>
              <a:rPr lang="en-GB" b="1" i="0">
                <a:latin typeface="Montserrat" pitchFamily="2" charset="77"/>
              </a:rPr>
              <a:t>Big statements</a:t>
            </a:r>
            <a:endParaRPr lang="en-GB"/>
          </a:p>
        </p:txBody>
      </p:sp>
    </p:spTree>
    <p:extLst>
      <p:ext uri="{BB962C8B-B14F-4D97-AF65-F5344CB8AC3E}">
        <p14:creationId xmlns:p14="http://schemas.microsoft.com/office/powerpoint/2010/main" val="9586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 Grey">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FD5227-EF2B-0538-F7DC-326BB275E18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
        <p:nvSpPr>
          <p:cNvPr id="3" name="Text Placeholder 10">
            <a:extLst>
              <a:ext uri="{FF2B5EF4-FFF2-40B4-BE49-F238E27FC236}">
                <a16:creationId xmlns:a16="http://schemas.microsoft.com/office/drawing/2014/main" id="{27F6C993-6928-9B35-2CA2-7DE31F476373}"/>
              </a:ext>
            </a:extLst>
          </p:cNvPr>
          <p:cNvSpPr>
            <a:spLocks noGrp="1"/>
          </p:cNvSpPr>
          <p:nvPr>
            <p:ph type="body" sz="quarter" idx="10" hasCustomPrompt="1"/>
          </p:nvPr>
        </p:nvSpPr>
        <p:spPr>
          <a:xfrm>
            <a:off x="1079156" y="2101290"/>
            <a:ext cx="10033687" cy="2297713"/>
          </a:xfrm>
        </p:spPr>
        <p:txBody>
          <a:bodyPr anchor="ctr">
            <a:noAutofit/>
          </a:bodyPr>
          <a:lstStyle>
            <a:lvl1pPr marL="0" indent="0" algn="ctr">
              <a:lnSpc>
                <a:spcPct val="100000"/>
              </a:lnSpc>
              <a:spcBef>
                <a:spcPts val="0"/>
              </a:spcBef>
              <a:buNone/>
              <a:defRPr sz="8000" b="1" i="0">
                <a:solidFill>
                  <a:schemeClr val="accent2"/>
                </a:solidFill>
                <a:latin typeface="Montserrat" pitchFamily="2" charset="77"/>
              </a:defRPr>
            </a:lvl1pPr>
          </a:lstStyle>
          <a:p>
            <a:pPr lvl="0"/>
            <a:r>
              <a:rPr lang="en-GB" b="1" i="0">
                <a:latin typeface="Montserrat" pitchFamily="2" charset="77"/>
              </a:rPr>
              <a:t>Big statements</a:t>
            </a:r>
            <a:endParaRPr lang="en-GB"/>
          </a:p>
        </p:txBody>
      </p:sp>
    </p:spTree>
    <p:extLst>
      <p:ext uri="{BB962C8B-B14F-4D97-AF65-F5344CB8AC3E}">
        <p14:creationId xmlns:p14="http://schemas.microsoft.com/office/powerpoint/2010/main" val="2985578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Holder">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3280DCEF-7A0E-1D04-A343-68FD18B65CC1}"/>
              </a:ext>
            </a:extLst>
          </p:cNvPr>
          <p:cNvSpPr>
            <a:spLocks noGrp="1"/>
          </p:cNvSpPr>
          <p:nvPr>
            <p:ph type="media" sz="quarter" idx="10"/>
          </p:nvPr>
        </p:nvSpPr>
        <p:spPr>
          <a:xfrm>
            <a:off x="0" y="0"/>
            <a:ext cx="12192000" cy="6858000"/>
          </a:xfrm>
        </p:spPr>
        <p:txBody>
          <a:bodyPr/>
          <a:lstStyle/>
          <a:p>
            <a:endParaRPr lang="en-GB"/>
          </a:p>
        </p:txBody>
      </p:sp>
      <p:sp>
        <p:nvSpPr>
          <p:cNvPr id="8" name="Rectangle 7">
            <a:extLst>
              <a:ext uri="{FF2B5EF4-FFF2-40B4-BE49-F238E27FC236}">
                <a16:creationId xmlns:a16="http://schemas.microsoft.com/office/drawing/2014/main" id="{2B073C09-0DF1-22F7-C520-A96A8EAAD46C}"/>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1F109C4-64A5-91FD-9382-A4DEE5D4F29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2243203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 Navy">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5A17FB-FB22-1830-F00C-0255BE2449D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80A2B49-A8F5-5A32-24EB-2EE1E27779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371" y="1337604"/>
            <a:ext cx="2033872" cy="457068"/>
          </a:xfrm>
          <a:prstGeom prst="rect">
            <a:avLst/>
          </a:prstGeom>
        </p:spPr>
      </p:pic>
      <p:sp>
        <p:nvSpPr>
          <p:cNvPr id="17" name="TextBox 16">
            <a:extLst>
              <a:ext uri="{FF2B5EF4-FFF2-40B4-BE49-F238E27FC236}">
                <a16:creationId xmlns:a16="http://schemas.microsoft.com/office/drawing/2014/main" id="{9C0CD399-C70E-D010-6AB0-32E37A5C25B7}"/>
              </a:ext>
            </a:extLst>
          </p:cNvPr>
          <p:cNvSpPr txBox="1"/>
          <p:nvPr userDrawn="1"/>
        </p:nvSpPr>
        <p:spPr>
          <a:xfrm>
            <a:off x="966371" y="4863802"/>
            <a:ext cx="2431735" cy="338554"/>
          </a:xfrm>
          <a:prstGeom prst="rect">
            <a:avLst/>
          </a:prstGeom>
          <a:noFill/>
        </p:spPr>
        <p:txBody>
          <a:bodyPr wrap="none" rtlCol="0">
            <a:noAutofit/>
          </a:bodyPr>
          <a:lstStyle/>
          <a:p>
            <a:r>
              <a:rPr lang="en-GB" sz="1600" b="1">
                <a:solidFill>
                  <a:schemeClr val="bg1"/>
                </a:solidFill>
                <a:latin typeface="Montserrat" pitchFamily="2" charset="77"/>
              </a:rPr>
              <a:t>www.creditsafe.com</a:t>
            </a:r>
          </a:p>
        </p:txBody>
      </p:sp>
      <p:sp>
        <p:nvSpPr>
          <p:cNvPr id="4" name="Text Placeholder 10">
            <a:extLst>
              <a:ext uri="{FF2B5EF4-FFF2-40B4-BE49-F238E27FC236}">
                <a16:creationId xmlns:a16="http://schemas.microsoft.com/office/drawing/2014/main" id="{A58A1ACD-0FAA-5F31-4AFF-A48DF3CB36FD}"/>
              </a:ext>
            </a:extLst>
          </p:cNvPr>
          <p:cNvSpPr>
            <a:spLocks noGrp="1"/>
          </p:cNvSpPr>
          <p:nvPr>
            <p:ph type="body" sz="quarter" idx="10" hasCustomPrompt="1"/>
          </p:nvPr>
        </p:nvSpPr>
        <p:spPr>
          <a:xfrm>
            <a:off x="939800" y="1957754"/>
            <a:ext cx="5868988" cy="2203938"/>
          </a:xfrm>
        </p:spPr>
        <p:txBody>
          <a:bodyPr tIns="180000" anchor="ctr">
            <a:noAutofit/>
          </a:bodyPr>
          <a:lstStyle>
            <a:lvl1pPr marL="0" indent="0">
              <a:lnSpc>
                <a:spcPct val="90000"/>
              </a:lnSpc>
              <a:spcBef>
                <a:spcPts val="0"/>
              </a:spcBef>
              <a:buNone/>
              <a:defRPr sz="7200" b="1" i="0">
                <a:solidFill>
                  <a:schemeClr val="bg1"/>
                </a:solidFill>
                <a:latin typeface="Montserrat" pitchFamily="2" charset="77"/>
              </a:defRPr>
            </a:lvl1pPr>
          </a:lstStyle>
          <a:p>
            <a:pPr lvl="0"/>
            <a:r>
              <a:rPr lang="en-GB" b="1" i="0">
                <a:latin typeface="Montserrat" pitchFamily="2" charset="77"/>
              </a:rPr>
              <a:t>Title</a:t>
            </a:r>
            <a:endParaRPr lang="en-GB"/>
          </a:p>
        </p:txBody>
      </p:sp>
    </p:spTree>
    <p:extLst>
      <p:ext uri="{BB962C8B-B14F-4D97-AF65-F5344CB8AC3E}">
        <p14:creationId xmlns:p14="http://schemas.microsoft.com/office/powerpoint/2010/main" val="2906879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 Re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A1B35-E229-4704-D8EA-2FBB6F0612B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80A2B49-A8F5-5A32-24EB-2EE1E27779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371" y="1337604"/>
            <a:ext cx="2033872" cy="457068"/>
          </a:xfrm>
          <a:prstGeom prst="rect">
            <a:avLst/>
          </a:prstGeom>
        </p:spPr>
      </p:pic>
      <p:sp>
        <p:nvSpPr>
          <p:cNvPr id="17" name="TextBox 16">
            <a:extLst>
              <a:ext uri="{FF2B5EF4-FFF2-40B4-BE49-F238E27FC236}">
                <a16:creationId xmlns:a16="http://schemas.microsoft.com/office/drawing/2014/main" id="{9C0CD399-C70E-D010-6AB0-32E37A5C25B7}"/>
              </a:ext>
            </a:extLst>
          </p:cNvPr>
          <p:cNvSpPr txBox="1"/>
          <p:nvPr userDrawn="1"/>
        </p:nvSpPr>
        <p:spPr>
          <a:xfrm>
            <a:off x="966371" y="4863802"/>
            <a:ext cx="2431735" cy="338554"/>
          </a:xfrm>
          <a:prstGeom prst="rect">
            <a:avLst/>
          </a:prstGeom>
          <a:noFill/>
        </p:spPr>
        <p:txBody>
          <a:bodyPr wrap="none" rtlCol="0">
            <a:noAutofit/>
          </a:bodyPr>
          <a:lstStyle/>
          <a:p>
            <a:r>
              <a:rPr lang="en-GB" sz="1600" b="1">
                <a:solidFill>
                  <a:schemeClr val="bg1"/>
                </a:solidFill>
                <a:latin typeface="Montserrat" pitchFamily="2" charset="77"/>
              </a:rPr>
              <a:t>www.creditsafe.com</a:t>
            </a:r>
          </a:p>
        </p:txBody>
      </p:sp>
      <p:sp>
        <p:nvSpPr>
          <p:cNvPr id="4" name="Text Placeholder 10">
            <a:extLst>
              <a:ext uri="{FF2B5EF4-FFF2-40B4-BE49-F238E27FC236}">
                <a16:creationId xmlns:a16="http://schemas.microsoft.com/office/drawing/2014/main" id="{A58A1ACD-0FAA-5F31-4AFF-A48DF3CB36FD}"/>
              </a:ext>
            </a:extLst>
          </p:cNvPr>
          <p:cNvSpPr>
            <a:spLocks noGrp="1"/>
          </p:cNvSpPr>
          <p:nvPr>
            <p:ph type="body" sz="quarter" idx="10" hasCustomPrompt="1"/>
          </p:nvPr>
        </p:nvSpPr>
        <p:spPr>
          <a:xfrm>
            <a:off x="939800" y="1957754"/>
            <a:ext cx="5868988" cy="2203938"/>
          </a:xfrm>
        </p:spPr>
        <p:txBody>
          <a:bodyPr tIns="180000" anchor="ctr">
            <a:noAutofit/>
          </a:bodyPr>
          <a:lstStyle>
            <a:lvl1pPr marL="0" indent="0">
              <a:lnSpc>
                <a:spcPct val="90000"/>
              </a:lnSpc>
              <a:spcBef>
                <a:spcPts val="0"/>
              </a:spcBef>
              <a:buNone/>
              <a:defRPr sz="7200" b="1" i="0">
                <a:solidFill>
                  <a:schemeClr val="bg1"/>
                </a:solidFill>
                <a:latin typeface="Montserrat" pitchFamily="2" charset="77"/>
              </a:defRPr>
            </a:lvl1pPr>
          </a:lstStyle>
          <a:p>
            <a:pPr lvl="0"/>
            <a:r>
              <a:rPr lang="en-GB" b="1" i="0">
                <a:latin typeface="Montserrat" pitchFamily="2" charset="77"/>
              </a:rPr>
              <a:t>Title</a:t>
            </a:r>
            <a:endParaRPr lang="en-GB"/>
          </a:p>
        </p:txBody>
      </p:sp>
    </p:spTree>
    <p:extLst>
      <p:ext uri="{BB962C8B-B14F-4D97-AF65-F5344CB8AC3E}">
        <p14:creationId xmlns:p14="http://schemas.microsoft.com/office/powerpoint/2010/main" val="297285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duct 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E4052-134A-43DD-88CC-305E2292E06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3F3D8EB-F03F-2A0A-C89F-1E42AA371B7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73F29C92-43A6-30E3-FC0F-9B5872620BC5}"/>
              </a:ext>
            </a:extLst>
          </p:cNvPr>
          <p:cNvSpPr>
            <a:spLocks noGrp="1"/>
          </p:cNvSpPr>
          <p:nvPr>
            <p:ph type="body" sz="quarter" idx="10" hasCustomPrompt="1"/>
          </p:nvPr>
        </p:nvSpPr>
        <p:spPr>
          <a:xfrm>
            <a:off x="849140" y="1935268"/>
            <a:ext cx="6219875" cy="1452165"/>
          </a:xfrm>
        </p:spPr>
        <p:txBody>
          <a:bodyPr anchor="ctr">
            <a:noAutofit/>
          </a:bodyPr>
          <a:lstStyle>
            <a:lvl1pPr marL="0" indent="0">
              <a:lnSpc>
                <a:spcPct val="90000"/>
              </a:lnSpc>
              <a:spcBef>
                <a:spcPts val="0"/>
              </a:spcBef>
              <a:buNone/>
              <a:defRPr sz="4800" b="1" i="0">
                <a:solidFill>
                  <a:schemeClr val="bg1"/>
                </a:solidFill>
                <a:latin typeface="Montserrat" pitchFamily="2" charset="77"/>
              </a:defRPr>
            </a:lvl1pPr>
          </a:lstStyle>
          <a:p>
            <a:pPr lvl="0"/>
            <a:r>
              <a:rPr lang="en-GB" b="1" i="0">
                <a:latin typeface="Montserrat" pitchFamily="2" charset="77"/>
              </a:rPr>
              <a:t>Product Title</a:t>
            </a:r>
            <a:endParaRPr lang="en-GB"/>
          </a:p>
        </p:txBody>
      </p:sp>
      <p:sp>
        <p:nvSpPr>
          <p:cNvPr id="17" name="TextBox 16">
            <a:extLst>
              <a:ext uri="{FF2B5EF4-FFF2-40B4-BE49-F238E27FC236}">
                <a16:creationId xmlns:a16="http://schemas.microsoft.com/office/drawing/2014/main" id="{9C0CD399-C70E-D010-6AB0-32E37A5C25B7}"/>
              </a:ext>
            </a:extLst>
          </p:cNvPr>
          <p:cNvSpPr txBox="1"/>
          <p:nvPr userDrawn="1"/>
        </p:nvSpPr>
        <p:spPr>
          <a:xfrm>
            <a:off x="966371" y="5660038"/>
            <a:ext cx="1717137" cy="261610"/>
          </a:xfrm>
          <a:prstGeom prst="rect">
            <a:avLst/>
          </a:prstGeom>
          <a:noFill/>
        </p:spPr>
        <p:txBody>
          <a:bodyPr wrap="none" rtlCol="0">
            <a:noAutofit/>
          </a:bodyPr>
          <a:lstStyle/>
          <a:p>
            <a:r>
              <a:rPr lang="en-GB" sz="1100" b="1">
                <a:solidFill>
                  <a:schemeClr val="bg1"/>
                </a:solidFill>
                <a:latin typeface="Montserrat" pitchFamily="2" charset="77"/>
              </a:rPr>
              <a:t>www.creditsafe.com</a:t>
            </a:r>
          </a:p>
        </p:txBody>
      </p:sp>
      <p:cxnSp>
        <p:nvCxnSpPr>
          <p:cNvPr id="3" name="Straight Connector 2">
            <a:extLst>
              <a:ext uri="{FF2B5EF4-FFF2-40B4-BE49-F238E27FC236}">
                <a16:creationId xmlns:a16="http://schemas.microsoft.com/office/drawing/2014/main" id="{2493B764-6F77-179F-7337-90444CD2A685}"/>
              </a:ext>
            </a:extLst>
          </p:cNvPr>
          <p:cNvCxnSpPr/>
          <p:nvPr userDrawn="1"/>
        </p:nvCxnSpPr>
        <p:spPr>
          <a:xfrm>
            <a:off x="939800" y="3608173"/>
            <a:ext cx="885139"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745D15DD-3C25-F953-B44D-0DA22CD8B0C8}"/>
              </a:ext>
            </a:extLst>
          </p:cNvPr>
          <p:cNvSpPr>
            <a:spLocks noGrp="1"/>
          </p:cNvSpPr>
          <p:nvPr>
            <p:ph type="body" sz="quarter" idx="11" hasCustomPrompt="1"/>
          </p:nvPr>
        </p:nvSpPr>
        <p:spPr>
          <a:xfrm>
            <a:off x="849140" y="3967162"/>
            <a:ext cx="6246445" cy="828509"/>
          </a:xfrm>
        </p:spPr>
        <p:txBody>
          <a:bodyPr>
            <a:noAutofit/>
          </a:bodyPr>
          <a:lstStyle>
            <a:lvl1pPr marL="0" indent="0">
              <a:lnSpc>
                <a:spcPct val="140000"/>
              </a:lnSpc>
              <a:spcBef>
                <a:spcPts val="0"/>
              </a:spcBef>
              <a:buNone/>
              <a:defRPr sz="1600" b="0" i="0">
                <a:solidFill>
                  <a:schemeClr val="bg1"/>
                </a:solidFill>
                <a:latin typeface="Montserrat Medium" pitchFamily="2" charset="77"/>
              </a:defRPr>
            </a:lvl1pPr>
          </a:lstStyle>
          <a:p>
            <a:pPr lvl="0"/>
            <a:r>
              <a:rPr lang="en-GB"/>
              <a:t>Subheading</a:t>
            </a:r>
          </a:p>
        </p:txBody>
      </p:sp>
      <p:sp>
        <p:nvSpPr>
          <p:cNvPr id="7" name="Picture Placeholder 6">
            <a:extLst>
              <a:ext uri="{FF2B5EF4-FFF2-40B4-BE49-F238E27FC236}">
                <a16:creationId xmlns:a16="http://schemas.microsoft.com/office/drawing/2014/main" id="{E2DDB05F-E8C5-F93E-62EA-8E45DAF3A14F}"/>
              </a:ext>
            </a:extLst>
          </p:cNvPr>
          <p:cNvSpPr>
            <a:spLocks noGrp="1"/>
          </p:cNvSpPr>
          <p:nvPr>
            <p:ph type="pic" sz="quarter" idx="12"/>
          </p:nvPr>
        </p:nvSpPr>
        <p:spPr>
          <a:xfrm>
            <a:off x="966371" y="1258215"/>
            <a:ext cx="534183" cy="533074"/>
          </a:xfrm>
          <a:prstGeom prst="roundRect">
            <a:avLst/>
          </a:prstGeom>
          <a:ln w="28575">
            <a:solidFill>
              <a:schemeClr val="accent1"/>
            </a:solidFill>
          </a:ln>
        </p:spPr>
        <p:txBody>
          <a:bodyPr/>
          <a:lstStyle/>
          <a:p>
            <a:endParaRPr lang="en-GB"/>
          </a:p>
        </p:txBody>
      </p:sp>
    </p:spTree>
    <p:extLst>
      <p:ext uri="{BB962C8B-B14F-4D97-AF65-F5344CB8AC3E}">
        <p14:creationId xmlns:p14="http://schemas.microsoft.com/office/powerpoint/2010/main" val="2101542387"/>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ustry / Company Specif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6A155A-0D09-A3CE-A58F-BB217039EA4D}"/>
              </a:ext>
            </a:extLst>
          </p:cNvPr>
          <p:cNvSpPr/>
          <p:nvPr userDrawn="1"/>
        </p:nvSpPr>
        <p:spPr>
          <a:xfrm>
            <a:off x="0" y="-1"/>
            <a:ext cx="12191999" cy="4699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64778" y="6330779"/>
            <a:ext cx="527221" cy="527221"/>
          </a:xfrm>
          <a:prstGeom prst="rect">
            <a:avLst/>
          </a:prstGeom>
        </p:spPr>
      </p:pic>
      <p:sp>
        <p:nvSpPr>
          <p:cNvPr id="2" name="Title 1">
            <a:extLst>
              <a:ext uri="{FF2B5EF4-FFF2-40B4-BE49-F238E27FC236}">
                <a16:creationId xmlns:a16="http://schemas.microsoft.com/office/drawing/2014/main" id="{50FA0EFF-A111-96DC-54A0-42390F41172C}"/>
              </a:ext>
            </a:extLst>
          </p:cNvPr>
          <p:cNvSpPr>
            <a:spLocks noGrp="1"/>
          </p:cNvSpPr>
          <p:nvPr>
            <p:ph type="title" hasCustomPrompt="1"/>
          </p:nvPr>
        </p:nvSpPr>
        <p:spPr>
          <a:xfrm>
            <a:off x="870116" y="1094224"/>
            <a:ext cx="7391381" cy="1882892"/>
          </a:xfrm>
        </p:spPr>
        <p:txBody>
          <a:bodyPr>
            <a:noAutofit/>
          </a:bodyPr>
          <a:lstStyle>
            <a:lvl1pPr algn="l">
              <a:lnSpc>
                <a:spcPct val="80000"/>
              </a:lnSpc>
              <a:defRPr sz="4800" b="1" i="0">
                <a:solidFill>
                  <a:schemeClr val="tx1"/>
                </a:solidFill>
                <a:latin typeface="Montserrat" pitchFamily="2" charset="77"/>
              </a:defRPr>
            </a:lvl1pPr>
          </a:lstStyle>
          <a:p>
            <a:r>
              <a:rPr lang="en-US"/>
              <a:t>Heading</a:t>
            </a:r>
            <a:endParaRPr lang="en-GB"/>
          </a:p>
        </p:txBody>
      </p:sp>
      <p:sp>
        <p:nvSpPr>
          <p:cNvPr id="4" name="Picture Placeholder 11">
            <a:extLst>
              <a:ext uri="{FF2B5EF4-FFF2-40B4-BE49-F238E27FC236}">
                <a16:creationId xmlns:a16="http://schemas.microsoft.com/office/drawing/2014/main" id="{A952F2A9-DB7E-9450-E024-9B000BA161F8}"/>
              </a:ext>
            </a:extLst>
          </p:cNvPr>
          <p:cNvSpPr>
            <a:spLocks noGrp="1"/>
          </p:cNvSpPr>
          <p:nvPr>
            <p:ph type="pic" sz="quarter" idx="11"/>
          </p:nvPr>
        </p:nvSpPr>
        <p:spPr>
          <a:xfrm>
            <a:off x="7967825" y="1072318"/>
            <a:ext cx="4249342" cy="3809596"/>
          </a:xfrm>
          <a:custGeom>
            <a:avLst/>
            <a:gdLst>
              <a:gd name="connsiteX0" fmla="*/ 3791381 w 4249342"/>
              <a:gd name="connsiteY0" fmla="*/ 0 h 3809596"/>
              <a:gd name="connsiteX1" fmla="*/ 4134599 w 4249342"/>
              <a:gd name="connsiteY1" fmla="*/ 0 h 3809596"/>
              <a:gd name="connsiteX2" fmla="*/ 4249342 w 4249342"/>
              <a:gd name="connsiteY2" fmla="*/ 0 h 3809596"/>
              <a:gd name="connsiteX3" fmla="*/ 4249342 w 4249342"/>
              <a:gd name="connsiteY3" fmla="*/ 3770137 h 3809596"/>
              <a:gd name="connsiteX4" fmla="*/ 4007296 w 4249342"/>
              <a:gd name="connsiteY4" fmla="*/ 3798668 h 3809596"/>
              <a:gd name="connsiteX5" fmla="*/ 3723557 w 4249342"/>
              <a:gd name="connsiteY5" fmla="*/ 3809596 h 3809596"/>
              <a:gd name="connsiteX6" fmla="*/ 0 w 4249342"/>
              <a:gd name="connsiteY6" fmla="*/ 3809596 h 3809596"/>
              <a:gd name="connsiteX7" fmla="*/ 3791381 w 4249342"/>
              <a:gd name="connsiteY7" fmla="*/ 0 h 38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9342" h="3809596">
                <a:moveTo>
                  <a:pt x="3791381" y="0"/>
                </a:moveTo>
                <a:cubicBezTo>
                  <a:pt x="3909438" y="0"/>
                  <a:pt x="4023805" y="0"/>
                  <a:pt x="4134599" y="0"/>
                </a:cubicBezTo>
                <a:lnTo>
                  <a:pt x="4249342" y="0"/>
                </a:lnTo>
                <a:lnTo>
                  <a:pt x="4249342" y="3770137"/>
                </a:lnTo>
                <a:lnTo>
                  <a:pt x="4007296" y="3798668"/>
                </a:lnTo>
                <a:cubicBezTo>
                  <a:pt x="3914982" y="3805876"/>
                  <a:pt x="3820419" y="3809596"/>
                  <a:pt x="3723557" y="3809596"/>
                </a:cubicBezTo>
                <a:lnTo>
                  <a:pt x="0" y="3809596"/>
                </a:lnTo>
                <a:cubicBezTo>
                  <a:pt x="0" y="3809596"/>
                  <a:pt x="542595" y="20300"/>
                  <a:pt x="3791381" y="0"/>
                </a:cubicBezTo>
                <a:close/>
              </a:path>
            </a:pathLst>
          </a:custGeom>
        </p:spPr>
        <p:txBody>
          <a:bodyPr wrap="square">
            <a:noAutofit/>
          </a:bodyPr>
          <a:lstStyle/>
          <a:p>
            <a:endParaRPr lang="en-GB"/>
          </a:p>
        </p:txBody>
      </p:sp>
      <p:sp>
        <p:nvSpPr>
          <p:cNvPr id="6" name="Text Placeholder 6">
            <a:extLst>
              <a:ext uri="{FF2B5EF4-FFF2-40B4-BE49-F238E27FC236}">
                <a16:creationId xmlns:a16="http://schemas.microsoft.com/office/drawing/2014/main" id="{4C96A1BD-D34C-7F22-71B6-58248C279A47}"/>
              </a:ext>
            </a:extLst>
          </p:cNvPr>
          <p:cNvSpPr>
            <a:spLocks noGrp="1"/>
          </p:cNvSpPr>
          <p:nvPr>
            <p:ph type="body" sz="quarter" idx="10" hasCustomPrompt="1"/>
          </p:nvPr>
        </p:nvSpPr>
        <p:spPr>
          <a:xfrm>
            <a:off x="912482" y="2966485"/>
            <a:ext cx="6498411" cy="1028925"/>
          </a:xfrm>
        </p:spPr>
        <p:txBody>
          <a:bodyPr anchor="ctr">
            <a:normAutofit/>
          </a:bodyPr>
          <a:lstStyle>
            <a:lvl1pPr marL="0" indent="0">
              <a:lnSpc>
                <a:spcPct val="120000"/>
              </a:lnSpc>
              <a:buNone/>
              <a:defRPr sz="1400" b="0" i="0">
                <a:solidFill>
                  <a:schemeClr val="tx1"/>
                </a:solidFill>
                <a:latin typeface="Montserra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Description</a:t>
            </a:r>
          </a:p>
        </p:txBody>
      </p:sp>
      <p:sp>
        <p:nvSpPr>
          <p:cNvPr id="8" name="Text Placeholder 6">
            <a:extLst>
              <a:ext uri="{FF2B5EF4-FFF2-40B4-BE49-F238E27FC236}">
                <a16:creationId xmlns:a16="http://schemas.microsoft.com/office/drawing/2014/main" id="{13DB966B-58F6-C6AF-6CBC-8520A49DE37C}"/>
              </a:ext>
            </a:extLst>
          </p:cNvPr>
          <p:cNvSpPr>
            <a:spLocks noGrp="1"/>
          </p:cNvSpPr>
          <p:nvPr>
            <p:ph type="body" sz="quarter" idx="12" hasCustomPrompt="1"/>
          </p:nvPr>
        </p:nvSpPr>
        <p:spPr>
          <a:xfrm>
            <a:off x="1873947" y="4990321"/>
            <a:ext cx="8444107" cy="379122"/>
          </a:xfrm>
        </p:spPr>
        <p:txBody>
          <a:bodyPr>
            <a:normAutofit/>
          </a:bodyPr>
          <a:lstStyle>
            <a:lvl1pPr marL="0" indent="0" algn="ctr">
              <a:lnSpc>
                <a:spcPct val="110000"/>
              </a:lnSpc>
              <a:buNone/>
              <a:defRPr sz="1800" b="1" i="0">
                <a:solidFill>
                  <a:schemeClr val="tx1"/>
                </a:solidFill>
                <a:latin typeface="Montserra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Subheading</a:t>
            </a:r>
          </a:p>
        </p:txBody>
      </p:sp>
      <p:sp>
        <p:nvSpPr>
          <p:cNvPr id="10" name="Picture Placeholder 9">
            <a:extLst>
              <a:ext uri="{FF2B5EF4-FFF2-40B4-BE49-F238E27FC236}">
                <a16:creationId xmlns:a16="http://schemas.microsoft.com/office/drawing/2014/main" id="{0C3C1478-B37A-9879-F126-B69806E63F1D}"/>
              </a:ext>
            </a:extLst>
          </p:cNvPr>
          <p:cNvSpPr>
            <a:spLocks noGrp="1"/>
          </p:cNvSpPr>
          <p:nvPr>
            <p:ph type="pic" sz="quarter" idx="13" hasCustomPrompt="1"/>
          </p:nvPr>
        </p:nvSpPr>
        <p:spPr>
          <a:xfrm>
            <a:off x="739450" y="5591233"/>
            <a:ext cx="2562225" cy="819150"/>
          </a:xfrm>
        </p:spPr>
        <p:txBody>
          <a:bodyPr anchor="ctr">
            <a:normAutofit/>
          </a:bodyPr>
          <a:lstStyle>
            <a:lvl1pPr marL="0" indent="0" algn="ctr">
              <a:buNone/>
              <a:defRPr sz="1600"/>
            </a:lvl1pPr>
          </a:lstStyle>
          <a:p>
            <a:r>
              <a:rPr lang="en-GB"/>
              <a:t>Logo here</a:t>
            </a:r>
          </a:p>
        </p:txBody>
      </p:sp>
      <p:sp>
        <p:nvSpPr>
          <p:cNvPr id="11" name="Picture Placeholder 9">
            <a:extLst>
              <a:ext uri="{FF2B5EF4-FFF2-40B4-BE49-F238E27FC236}">
                <a16:creationId xmlns:a16="http://schemas.microsoft.com/office/drawing/2014/main" id="{DB0FF27E-D937-FD00-416D-F637CC1F7A22}"/>
              </a:ext>
            </a:extLst>
          </p:cNvPr>
          <p:cNvSpPr>
            <a:spLocks noGrp="1"/>
          </p:cNvSpPr>
          <p:nvPr>
            <p:ph type="pic" sz="quarter" idx="14" hasCustomPrompt="1"/>
          </p:nvPr>
        </p:nvSpPr>
        <p:spPr>
          <a:xfrm>
            <a:off x="3430094" y="5591233"/>
            <a:ext cx="2562225" cy="819150"/>
          </a:xfrm>
        </p:spPr>
        <p:txBody>
          <a:bodyPr anchor="ctr">
            <a:normAutofit/>
          </a:bodyPr>
          <a:lstStyle>
            <a:lvl1pPr marL="0" indent="0" algn="ctr">
              <a:buNone/>
              <a:defRPr sz="1600"/>
            </a:lvl1pPr>
          </a:lstStyle>
          <a:p>
            <a:r>
              <a:rPr lang="en-GB"/>
              <a:t>Logo here</a:t>
            </a:r>
          </a:p>
        </p:txBody>
      </p:sp>
      <p:sp>
        <p:nvSpPr>
          <p:cNvPr id="12" name="Picture Placeholder 9">
            <a:extLst>
              <a:ext uri="{FF2B5EF4-FFF2-40B4-BE49-F238E27FC236}">
                <a16:creationId xmlns:a16="http://schemas.microsoft.com/office/drawing/2014/main" id="{0C37761A-FDD3-35A5-F4D7-793A7DBA268E}"/>
              </a:ext>
            </a:extLst>
          </p:cNvPr>
          <p:cNvSpPr>
            <a:spLocks noGrp="1"/>
          </p:cNvSpPr>
          <p:nvPr>
            <p:ph type="pic" sz="quarter" idx="15" hasCustomPrompt="1"/>
          </p:nvPr>
        </p:nvSpPr>
        <p:spPr>
          <a:xfrm>
            <a:off x="6120738" y="5591233"/>
            <a:ext cx="2562225" cy="819150"/>
          </a:xfrm>
        </p:spPr>
        <p:txBody>
          <a:bodyPr anchor="ctr">
            <a:normAutofit/>
          </a:bodyPr>
          <a:lstStyle>
            <a:lvl1pPr marL="0" indent="0" algn="ctr">
              <a:buNone/>
              <a:defRPr sz="1600"/>
            </a:lvl1pPr>
          </a:lstStyle>
          <a:p>
            <a:r>
              <a:rPr lang="en-GB"/>
              <a:t>Logo here</a:t>
            </a:r>
          </a:p>
        </p:txBody>
      </p:sp>
      <p:sp>
        <p:nvSpPr>
          <p:cNvPr id="13" name="Picture Placeholder 9">
            <a:extLst>
              <a:ext uri="{FF2B5EF4-FFF2-40B4-BE49-F238E27FC236}">
                <a16:creationId xmlns:a16="http://schemas.microsoft.com/office/drawing/2014/main" id="{00B54D2B-9B62-1165-648F-CD61E64A8CA5}"/>
              </a:ext>
            </a:extLst>
          </p:cNvPr>
          <p:cNvSpPr>
            <a:spLocks noGrp="1"/>
          </p:cNvSpPr>
          <p:nvPr>
            <p:ph type="pic" sz="quarter" idx="16" hasCustomPrompt="1"/>
          </p:nvPr>
        </p:nvSpPr>
        <p:spPr>
          <a:xfrm>
            <a:off x="8811383" y="5591233"/>
            <a:ext cx="2562225" cy="819150"/>
          </a:xfrm>
        </p:spPr>
        <p:txBody>
          <a:bodyPr anchor="ctr">
            <a:normAutofit/>
          </a:bodyPr>
          <a:lstStyle>
            <a:lvl1pPr marL="0" indent="0" algn="ctr">
              <a:buNone/>
              <a:defRPr sz="1600"/>
            </a:lvl1pPr>
          </a:lstStyle>
          <a:p>
            <a:r>
              <a:rPr lang="en-GB"/>
              <a:t>Logo here</a:t>
            </a:r>
          </a:p>
        </p:txBody>
      </p:sp>
    </p:spTree>
    <p:extLst>
      <p:ext uri="{BB962C8B-B14F-4D97-AF65-F5344CB8AC3E}">
        <p14:creationId xmlns:p14="http://schemas.microsoft.com/office/powerpoint/2010/main" val="1911864407"/>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y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sp>
        <p:nvSpPr>
          <p:cNvPr id="10" name="Text Placeholder 9">
            <a:extLst>
              <a:ext uri="{FF2B5EF4-FFF2-40B4-BE49-F238E27FC236}">
                <a16:creationId xmlns:a16="http://schemas.microsoft.com/office/drawing/2014/main" id="{07742A78-81E4-9AC1-3BE3-79547E4A21C0}"/>
              </a:ext>
            </a:extLst>
          </p:cNvPr>
          <p:cNvSpPr>
            <a:spLocks noGrp="1"/>
          </p:cNvSpPr>
          <p:nvPr>
            <p:ph type="body" sz="quarter" idx="12" hasCustomPrompt="1"/>
          </p:nvPr>
        </p:nvSpPr>
        <p:spPr>
          <a:xfrm>
            <a:off x="2039938" y="1779588"/>
            <a:ext cx="8112125" cy="4238625"/>
          </a:xfrm>
        </p:spPr>
        <p:txBody>
          <a:bodyPr>
            <a:noAutofit/>
          </a:bodyPr>
          <a:lstStyle>
            <a:lvl1pPr marL="0" indent="0">
              <a:lnSpc>
                <a:spcPct val="140000"/>
              </a:lnSpc>
              <a:spcBef>
                <a:spcPts val="0"/>
              </a:spcBef>
              <a:buNone/>
              <a:defRPr sz="1100" b="0" i="0">
                <a:latin typeface="Montserrat" pitchFamily="2" charset="77"/>
              </a:defRPr>
            </a:lvl1pPr>
          </a:lstStyle>
          <a:p>
            <a:pPr lvl="0"/>
            <a:r>
              <a:rPr lang="en-GB"/>
              <a:t>Body text goes here:</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24D9BEC-0382-DC9D-7878-62A212EA23F4}"/>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173393741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y Content - Lozenge Righ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sp>
        <p:nvSpPr>
          <p:cNvPr id="10" name="Text Placeholder 9">
            <a:extLst>
              <a:ext uri="{FF2B5EF4-FFF2-40B4-BE49-F238E27FC236}">
                <a16:creationId xmlns:a16="http://schemas.microsoft.com/office/drawing/2014/main" id="{07742A78-81E4-9AC1-3BE3-79547E4A21C0}"/>
              </a:ext>
            </a:extLst>
          </p:cNvPr>
          <p:cNvSpPr>
            <a:spLocks noGrp="1"/>
          </p:cNvSpPr>
          <p:nvPr>
            <p:ph type="body" sz="quarter" idx="12" hasCustomPrompt="1"/>
          </p:nvPr>
        </p:nvSpPr>
        <p:spPr>
          <a:xfrm>
            <a:off x="1000898" y="1779588"/>
            <a:ext cx="6314302" cy="4238625"/>
          </a:xfrm>
        </p:spPr>
        <p:txBody>
          <a:bodyPr>
            <a:noAutofit/>
          </a:bodyPr>
          <a:lstStyle>
            <a:lvl1pPr marL="0" indent="0">
              <a:lnSpc>
                <a:spcPct val="140000"/>
              </a:lnSpc>
              <a:spcBef>
                <a:spcPts val="0"/>
              </a:spcBef>
              <a:buNone/>
              <a:defRPr sz="1100" b="0" i="0">
                <a:latin typeface="Montserrat" pitchFamily="2" charset="77"/>
              </a:defRPr>
            </a:lvl1pPr>
          </a:lstStyle>
          <a:p>
            <a:pPr lvl="0"/>
            <a:r>
              <a:rPr lang="en-GB"/>
              <a:t>Body text goes here:</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Picture Placeholder 11">
            <a:extLst>
              <a:ext uri="{FF2B5EF4-FFF2-40B4-BE49-F238E27FC236}">
                <a16:creationId xmlns:a16="http://schemas.microsoft.com/office/drawing/2014/main" id="{A6615EB4-51AD-4AAA-9287-2608EB8C840E}"/>
              </a:ext>
            </a:extLst>
          </p:cNvPr>
          <p:cNvSpPr>
            <a:spLocks noGrp="1"/>
          </p:cNvSpPr>
          <p:nvPr>
            <p:ph type="pic" sz="quarter" idx="13"/>
          </p:nvPr>
        </p:nvSpPr>
        <p:spPr>
          <a:xfrm>
            <a:off x="7967825" y="1886466"/>
            <a:ext cx="4249342" cy="3809596"/>
          </a:xfrm>
          <a:custGeom>
            <a:avLst/>
            <a:gdLst>
              <a:gd name="connsiteX0" fmla="*/ 3791381 w 4249342"/>
              <a:gd name="connsiteY0" fmla="*/ 0 h 3809596"/>
              <a:gd name="connsiteX1" fmla="*/ 4134599 w 4249342"/>
              <a:gd name="connsiteY1" fmla="*/ 0 h 3809596"/>
              <a:gd name="connsiteX2" fmla="*/ 4249342 w 4249342"/>
              <a:gd name="connsiteY2" fmla="*/ 0 h 3809596"/>
              <a:gd name="connsiteX3" fmla="*/ 4249342 w 4249342"/>
              <a:gd name="connsiteY3" fmla="*/ 3770137 h 3809596"/>
              <a:gd name="connsiteX4" fmla="*/ 4007296 w 4249342"/>
              <a:gd name="connsiteY4" fmla="*/ 3798668 h 3809596"/>
              <a:gd name="connsiteX5" fmla="*/ 3723557 w 4249342"/>
              <a:gd name="connsiteY5" fmla="*/ 3809596 h 3809596"/>
              <a:gd name="connsiteX6" fmla="*/ 0 w 4249342"/>
              <a:gd name="connsiteY6" fmla="*/ 3809596 h 3809596"/>
              <a:gd name="connsiteX7" fmla="*/ 3791381 w 4249342"/>
              <a:gd name="connsiteY7" fmla="*/ 0 h 38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9342" h="3809596">
                <a:moveTo>
                  <a:pt x="3791381" y="0"/>
                </a:moveTo>
                <a:cubicBezTo>
                  <a:pt x="3909438" y="0"/>
                  <a:pt x="4023805" y="0"/>
                  <a:pt x="4134599" y="0"/>
                </a:cubicBezTo>
                <a:lnTo>
                  <a:pt x="4249342" y="0"/>
                </a:lnTo>
                <a:lnTo>
                  <a:pt x="4249342" y="3770137"/>
                </a:lnTo>
                <a:lnTo>
                  <a:pt x="4007296" y="3798668"/>
                </a:lnTo>
                <a:cubicBezTo>
                  <a:pt x="3914982" y="3805876"/>
                  <a:pt x="3820419" y="3809596"/>
                  <a:pt x="3723557" y="3809596"/>
                </a:cubicBezTo>
                <a:lnTo>
                  <a:pt x="0" y="3809596"/>
                </a:lnTo>
                <a:cubicBezTo>
                  <a:pt x="0" y="3809596"/>
                  <a:pt x="542595" y="20300"/>
                  <a:pt x="3791381" y="0"/>
                </a:cubicBezTo>
                <a:close/>
              </a:path>
            </a:pathLst>
          </a:custGeom>
        </p:spPr>
        <p:txBody>
          <a:bodyPr wrap="square">
            <a:noAutofit/>
          </a:bodyPr>
          <a:lstStyle/>
          <a:p>
            <a:endParaRPr lang="en-GB"/>
          </a:p>
        </p:txBody>
      </p:sp>
      <p:pic>
        <p:nvPicPr>
          <p:cNvPr id="4" name="Picture 3">
            <a:extLst>
              <a:ext uri="{FF2B5EF4-FFF2-40B4-BE49-F238E27FC236}">
                <a16:creationId xmlns:a16="http://schemas.microsoft.com/office/drawing/2014/main" id="{463D01C0-01DF-121D-A9A1-D99D6E5CA1F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144944416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Content - Lozenge Lef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Picture Placeholder 15">
            <a:extLst>
              <a:ext uri="{FF2B5EF4-FFF2-40B4-BE49-F238E27FC236}">
                <a16:creationId xmlns:a16="http://schemas.microsoft.com/office/drawing/2014/main" id="{A3A034C3-04AE-5C2C-EE8D-93B52324EFE2}"/>
              </a:ext>
            </a:extLst>
          </p:cNvPr>
          <p:cNvSpPr>
            <a:spLocks noGrp="1"/>
          </p:cNvSpPr>
          <p:nvPr>
            <p:ph type="pic" sz="quarter" idx="13"/>
          </p:nvPr>
        </p:nvSpPr>
        <p:spPr>
          <a:xfrm>
            <a:off x="-15289" y="1886465"/>
            <a:ext cx="4403251" cy="3809596"/>
          </a:xfrm>
          <a:custGeom>
            <a:avLst/>
            <a:gdLst>
              <a:gd name="connsiteX0" fmla="*/ 626371 w 4403251"/>
              <a:gd name="connsiteY0" fmla="*/ 0 h 3809596"/>
              <a:gd name="connsiteX1" fmla="*/ 4403251 w 4403251"/>
              <a:gd name="connsiteY1" fmla="*/ 0 h 3809596"/>
              <a:gd name="connsiteX2" fmla="*/ 558443 w 4403251"/>
              <a:gd name="connsiteY2" fmla="*/ 3809596 h 3809596"/>
              <a:gd name="connsiteX3" fmla="*/ 0 w 4403251"/>
              <a:gd name="connsiteY3" fmla="*/ 3809596 h 3809596"/>
              <a:gd name="connsiteX4" fmla="*/ 0 w 4403251"/>
              <a:gd name="connsiteY4" fmla="*/ 55533 h 3809596"/>
              <a:gd name="connsiteX5" fmla="*/ 47513 w 4403251"/>
              <a:gd name="connsiteY5" fmla="*/ 46135 h 3809596"/>
              <a:gd name="connsiteX6" fmla="*/ 626371 w 4403251"/>
              <a:gd name="connsiteY6" fmla="*/ 0 h 38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251" h="3809596">
                <a:moveTo>
                  <a:pt x="626371" y="0"/>
                </a:moveTo>
                <a:cubicBezTo>
                  <a:pt x="4403251" y="0"/>
                  <a:pt x="4403251" y="0"/>
                  <a:pt x="4403251" y="0"/>
                </a:cubicBezTo>
                <a:cubicBezTo>
                  <a:pt x="4403251" y="0"/>
                  <a:pt x="3656028" y="3809596"/>
                  <a:pt x="558443" y="3809596"/>
                </a:cubicBezTo>
                <a:lnTo>
                  <a:pt x="0" y="3809596"/>
                </a:lnTo>
                <a:lnTo>
                  <a:pt x="0" y="55533"/>
                </a:lnTo>
                <a:lnTo>
                  <a:pt x="47513" y="46135"/>
                </a:lnTo>
                <a:cubicBezTo>
                  <a:pt x="230231" y="17264"/>
                  <a:pt x="423008" y="1271"/>
                  <a:pt x="626371" y="0"/>
                </a:cubicBezTo>
                <a:close/>
              </a:path>
            </a:pathLst>
          </a:custGeom>
        </p:spPr>
        <p:txBody>
          <a:bodyPr wrap="square">
            <a:noAutofit/>
          </a:bodyPr>
          <a:lstStyle/>
          <a:p>
            <a:endParaRPr lang="en-GB"/>
          </a:p>
        </p:txBody>
      </p:sp>
      <p:sp>
        <p:nvSpPr>
          <p:cNvPr id="3" name="Text Placeholder 9">
            <a:extLst>
              <a:ext uri="{FF2B5EF4-FFF2-40B4-BE49-F238E27FC236}">
                <a16:creationId xmlns:a16="http://schemas.microsoft.com/office/drawing/2014/main" id="{142DB9F8-FED0-1DD9-CD4A-D719D674A26D}"/>
              </a:ext>
            </a:extLst>
          </p:cNvPr>
          <p:cNvSpPr>
            <a:spLocks noGrp="1"/>
          </p:cNvSpPr>
          <p:nvPr>
            <p:ph type="body" sz="quarter" idx="12" hasCustomPrompt="1"/>
          </p:nvPr>
        </p:nvSpPr>
        <p:spPr>
          <a:xfrm>
            <a:off x="4860324" y="1779588"/>
            <a:ext cx="6314302" cy="4238625"/>
          </a:xfrm>
        </p:spPr>
        <p:txBody>
          <a:bodyPr>
            <a:noAutofit/>
          </a:bodyPr>
          <a:lstStyle>
            <a:lvl1pPr marL="0" indent="0">
              <a:lnSpc>
                <a:spcPct val="140000"/>
              </a:lnSpc>
              <a:spcBef>
                <a:spcPts val="0"/>
              </a:spcBef>
              <a:buNone/>
              <a:defRPr sz="1100" b="0" i="0">
                <a:latin typeface="Montserrat" pitchFamily="2" charset="77"/>
              </a:defRPr>
            </a:lvl1pPr>
          </a:lstStyle>
          <a:p>
            <a:pPr lvl="0"/>
            <a:r>
              <a:rPr lang="en-GB"/>
              <a:t>Body text goes here:</a:t>
            </a:r>
          </a:p>
        </p:txBody>
      </p:sp>
      <p:pic>
        <p:nvPicPr>
          <p:cNvPr id="5" name="Picture 4">
            <a:extLst>
              <a:ext uri="{FF2B5EF4-FFF2-40B4-BE49-F238E27FC236}">
                <a16:creationId xmlns:a16="http://schemas.microsoft.com/office/drawing/2014/main" id="{BE9A629B-FF54-EF72-DABB-4B649B42331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1523413893"/>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vy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CF0BD91-B617-4B97-866C-46E38717F158}"/>
              </a:ext>
            </a:extLst>
          </p:cNvPr>
          <p:cNvSpPr>
            <a:spLocks noGrp="1"/>
          </p:cNvSpPr>
          <p:nvPr>
            <p:ph type="body" sz="quarter" idx="11" hasCustomPrompt="1"/>
          </p:nvPr>
        </p:nvSpPr>
        <p:spPr>
          <a:xfrm>
            <a:off x="2040722" y="640894"/>
            <a:ext cx="8110557" cy="295275"/>
          </a:xfrm>
        </p:spPr>
        <p:txBody>
          <a:bodyPr>
            <a:noAutofit/>
          </a:bodyPr>
          <a:lstStyle>
            <a:lvl1pPr marL="0" indent="0" algn="ctr">
              <a:buNone/>
              <a:defRPr sz="2000" b="1" i="0" spc="0">
                <a:solidFill>
                  <a:schemeClr val="bg1"/>
                </a:solidFill>
                <a:latin typeface="Montserrat" pitchFamily="2" charset="77"/>
              </a:defRPr>
            </a:lvl1pPr>
            <a:lvl2pPr>
              <a:defRPr sz="2000" b="1"/>
            </a:lvl2pPr>
            <a:lvl3pPr>
              <a:defRPr sz="1800" b="1"/>
            </a:lvl3pPr>
            <a:lvl4pPr>
              <a:defRPr sz="1600" b="1"/>
            </a:lvl4pPr>
            <a:lvl5pPr>
              <a:defRPr sz="1600" b="1"/>
            </a:lvl5pPr>
          </a:lstStyle>
          <a:p>
            <a:pPr lvl="0"/>
            <a:r>
              <a:rPr lang="en-GB"/>
              <a:t>Title In Caps</a:t>
            </a:r>
          </a:p>
        </p:txBody>
      </p:sp>
      <p:sp>
        <p:nvSpPr>
          <p:cNvPr id="10" name="Text Placeholder 9">
            <a:extLst>
              <a:ext uri="{FF2B5EF4-FFF2-40B4-BE49-F238E27FC236}">
                <a16:creationId xmlns:a16="http://schemas.microsoft.com/office/drawing/2014/main" id="{07742A78-81E4-9AC1-3BE3-79547E4A21C0}"/>
              </a:ext>
            </a:extLst>
          </p:cNvPr>
          <p:cNvSpPr>
            <a:spLocks noGrp="1"/>
          </p:cNvSpPr>
          <p:nvPr>
            <p:ph type="body" sz="quarter" idx="12" hasCustomPrompt="1"/>
          </p:nvPr>
        </p:nvSpPr>
        <p:spPr>
          <a:xfrm>
            <a:off x="2039938" y="1779588"/>
            <a:ext cx="8112125" cy="4238625"/>
          </a:xfrm>
        </p:spPr>
        <p:txBody>
          <a:bodyPr>
            <a:noAutofit/>
          </a:bodyPr>
          <a:lstStyle>
            <a:lvl1pPr marL="0" indent="0">
              <a:lnSpc>
                <a:spcPct val="140000"/>
              </a:lnSpc>
              <a:spcBef>
                <a:spcPts val="0"/>
              </a:spcBef>
              <a:buNone/>
              <a:defRPr sz="1100" b="0" i="0">
                <a:solidFill>
                  <a:schemeClr val="bg1"/>
                </a:solidFill>
                <a:latin typeface="Montserrat Medium" pitchFamily="2" charset="77"/>
              </a:defRPr>
            </a:lvl1pPr>
          </a:lstStyle>
          <a:p>
            <a:pPr lvl="0"/>
            <a:r>
              <a:rPr lang="en-GB"/>
              <a:t>Body text goes here:</a:t>
            </a:r>
          </a:p>
        </p:txBody>
      </p:sp>
      <p:cxnSp>
        <p:nvCxnSpPr>
          <p:cNvPr id="11" name="Straight Connector 10">
            <a:extLst>
              <a:ext uri="{FF2B5EF4-FFF2-40B4-BE49-F238E27FC236}">
                <a16:creationId xmlns:a16="http://schemas.microsoft.com/office/drawing/2014/main" id="{1A3F1CD1-434C-A68B-61A3-A7034F096D82}"/>
              </a:ext>
            </a:extLst>
          </p:cNvPr>
          <p:cNvCxnSpPr>
            <a:cxnSpLocks/>
          </p:cNvCxnSpPr>
          <p:nvPr userDrawn="1"/>
        </p:nvCxnSpPr>
        <p:spPr>
          <a:xfrm>
            <a:off x="5926016" y="1169377"/>
            <a:ext cx="339969"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9B6C56B-81BD-2C4F-D95C-EFB50CC50221}"/>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rcRect/>
          <a:stretch/>
        </p:blipFill>
        <p:spPr>
          <a:xfrm>
            <a:off x="10911112" y="6402716"/>
            <a:ext cx="1134278" cy="201649"/>
          </a:xfrm>
          <a:prstGeom prst="rect">
            <a:avLst/>
          </a:prstGeom>
        </p:spPr>
      </p:pic>
    </p:spTree>
    <p:extLst>
      <p:ext uri="{BB962C8B-B14F-4D97-AF65-F5344CB8AC3E}">
        <p14:creationId xmlns:p14="http://schemas.microsoft.com/office/powerpoint/2010/main" val="1885188328"/>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C3118-66F2-C134-799C-DE4FF8777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11D36B3-796D-CEFC-9062-859350C44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537F0D-9E1B-0238-2ED9-4D72FC9C0C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D881D8-C672-604D-A76D-D0BEC861EABA}" type="datetimeFigureOut">
              <a:rPr lang="en-GB" smtClean="0"/>
              <a:t>23/01/2026</a:t>
            </a:fld>
            <a:endParaRPr lang="en-GB"/>
          </a:p>
        </p:txBody>
      </p:sp>
      <p:sp>
        <p:nvSpPr>
          <p:cNvPr id="5" name="Footer Placeholder 4">
            <a:extLst>
              <a:ext uri="{FF2B5EF4-FFF2-40B4-BE49-F238E27FC236}">
                <a16:creationId xmlns:a16="http://schemas.microsoft.com/office/drawing/2014/main" id="{2B8F43D0-D94C-5980-6340-E2182B62BB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D6264F3-F3ED-1C07-7A9D-22F837DC4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D1979C-7333-3140-8FB2-A61F7A04B31A}" type="slidenum">
              <a:rPr lang="en-GB" smtClean="0"/>
              <a:t>‹#›</a:t>
            </a:fld>
            <a:endParaRPr lang="en-GB"/>
          </a:p>
        </p:txBody>
      </p:sp>
      <p:sp>
        <p:nvSpPr>
          <p:cNvPr id="7" name="Rectangle 6">
            <a:extLst>
              <a:ext uri="{FF2B5EF4-FFF2-40B4-BE49-F238E27FC236}">
                <a16:creationId xmlns:a16="http://schemas.microsoft.com/office/drawing/2014/main" id="{601626BB-60D7-68CC-58EE-52271829D11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9354129"/>
      </p:ext>
    </p:extLst>
  </p:cSld>
  <p:clrMap bg1="lt1" tx1="dk1" bg2="lt2" tx2="dk2" accent1="accent1" accent2="accent2" accent3="accent3" accent4="accent4" accent5="accent5" accent6="accent6" hlink="hlink" folHlink="folHlink"/>
  <p:sldLayoutIdLst>
    <p:sldLayoutId id="2147483759" r:id="rId1"/>
    <p:sldLayoutId id="2147483770" r:id="rId2"/>
    <p:sldLayoutId id="2147483771" r:id="rId3"/>
    <p:sldLayoutId id="2147483772" r:id="rId4"/>
    <p:sldLayoutId id="2147483687" r:id="rId5"/>
    <p:sldLayoutId id="2147483760" r:id="rId6"/>
    <p:sldLayoutId id="2147483774" r:id="rId7"/>
    <p:sldLayoutId id="2147483775" r:id="rId8"/>
    <p:sldLayoutId id="2147483773" r:id="rId9"/>
    <p:sldLayoutId id="2147483776" r:id="rId10"/>
    <p:sldLayoutId id="2147483777" r:id="rId11"/>
    <p:sldLayoutId id="2147483761" r:id="rId12"/>
    <p:sldLayoutId id="2147483778" r:id="rId13"/>
    <p:sldLayoutId id="2147483779" r:id="rId14"/>
    <p:sldLayoutId id="2147483781" r:id="rId15"/>
    <p:sldLayoutId id="2147483782" r:id="rId16"/>
    <p:sldLayoutId id="21474837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C3118-66F2-C134-799C-DE4FF8777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11D36B3-796D-CEFC-9062-859350C44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537F0D-9E1B-0238-2ED9-4D72FC9C0C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D881D8-C672-604D-A76D-D0BEC861EABA}" type="datetimeFigureOut">
              <a:rPr lang="en-GB" smtClean="0"/>
              <a:t>23/01/2026</a:t>
            </a:fld>
            <a:endParaRPr lang="en-GB"/>
          </a:p>
        </p:txBody>
      </p:sp>
      <p:sp>
        <p:nvSpPr>
          <p:cNvPr id="5" name="Footer Placeholder 4">
            <a:extLst>
              <a:ext uri="{FF2B5EF4-FFF2-40B4-BE49-F238E27FC236}">
                <a16:creationId xmlns:a16="http://schemas.microsoft.com/office/drawing/2014/main" id="{2B8F43D0-D94C-5980-6340-E2182B62BB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D6264F3-F3ED-1C07-7A9D-22F837DC4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D1979C-7333-3140-8FB2-A61F7A04B31A}" type="slidenum">
              <a:rPr lang="en-GB" smtClean="0"/>
              <a:t>‹#›</a:t>
            </a:fld>
            <a:endParaRPr lang="en-GB"/>
          </a:p>
        </p:txBody>
      </p:sp>
      <p:sp>
        <p:nvSpPr>
          <p:cNvPr id="7" name="Rectangle 6">
            <a:extLst>
              <a:ext uri="{FF2B5EF4-FFF2-40B4-BE49-F238E27FC236}">
                <a16:creationId xmlns:a16="http://schemas.microsoft.com/office/drawing/2014/main" id="{601626BB-60D7-68CC-58EE-52271829D11F}"/>
              </a:ext>
            </a:extLst>
          </p:cNvPr>
          <p:cNvSpPr/>
          <p:nvPr userDrawn="1"/>
        </p:nvSpPr>
        <p:spPr>
          <a:xfrm>
            <a:off x="0" y="6786000"/>
            <a:ext cx="1219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448348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svg"/><Relationship Id="rId7" Type="http://schemas.openxmlformats.org/officeDocument/2006/relationships/image" Target="../media/image71.svg"/><Relationship Id="rId2" Type="http://schemas.openxmlformats.org/officeDocument/2006/relationships/image" Target="../media/image94.png"/><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99.svg"/></Relationships>
</file>

<file path=ppt/slides/_rels/slide1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8.png"/><Relationship Id="rId7"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Layout" Target="../slideLayouts/slideLayout9.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99.svg"/></Relationships>
</file>

<file path=ppt/slides/_rels/slide1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3" Type="http://schemas.openxmlformats.org/officeDocument/2006/relationships/image" Target="../media/image106.sv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20.svg"/><Relationship Id="rId2" Type="http://schemas.openxmlformats.org/officeDocument/2006/relationships/image" Target="../media/image105.png"/><Relationship Id="rId16" Type="http://schemas.openxmlformats.org/officeDocument/2006/relationships/image" Target="../media/image119.png"/><Relationship Id="rId1" Type="http://schemas.openxmlformats.org/officeDocument/2006/relationships/slideLayout" Target="../slideLayouts/slideLayout6.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4.xml"/><Relationship Id="rId4" Type="http://schemas.openxmlformats.org/officeDocument/2006/relationships/image" Target="../media/image123.svg"/></Relationships>
</file>

<file path=ppt/slides/_rels/slide15.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24.png"/><Relationship Id="rId7"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127.svg"/><Relationship Id="rId4" Type="http://schemas.openxmlformats.org/officeDocument/2006/relationships/image" Target="../media/image125.svg"/><Relationship Id="rId9" Type="http://schemas.openxmlformats.org/officeDocument/2006/relationships/image" Target="../media/image126.png"/></Relationships>
</file>

<file path=ppt/slides/_rels/slide16.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svg"/><Relationship Id="rId18" Type="http://schemas.openxmlformats.org/officeDocument/2006/relationships/image" Target="../media/image140.png"/><Relationship Id="rId3" Type="http://schemas.openxmlformats.org/officeDocument/2006/relationships/image" Target="../media/image129.svg"/><Relationship Id="rId7" Type="http://schemas.openxmlformats.org/officeDocument/2006/relationships/image" Target="../media/image131.svg"/><Relationship Id="rId12" Type="http://schemas.openxmlformats.org/officeDocument/2006/relationships/image" Target="../media/image136.png"/><Relationship Id="rId17" Type="http://schemas.openxmlformats.org/officeDocument/2006/relationships/image" Target="../media/image79.svg"/><Relationship Id="rId2" Type="http://schemas.openxmlformats.org/officeDocument/2006/relationships/image" Target="../media/image128.png"/><Relationship Id="rId16" Type="http://schemas.openxmlformats.org/officeDocument/2006/relationships/image" Target="../media/image78.png"/><Relationship Id="rId1" Type="http://schemas.openxmlformats.org/officeDocument/2006/relationships/slideLayout" Target="../slideLayouts/slideLayout9.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87.svg"/><Relationship Id="rId15" Type="http://schemas.openxmlformats.org/officeDocument/2006/relationships/image" Target="../media/image139.svg"/><Relationship Id="rId10" Type="http://schemas.openxmlformats.org/officeDocument/2006/relationships/image" Target="../media/image134.png"/><Relationship Id="rId19" Type="http://schemas.openxmlformats.org/officeDocument/2006/relationships/image" Target="../media/image141.svg"/><Relationship Id="rId4" Type="http://schemas.openxmlformats.org/officeDocument/2006/relationships/image" Target="../media/image86.png"/><Relationship Id="rId9" Type="http://schemas.openxmlformats.org/officeDocument/2006/relationships/image" Target="../media/image133.svg"/><Relationship Id="rId14" Type="http://schemas.openxmlformats.org/officeDocument/2006/relationships/image" Target="../media/image138.png"/></Relationships>
</file>

<file path=ppt/slides/_rels/slide17.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slides/_rels/slide18.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86.png"/><Relationship Id="rId7"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8.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87.svg"/></Relationships>
</file>

<file path=ppt/slides/_rels/slide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4.xml"/><Relationship Id="rId4" Type="http://schemas.openxmlformats.org/officeDocument/2006/relationships/image" Target="../media/image154.sv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39.svg"/><Relationship Id="rId18" Type="http://schemas.openxmlformats.org/officeDocument/2006/relationships/image" Target="../media/image90.png"/><Relationship Id="rId3" Type="http://schemas.openxmlformats.org/officeDocument/2006/relationships/image" Target="../media/image157.svg"/><Relationship Id="rId7" Type="http://schemas.openxmlformats.org/officeDocument/2006/relationships/image" Target="../media/image141.svg"/><Relationship Id="rId12" Type="http://schemas.openxmlformats.org/officeDocument/2006/relationships/image" Target="../media/image138.png"/><Relationship Id="rId17" Type="http://schemas.openxmlformats.org/officeDocument/2006/relationships/image" Target="../media/image167.svg"/><Relationship Id="rId2" Type="http://schemas.openxmlformats.org/officeDocument/2006/relationships/image" Target="../media/image156.png"/><Relationship Id="rId16" Type="http://schemas.openxmlformats.org/officeDocument/2006/relationships/image" Target="../media/image166.png"/><Relationship Id="rId1" Type="http://schemas.openxmlformats.org/officeDocument/2006/relationships/slideLayout" Target="../slideLayouts/slideLayout6.xml"/><Relationship Id="rId6" Type="http://schemas.openxmlformats.org/officeDocument/2006/relationships/image" Target="../media/image140.png"/><Relationship Id="rId11" Type="http://schemas.openxmlformats.org/officeDocument/2006/relationships/image" Target="../media/image163.svg"/><Relationship Id="rId5" Type="http://schemas.openxmlformats.org/officeDocument/2006/relationships/image" Target="../media/image159.svg"/><Relationship Id="rId15" Type="http://schemas.openxmlformats.org/officeDocument/2006/relationships/image" Target="../media/image165.svg"/><Relationship Id="rId10" Type="http://schemas.openxmlformats.org/officeDocument/2006/relationships/image" Target="../media/image162.png"/><Relationship Id="rId19" Type="http://schemas.openxmlformats.org/officeDocument/2006/relationships/image" Target="../media/image91.svg"/><Relationship Id="rId4" Type="http://schemas.openxmlformats.org/officeDocument/2006/relationships/image" Target="../media/image158.png"/><Relationship Id="rId9" Type="http://schemas.openxmlformats.org/officeDocument/2006/relationships/image" Target="../media/image161.svg"/><Relationship Id="rId14" Type="http://schemas.openxmlformats.org/officeDocument/2006/relationships/image" Target="../media/image1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13" Type="http://schemas.openxmlformats.org/officeDocument/2006/relationships/image" Target="../media/image40.svg"/><Relationship Id="rId18" Type="http://schemas.openxmlformats.org/officeDocument/2006/relationships/image" Target="../media/image45.png"/><Relationship Id="rId26" Type="http://schemas.openxmlformats.org/officeDocument/2006/relationships/image" Target="../media/image53.png"/><Relationship Id="rId39" Type="http://schemas.openxmlformats.org/officeDocument/2006/relationships/image" Target="../media/image66.svg"/><Relationship Id="rId21" Type="http://schemas.openxmlformats.org/officeDocument/2006/relationships/image" Target="../media/image48.svg"/><Relationship Id="rId34" Type="http://schemas.openxmlformats.org/officeDocument/2006/relationships/image" Target="../media/image61.png"/><Relationship Id="rId7" Type="http://schemas.openxmlformats.org/officeDocument/2006/relationships/image" Target="../media/image34.sv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svg"/><Relationship Id="rId41" Type="http://schemas.openxmlformats.org/officeDocument/2006/relationships/image" Target="../media/image68.sv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svg"/><Relationship Id="rId40" Type="http://schemas.openxmlformats.org/officeDocument/2006/relationships/image" Target="../media/image67.pn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50.svg"/><Relationship Id="rId28" Type="http://schemas.openxmlformats.org/officeDocument/2006/relationships/image" Target="../media/image55.png"/><Relationship Id="rId36" Type="http://schemas.openxmlformats.org/officeDocument/2006/relationships/image" Target="../media/image63.png"/><Relationship Id="rId10" Type="http://schemas.openxmlformats.org/officeDocument/2006/relationships/image" Target="../media/image37.png"/><Relationship Id="rId19" Type="http://schemas.openxmlformats.org/officeDocument/2006/relationships/image" Target="../media/image46.svg"/><Relationship Id="rId31" Type="http://schemas.openxmlformats.org/officeDocument/2006/relationships/image" Target="../media/image58.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 Id="rId30" Type="http://schemas.openxmlformats.org/officeDocument/2006/relationships/image" Target="../media/image57.png"/><Relationship Id="rId35" Type="http://schemas.openxmlformats.org/officeDocument/2006/relationships/image" Target="../media/image62.svg"/><Relationship Id="rId8" Type="http://schemas.openxmlformats.org/officeDocument/2006/relationships/image" Target="../media/image35.png"/><Relationship Id="rId3" Type="http://schemas.openxmlformats.org/officeDocument/2006/relationships/image" Target="../media/image30.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33" Type="http://schemas.openxmlformats.org/officeDocument/2006/relationships/image" Target="../media/image60.svg"/><Relationship Id="rId38"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xml"/><Relationship Id="rId4" Type="http://schemas.openxmlformats.org/officeDocument/2006/relationships/image" Target="../media/image71.sv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9.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svg"/><Relationship Id="rId1" Type="http://schemas.openxmlformats.org/officeDocument/2006/relationships/slideLayout" Target="../slideLayouts/slideLayout6.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910596"/>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5D957BE-7A83-3350-EF27-5FB7D0711428}"/>
              </a:ext>
            </a:extLst>
          </p:cNvPr>
          <p:cNvSpPr/>
          <p:nvPr/>
        </p:nvSpPr>
        <p:spPr>
          <a:xfrm>
            <a:off x="1723285" y="1600609"/>
            <a:ext cx="2728023" cy="4102602"/>
          </a:xfrm>
          <a:prstGeom prst="roundRect">
            <a:avLst>
              <a:gd name="adj" fmla="val 4090"/>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332000" rIns="360000" rtlCol="0" anchor="t"/>
          <a:lstStyle/>
          <a:p>
            <a:pPr marL="0" marR="0" lvl="0" indent="0" algn="l" defTabSz="73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Establish who the directors, shareholders and UBOs are in a business using data from Creditsafe’s global business reports.</a:t>
            </a:r>
          </a:p>
          <a:p>
            <a:pPr marL="0" marR="0" lvl="0" indent="-342900" algn="l" defTabSz="734400" rtl="0" eaLnBrk="1" fontAlgn="auto" latinLnBrk="0" hangingPunct="1">
              <a:lnSpc>
                <a:spcPct val="130000"/>
              </a:lnSpc>
              <a:spcBef>
                <a:spcPts val="0"/>
              </a:spcBef>
              <a:spcAft>
                <a:spcPts val="600"/>
              </a:spcAft>
              <a:buClr>
                <a:srgbClr val="ED3025"/>
              </a:buClr>
              <a:buSzTx/>
              <a:buFont typeface="Arial" panose="020B0604020202020204" pitchFamily="34" charset="0"/>
              <a:buChar char="•"/>
              <a:tabLst/>
              <a:defRPr/>
            </a:pPr>
            <a:endParaRPr kumimoji="0" lang="en-US" sz="50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a:p>
            <a:pPr marL="0" marR="0" lvl="0" indent="0" algn="l" defTabSz="73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Access </a:t>
            </a:r>
            <a:r>
              <a:rPr kumimoji="0" lang="en-US" sz="92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430m</a:t>
            </a: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 company reports in over </a:t>
            </a:r>
            <a:r>
              <a:rPr kumimoji="0" lang="en-US" sz="92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200</a:t>
            </a: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 countries and territories.</a:t>
            </a:r>
          </a:p>
          <a:p>
            <a:pPr marL="0" marR="0" lvl="0" indent="-342900" algn="l" defTabSz="734400" rtl="0" eaLnBrk="1" fontAlgn="auto" latinLnBrk="0" hangingPunct="1">
              <a:lnSpc>
                <a:spcPct val="130000"/>
              </a:lnSpc>
              <a:spcBef>
                <a:spcPts val="0"/>
              </a:spcBef>
              <a:spcAft>
                <a:spcPts val="600"/>
              </a:spcAft>
              <a:buClr>
                <a:srgbClr val="ED3025"/>
              </a:buClr>
              <a:buSzTx/>
              <a:buFont typeface="Arial" panose="020B0604020202020204" pitchFamily="34" charset="0"/>
              <a:buChar char="•"/>
              <a:tabLst/>
              <a:defRPr/>
            </a:pPr>
            <a:endParaRPr kumimoji="0" lang="en-US" sz="50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a:p>
            <a:pPr marL="0" marR="0" lvl="0" indent="0" algn="l" defTabSz="734400" rtl="0" eaLnBrk="1" fontAlgn="auto" latinLnBrk="0" hangingPunct="1">
              <a:lnSpc>
                <a:spcPct val="130000"/>
              </a:lnSpc>
              <a:spcBef>
                <a:spcPts val="0"/>
              </a:spcBef>
              <a:spcAft>
                <a:spcPts val="600"/>
              </a:spcAft>
              <a:buClr>
                <a:srgbClr val="ED3025"/>
              </a:buClr>
              <a:buSzTx/>
              <a:buFontTx/>
              <a:buNone/>
              <a:tabLst/>
              <a:defRPr/>
            </a:pPr>
            <a:r>
              <a:rPr kumimoji="0" lang="en-US" sz="92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1.4m</a:t>
            </a: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 group structures across </a:t>
            </a:r>
            <a:r>
              <a:rPr kumimoji="0" lang="en-US" sz="92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5.4m</a:t>
            </a: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 corporate linkages globally.</a:t>
            </a:r>
          </a:p>
        </p:txBody>
      </p:sp>
      <p:sp>
        <p:nvSpPr>
          <p:cNvPr id="7" name="Rounded Rectangle 6">
            <a:extLst>
              <a:ext uri="{FF2B5EF4-FFF2-40B4-BE49-F238E27FC236}">
                <a16:creationId xmlns:a16="http://schemas.microsoft.com/office/drawing/2014/main" id="{31730AFC-C5E1-D0EB-3D21-4540D2AAA9FA}"/>
              </a:ext>
            </a:extLst>
          </p:cNvPr>
          <p:cNvSpPr/>
          <p:nvPr/>
        </p:nvSpPr>
        <p:spPr>
          <a:xfrm>
            <a:off x="4750402" y="1600609"/>
            <a:ext cx="2728023" cy="4102602"/>
          </a:xfrm>
          <a:prstGeom prst="roundRect">
            <a:avLst>
              <a:gd name="adj" fmla="val 4090"/>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332000" rIns="360000" rtlCol="0" anchor="t"/>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Use ownership, shareholder and business data from our company reports to auto-create profiles.</a:t>
            </a: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endParaRPr kumimoji="0" lang="en-US" sz="50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Select the KYC data that’s relevant to your checks.</a:t>
            </a: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endParaRPr kumimoji="0" lang="en-US" sz="50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Upload your documents and data so you have everything in a single location.</a:t>
            </a:r>
          </a:p>
        </p:txBody>
      </p:sp>
      <p:sp>
        <p:nvSpPr>
          <p:cNvPr id="8" name="Rounded Rectangle 7">
            <a:extLst>
              <a:ext uri="{FF2B5EF4-FFF2-40B4-BE49-F238E27FC236}">
                <a16:creationId xmlns:a16="http://schemas.microsoft.com/office/drawing/2014/main" id="{A4FA4D93-80F8-22A6-6F66-29DE5DBBFA93}"/>
              </a:ext>
            </a:extLst>
          </p:cNvPr>
          <p:cNvSpPr/>
          <p:nvPr/>
        </p:nvSpPr>
        <p:spPr>
          <a:xfrm>
            <a:off x="7787593" y="1600609"/>
            <a:ext cx="2728023" cy="4102602"/>
          </a:xfrm>
          <a:prstGeom prst="roundRect">
            <a:avLst>
              <a:gd name="adj" fmla="val 4090"/>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332000" rIns="360000" rtlCol="0" anchor="t"/>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With an average of 50% fewer false positives, resources can address actual threats.</a:t>
            </a: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endParaRPr kumimoji="0" lang="en-US" sz="50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Target risks to your business using sanction type and PEP tier filtering.</a:t>
            </a: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endParaRPr kumimoji="0" lang="en-US" sz="50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Batch upload names of individuals and businesses you want to screen.</a:t>
            </a:r>
          </a:p>
        </p:txBody>
      </p:sp>
      <p:sp>
        <p:nvSpPr>
          <p:cNvPr id="12" name="TextBox 11">
            <a:extLst>
              <a:ext uri="{FF2B5EF4-FFF2-40B4-BE49-F238E27FC236}">
                <a16:creationId xmlns:a16="http://schemas.microsoft.com/office/drawing/2014/main" id="{B42083C1-5056-4C0C-E123-5090D28F9E8D}"/>
              </a:ext>
            </a:extLst>
          </p:cNvPr>
          <p:cNvSpPr txBox="1"/>
          <p:nvPr/>
        </p:nvSpPr>
        <p:spPr>
          <a:xfrm>
            <a:off x="2400457" y="1830210"/>
            <a:ext cx="1892288" cy="788899"/>
          </a:xfrm>
          <a:prstGeom prst="rect">
            <a:avLst/>
          </a:prstGeom>
          <a:noFill/>
        </p:spPr>
        <p:txBody>
          <a:bodyPr wrap="square" anchor="t">
            <a:noAutofit/>
          </a:bodyPr>
          <a:lstStyle/>
          <a:p>
            <a:pPr marL="0" marR="0" lvl="0" indent="0" algn="l" defTabSz="914400" rtl="0" eaLnBrk="1" fontAlgn="auto" latinLnBrk="0" hangingPunct="1">
              <a:lnSpc>
                <a:spcPct val="90000"/>
              </a:lnSpc>
              <a:spcBef>
                <a:spcPts val="0"/>
              </a:spcBef>
              <a:spcAft>
                <a:spcPts val="600"/>
              </a:spcAft>
              <a:buClr>
                <a:srgbClr val="ED3025"/>
              </a:buClr>
              <a:buSzTx/>
              <a:buFontTx/>
              <a:buNone/>
              <a:tabLst/>
              <a:defRPr/>
            </a:pPr>
            <a:r>
              <a:rPr kumimoji="0" lang="en-US" sz="900" b="0" i="0" u="none" strike="noStrike" kern="1200" cap="none" spc="0" normalizeH="0" baseline="0" noProof="0">
                <a:ln>
                  <a:noFill/>
                </a:ln>
                <a:solidFill>
                  <a:srgbClr val="151E2F">
                    <a:lumMod val="25000"/>
                    <a:lumOff val="75000"/>
                  </a:srgbClr>
                </a:solidFill>
                <a:effectLst/>
                <a:uLnTx/>
                <a:uFillTx/>
                <a:latin typeface="Montserrat" pitchFamily="2" charset="77"/>
                <a:ea typeface="+mn-ea"/>
                <a:cs typeface="Calibri Light" panose="020F0302020204030204" pitchFamily="34" charset="0"/>
              </a:rPr>
              <a:t>Identify &amp; Verify</a:t>
            </a:r>
          </a:p>
          <a:p>
            <a:pPr marL="0" marR="0" lvl="0" indent="0" algn="l" defTabSz="914400" rtl="0" eaLnBrk="1" fontAlgn="auto" latinLnBrk="0" hangingPunct="1">
              <a:lnSpc>
                <a:spcPct val="90000"/>
              </a:lnSpc>
              <a:spcBef>
                <a:spcPts val="0"/>
              </a:spcBef>
              <a:spcAft>
                <a:spcPts val="600"/>
              </a:spcAft>
              <a:buClr>
                <a:srgbClr val="ED3025"/>
              </a:buClr>
              <a:buSzTx/>
              <a:buFontTx/>
              <a:buNone/>
              <a:tabLst/>
              <a:defRPr/>
            </a:pPr>
            <a:r>
              <a:rPr kumimoji="0" lang="en-US" sz="140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Identify and verify key controllers in seconds</a:t>
            </a:r>
          </a:p>
        </p:txBody>
      </p:sp>
      <p:sp>
        <p:nvSpPr>
          <p:cNvPr id="13" name="TextBox 12">
            <a:extLst>
              <a:ext uri="{FF2B5EF4-FFF2-40B4-BE49-F238E27FC236}">
                <a16:creationId xmlns:a16="http://schemas.microsoft.com/office/drawing/2014/main" id="{2E0B704D-A712-0A29-987C-68026D50BC17}"/>
              </a:ext>
            </a:extLst>
          </p:cNvPr>
          <p:cNvSpPr txBox="1"/>
          <p:nvPr/>
        </p:nvSpPr>
        <p:spPr>
          <a:xfrm>
            <a:off x="5459160" y="1830210"/>
            <a:ext cx="1860701" cy="770289"/>
          </a:xfrm>
          <a:prstGeom prst="rect">
            <a:avLst/>
          </a:prstGeom>
          <a:noFill/>
        </p:spPr>
        <p:txBody>
          <a:bodyPr wrap="square" anchor="t">
            <a:noAutofit/>
          </a:bodyPr>
          <a:lstStyle/>
          <a:p>
            <a:pPr marL="0" marR="0" lvl="0" indent="0" algn="l" defTabSz="914400" rtl="0" eaLnBrk="1" fontAlgn="auto" latinLnBrk="0" hangingPunct="1">
              <a:lnSpc>
                <a:spcPct val="90000"/>
              </a:lnSpc>
              <a:spcBef>
                <a:spcPts val="0"/>
              </a:spcBef>
              <a:spcAft>
                <a:spcPts val="600"/>
              </a:spcAft>
              <a:buClr>
                <a:srgbClr val="ED3025"/>
              </a:buClr>
              <a:buSzTx/>
              <a:buFontTx/>
              <a:buNone/>
              <a:tabLst/>
              <a:defRPr/>
            </a:pPr>
            <a:r>
              <a:rPr kumimoji="0" lang="en-US" sz="900" b="0" i="0" u="none" strike="noStrike" kern="1200" cap="none" spc="0" normalizeH="0" baseline="0" noProof="0">
                <a:ln>
                  <a:noFill/>
                </a:ln>
                <a:solidFill>
                  <a:srgbClr val="151E2F">
                    <a:lumMod val="25000"/>
                    <a:lumOff val="75000"/>
                  </a:srgbClr>
                </a:solidFill>
                <a:effectLst/>
                <a:uLnTx/>
                <a:uFillTx/>
                <a:latin typeface="Montserrat" pitchFamily="2" charset="77"/>
                <a:ea typeface="+mn-ea"/>
                <a:cs typeface="Calibri Light" panose="020F0302020204030204" pitchFamily="34" charset="0"/>
              </a:rPr>
              <a:t>Screen</a:t>
            </a:r>
            <a:endParaRPr kumimoji="0" lang="en-US" sz="900" b="1" i="0" u="none" strike="noStrike" kern="1200" cap="none" spc="0" normalizeH="0" baseline="0" noProof="0">
              <a:ln>
                <a:noFill/>
              </a:ln>
              <a:solidFill>
                <a:srgbClr val="151E2F">
                  <a:lumMod val="25000"/>
                  <a:lumOff val="75000"/>
                </a:srgbClr>
              </a:solidFill>
              <a:effectLst/>
              <a:uLnTx/>
              <a:uFillTx/>
              <a:latin typeface="Montserrat" pitchFamily="2" charset="77"/>
              <a:ea typeface="+mn-ea"/>
              <a:cs typeface="Calibri Light" panose="020F0302020204030204" pitchFamily="34" charset="0"/>
            </a:endParaRPr>
          </a:p>
          <a:p>
            <a:pPr marL="0" marR="0" lvl="0" indent="0" algn="l" defTabSz="914400" rtl="0" eaLnBrk="1" fontAlgn="auto" latinLnBrk="0" hangingPunct="1">
              <a:lnSpc>
                <a:spcPct val="90000"/>
              </a:lnSpc>
              <a:spcBef>
                <a:spcPts val="0"/>
              </a:spcBef>
              <a:spcAft>
                <a:spcPts val="600"/>
              </a:spcAft>
              <a:buClr>
                <a:srgbClr val="ED3025"/>
              </a:buClr>
              <a:buSzTx/>
              <a:buFontTx/>
              <a:buNone/>
              <a:tabLst/>
              <a:defRPr/>
            </a:pPr>
            <a:r>
              <a:rPr kumimoji="0" lang="en-GB" sz="1400" b="1" i="0" u="none" strike="noStrike" kern="1200" cap="none" spc="0" normalizeH="0" baseline="0" noProof="0">
                <a:ln>
                  <a:noFill/>
                </a:ln>
                <a:solidFill>
                  <a:srgbClr val="FFFFFF"/>
                </a:solidFill>
                <a:effectLst/>
                <a:uLnTx/>
                <a:uFillTx/>
                <a:latin typeface="Montserrat" pitchFamily="2" charset="77"/>
                <a:ea typeface="+mn-ea"/>
                <a:cs typeface="+mn-cs"/>
              </a:rPr>
              <a:t>Instant profiles for screening and monitoring</a:t>
            </a:r>
            <a:endParaRPr kumimoji="0" lang="en-US" sz="1400" b="1" i="0" u="none" strike="noStrike" kern="1200" cap="none" spc="0" normalizeH="0" baseline="0" noProof="0">
              <a:ln>
                <a:noFill/>
              </a:ln>
              <a:solidFill>
                <a:srgbClr val="FFFFFF"/>
              </a:solidFill>
              <a:effectLst/>
              <a:uLnTx/>
              <a:uFillTx/>
              <a:latin typeface="Montserrat" pitchFamily="2" charset="77"/>
              <a:ea typeface="+mn-ea"/>
              <a:cs typeface="Calibri Light" panose="020F0302020204030204" pitchFamily="34" charset="0"/>
            </a:endParaRPr>
          </a:p>
        </p:txBody>
      </p:sp>
      <p:sp>
        <p:nvSpPr>
          <p:cNvPr id="14" name="TextBox 13">
            <a:extLst>
              <a:ext uri="{FF2B5EF4-FFF2-40B4-BE49-F238E27FC236}">
                <a16:creationId xmlns:a16="http://schemas.microsoft.com/office/drawing/2014/main" id="{D3AA8D5D-42EB-A718-AD03-03ECAB49538D}"/>
              </a:ext>
            </a:extLst>
          </p:cNvPr>
          <p:cNvSpPr txBox="1"/>
          <p:nvPr/>
        </p:nvSpPr>
        <p:spPr>
          <a:xfrm>
            <a:off x="8468879" y="1830209"/>
            <a:ext cx="1888174" cy="770289"/>
          </a:xfrm>
          <a:prstGeom prst="rect">
            <a:avLst/>
          </a:prstGeom>
          <a:noFill/>
        </p:spPr>
        <p:txBody>
          <a:bodyPr wrap="square" anchor="t">
            <a:noAutofit/>
          </a:bodyPr>
          <a:lstStyle/>
          <a:p>
            <a:pPr marL="0" marR="0" lvl="0" indent="0" algn="l" defTabSz="914400" rtl="0" eaLnBrk="1" fontAlgn="auto" latinLnBrk="0" hangingPunct="1">
              <a:lnSpc>
                <a:spcPct val="90000"/>
              </a:lnSpc>
              <a:spcBef>
                <a:spcPts val="0"/>
              </a:spcBef>
              <a:spcAft>
                <a:spcPts val="600"/>
              </a:spcAft>
              <a:buClr>
                <a:srgbClr val="ED3025"/>
              </a:buClr>
              <a:buSzTx/>
              <a:buFontTx/>
              <a:buNone/>
              <a:tabLst/>
              <a:defRPr/>
            </a:pPr>
            <a:r>
              <a:rPr kumimoji="0" lang="en-US" sz="900" b="0" i="0" u="none" strike="noStrike" kern="1200" cap="none" spc="0" normalizeH="0" baseline="0" noProof="0" err="1">
                <a:ln>
                  <a:noFill/>
                </a:ln>
                <a:solidFill>
                  <a:srgbClr val="151E2F">
                    <a:lumMod val="25000"/>
                    <a:lumOff val="75000"/>
                  </a:srgbClr>
                </a:solidFill>
                <a:effectLst/>
                <a:uLnTx/>
                <a:uFillTx/>
                <a:latin typeface="Montserrat" pitchFamily="2" charset="77"/>
                <a:ea typeface="+mn-ea"/>
                <a:cs typeface="Calibri Light" panose="020F0302020204030204" pitchFamily="34" charset="0"/>
              </a:rPr>
              <a:t>Analyse</a:t>
            </a:r>
            <a:endParaRPr kumimoji="0" lang="en-US" sz="900" b="1" i="0" u="none" strike="noStrike" kern="1200" cap="none" spc="0" normalizeH="0" baseline="0" noProof="0">
              <a:ln>
                <a:noFill/>
              </a:ln>
              <a:solidFill>
                <a:srgbClr val="151E2F">
                  <a:lumMod val="25000"/>
                  <a:lumOff val="75000"/>
                </a:srgbClr>
              </a:solidFill>
              <a:effectLst/>
              <a:uLnTx/>
              <a:uFillTx/>
              <a:latin typeface="Montserrat" pitchFamily="2" charset="77"/>
              <a:ea typeface="+mn-ea"/>
              <a:cs typeface="Calibri Light" panose="020F0302020204030204" pitchFamily="34" charset="0"/>
            </a:endParaRPr>
          </a:p>
          <a:p>
            <a:pPr marL="0" marR="0" lvl="0" indent="0" algn="l" defTabSz="914400" rtl="0" eaLnBrk="1" fontAlgn="auto" latinLnBrk="0" hangingPunct="1">
              <a:lnSpc>
                <a:spcPct val="90000"/>
              </a:lnSpc>
              <a:spcBef>
                <a:spcPts val="0"/>
              </a:spcBef>
              <a:spcAft>
                <a:spcPts val="600"/>
              </a:spcAft>
              <a:buClr>
                <a:srgbClr val="ED3025"/>
              </a:buClr>
              <a:buSzTx/>
              <a:buFontTx/>
              <a:buNone/>
              <a:tabLst/>
              <a:defRPr/>
            </a:pPr>
            <a:r>
              <a:rPr kumimoji="0" lang="en-US" sz="140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Focus on </a:t>
            </a:r>
            <a:br>
              <a:rPr kumimoji="0" lang="en-US" sz="140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br>
            <a:r>
              <a:rPr kumimoji="0" lang="en-US" sz="140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genuine risks</a:t>
            </a:r>
          </a:p>
        </p:txBody>
      </p:sp>
      <p:sp>
        <p:nvSpPr>
          <p:cNvPr id="50" name="Rounded Rectangle 49">
            <a:extLst>
              <a:ext uri="{FF2B5EF4-FFF2-40B4-BE49-F238E27FC236}">
                <a16:creationId xmlns:a16="http://schemas.microsoft.com/office/drawing/2014/main" id="{3A137D87-92AF-A607-3C3E-110C4371BA56}"/>
              </a:ext>
            </a:extLst>
          </p:cNvPr>
          <p:cNvSpPr/>
          <p:nvPr/>
        </p:nvSpPr>
        <p:spPr>
          <a:xfrm>
            <a:off x="1723285" y="5795172"/>
            <a:ext cx="2728024" cy="45719"/>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AEFBB3E2-9AC0-D01B-9749-0646ED824EC1}"/>
              </a:ext>
            </a:extLst>
          </p:cNvPr>
          <p:cNvSpPr/>
          <p:nvPr/>
        </p:nvSpPr>
        <p:spPr>
          <a:xfrm>
            <a:off x="4754616" y="5795172"/>
            <a:ext cx="2728024" cy="45719"/>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2" name="Rounded Rectangle 51">
            <a:extLst>
              <a:ext uri="{FF2B5EF4-FFF2-40B4-BE49-F238E27FC236}">
                <a16:creationId xmlns:a16="http://schemas.microsoft.com/office/drawing/2014/main" id="{39A519DA-6945-1DBF-80B9-AF9699FF2E19}"/>
              </a:ext>
            </a:extLst>
          </p:cNvPr>
          <p:cNvSpPr/>
          <p:nvPr/>
        </p:nvSpPr>
        <p:spPr>
          <a:xfrm>
            <a:off x="7781734" y="5795172"/>
            <a:ext cx="2728024" cy="45719"/>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 name="Text Placeholder 3">
            <a:extLst>
              <a:ext uri="{FF2B5EF4-FFF2-40B4-BE49-F238E27FC236}">
                <a16:creationId xmlns:a16="http://schemas.microsoft.com/office/drawing/2014/main" id="{755B05D5-FEB0-9921-1156-2255C356493A}"/>
              </a:ext>
            </a:extLst>
          </p:cNvPr>
          <p:cNvSpPr>
            <a:spLocks noGrp="1"/>
          </p:cNvSpPr>
          <p:nvPr>
            <p:ph type="body" sz="quarter" idx="11"/>
          </p:nvPr>
        </p:nvSpPr>
        <p:spPr/>
        <p:txBody>
          <a:bodyPr/>
          <a:lstStyle/>
          <a:p>
            <a:r>
              <a:rPr lang="en-GB"/>
              <a:t>KYC </a:t>
            </a:r>
            <a:r>
              <a:rPr lang="en-GB">
                <a:solidFill>
                  <a:schemeClr val="accent1"/>
                </a:solidFill>
              </a:rPr>
              <a:t>|</a:t>
            </a:r>
            <a:r>
              <a:rPr lang="en-GB"/>
              <a:t> PEPs &amp; Sanctions</a:t>
            </a:r>
          </a:p>
        </p:txBody>
      </p:sp>
      <p:grpSp>
        <p:nvGrpSpPr>
          <p:cNvPr id="43" name="Group 42">
            <a:extLst>
              <a:ext uri="{FF2B5EF4-FFF2-40B4-BE49-F238E27FC236}">
                <a16:creationId xmlns:a16="http://schemas.microsoft.com/office/drawing/2014/main" id="{5649C3BB-4003-888B-D2E9-183C8FAA5B7C}"/>
              </a:ext>
            </a:extLst>
          </p:cNvPr>
          <p:cNvGrpSpPr/>
          <p:nvPr/>
        </p:nvGrpSpPr>
        <p:grpSpPr>
          <a:xfrm>
            <a:off x="1933891" y="1907495"/>
            <a:ext cx="391777" cy="391777"/>
            <a:chOff x="681230" y="2167772"/>
            <a:chExt cx="391777" cy="391777"/>
          </a:xfrm>
        </p:grpSpPr>
        <p:pic>
          <p:nvPicPr>
            <p:cNvPr id="15" name="Graphic 14">
              <a:extLst>
                <a:ext uri="{FF2B5EF4-FFF2-40B4-BE49-F238E27FC236}">
                  <a16:creationId xmlns:a16="http://schemas.microsoft.com/office/drawing/2014/main" id="{0C922751-E47B-6C2A-95E2-486EC1C494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1169" y="2217711"/>
              <a:ext cx="291898" cy="291898"/>
            </a:xfrm>
            <a:prstGeom prst="rect">
              <a:avLst/>
            </a:prstGeom>
          </p:spPr>
        </p:pic>
        <p:sp>
          <p:nvSpPr>
            <p:cNvPr id="30" name="Rounded Rectangle 29">
              <a:extLst>
                <a:ext uri="{FF2B5EF4-FFF2-40B4-BE49-F238E27FC236}">
                  <a16:creationId xmlns:a16="http://schemas.microsoft.com/office/drawing/2014/main" id="{AA93E3BB-D847-04FF-4671-A64D6F1F0915}"/>
                </a:ext>
              </a:extLst>
            </p:cNvPr>
            <p:cNvSpPr/>
            <p:nvPr/>
          </p:nvSpPr>
          <p:spPr>
            <a:xfrm>
              <a:off x="681230" y="2167772"/>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BFE215A4-6E4A-E51C-8955-8394CF25BCF7}"/>
              </a:ext>
            </a:extLst>
          </p:cNvPr>
          <p:cNvGrpSpPr/>
          <p:nvPr/>
        </p:nvGrpSpPr>
        <p:grpSpPr>
          <a:xfrm>
            <a:off x="4960800" y="1907495"/>
            <a:ext cx="391777" cy="391777"/>
            <a:chOff x="681230" y="2674640"/>
            <a:chExt cx="391777" cy="391777"/>
          </a:xfrm>
        </p:grpSpPr>
        <p:pic>
          <p:nvPicPr>
            <p:cNvPr id="25" name="Graphic 24">
              <a:extLst>
                <a:ext uri="{FF2B5EF4-FFF2-40B4-BE49-F238E27FC236}">
                  <a16:creationId xmlns:a16="http://schemas.microsoft.com/office/drawing/2014/main" id="{82C6B0D7-E493-77AF-D757-6DF58706B8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169" y="2724579"/>
              <a:ext cx="291898" cy="291898"/>
            </a:xfrm>
            <a:prstGeom prst="rect">
              <a:avLst/>
            </a:prstGeom>
          </p:spPr>
        </p:pic>
        <p:sp>
          <p:nvSpPr>
            <p:cNvPr id="32" name="Rounded Rectangle 31">
              <a:extLst>
                <a:ext uri="{FF2B5EF4-FFF2-40B4-BE49-F238E27FC236}">
                  <a16:creationId xmlns:a16="http://schemas.microsoft.com/office/drawing/2014/main" id="{73090A60-5E95-C317-7C1E-5E91FDFD2BA9}"/>
                </a:ext>
              </a:extLst>
            </p:cNvPr>
            <p:cNvSpPr/>
            <p:nvPr/>
          </p:nvSpPr>
          <p:spPr>
            <a:xfrm>
              <a:off x="681230" y="2674640"/>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45" name="Group 44">
            <a:extLst>
              <a:ext uri="{FF2B5EF4-FFF2-40B4-BE49-F238E27FC236}">
                <a16:creationId xmlns:a16="http://schemas.microsoft.com/office/drawing/2014/main" id="{215437E8-70A9-65B2-AEB8-59FE17F3161C}"/>
              </a:ext>
            </a:extLst>
          </p:cNvPr>
          <p:cNvGrpSpPr/>
          <p:nvPr/>
        </p:nvGrpSpPr>
        <p:grpSpPr>
          <a:xfrm>
            <a:off x="8005922" y="1907495"/>
            <a:ext cx="391777" cy="391777"/>
            <a:chOff x="681230" y="3185497"/>
            <a:chExt cx="391777" cy="391777"/>
          </a:xfrm>
        </p:grpSpPr>
        <p:pic>
          <p:nvPicPr>
            <p:cNvPr id="20" name="Graphic 19">
              <a:extLst>
                <a:ext uri="{FF2B5EF4-FFF2-40B4-BE49-F238E27FC236}">
                  <a16:creationId xmlns:a16="http://schemas.microsoft.com/office/drawing/2014/main" id="{C279A346-165B-6D75-9928-CFD1C24844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169" y="3235436"/>
              <a:ext cx="291898" cy="291898"/>
            </a:xfrm>
            <a:prstGeom prst="rect">
              <a:avLst/>
            </a:prstGeom>
          </p:spPr>
        </p:pic>
        <p:sp>
          <p:nvSpPr>
            <p:cNvPr id="42" name="Rounded Rectangle 41">
              <a:extLst>
                <a:ext uri="{FF2B5EF4-FFF2-40B4-BE49-F238E27FC236}">
                  <a16:creationId xmlns:a16="http://schemas.microsoft.com/office/drawing/2014/main" id="{3AEB9339-400A-1ECE-7CE9-9466F8E6CB87}"/>
                </a:ext>
              </a:extLst>
            </p:cNvPr>
            <p:cNvSpPr/>
            <p:nvPr/>
          </p:nvSpPr>
          <p:spPr>
            <a:xfrm>
              <a:off x="681230" y="3185497"/>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54" name="Group 53">
            <a:extLst>
              <a:ext uri="{FF2B5EF4-FFF2-40B4-BE49-F238E27FC236}">
                <a16:creationId xmlns:a16="http://schemas.microsoft.com/office/drawing/2014/main" id="{55D3D8A7-C110-DFA5-7DC5-94EAF7E5C4C2}"/>
              </a:ext>
            </a:extLst>
          </p:cNvPr>
          <p:cNvGrpSpPr/>
          <p:nvPr/>
        </p:nvGrpSpPr>
        <p:grpSpPr>
          <a:xfrm>
            <a:off x="1862437" y="3010836"/>
            <a:ext cx="159941" cy="159941"/>
            <a:chOff x="923289" y="4353381"/>
            <a:chExt cx="205609" cy="205609"/>
          </a:xfrm>
        </p:grpSpPr>
        <p:pic>
          <p:nvPicPr>
            <p:cNvPr id="47" name="Graphic 46">
              <a:extLst>
                <a:ext uri="{FF2B5EF4-FFF2-40B4-BE49-F238E27FC236}">
                  <a16:creationId xmlns:a16="http://schemas.microsoft.com/office/drawing/2014/main" id="{8DC3A93B-973E-46DE-76B4-0AD5AF0332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147" y="4373239"/>
              <a:ext cx="165891" cy="165891"/>
            </a:xfrm>
            <a:prstGeom prst="rect">
              <a:avLst/>
            </a:prstGeom>
          </p:spPr>
        </p:pic>
        <p:sp>
          <p:nvSpPr>
            <p:cNvPr id="49" name="Rounded Rectangle 48">
              <a:extLst>
                <a:ext uri="{FF2B5EF4-FFF2-40B4-BE49-F238E27FC236}">
                  <a16:creationId xmlns:a16="http://schemas.microsoft.com/office/drawing/2014/main" id="{22D4FBCC-54F2-AE57-BD22-0A07A4CB249B}"/>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55" name="Group 54">
            <a:extLst>
              <a:ext uri="{FF2B5EF4-FFF2-40B4-BE49-F238E27FC236}">
                <a16:creationId xmlns:a16="http://schemas.microsoft.com/office/drawing/2014/main" id="{42418FBB-2BE6-BB59-4D9A-6E985F2AEB72}"/>
              </a:ext>
            </a:extLst>
          </p:cNvPr>
          <p:cNvGrpSpPr/>
          <p:nvPr/>
        </p:nvGrpSpPr>
        <p:grpSpPr>
          <a:xfrm>
            <a:off x="1862437" y="4184398"/>
            <a:ext cx="159941" cy="159941"/>
            <a:chOff x="923289" y="4353381"/>
            <a:chExt cx="205609" cy="205609"/>
          </a:xfrm>
        </p:grpSpPr>
        <p:pic>
          <p:nvPicPr>
            <p:cNvPr id="56" name="Graphic 55">
              <a:extLst>
                <a:ext uri="{FF2B5EF4-FFF2-40B4-BE49-F238E27FC236}">
                  <a16:creationId xmlns:a16="http://schemas.microsoft.com/office/drawing/2014/main" id="{60ED3AF4-D801-8007-5BB9-F2512485CC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147" y="4373239"/>
              <a:ext cx="165891" cy="165891"/>
            </a:xfrm>
            <a:prstGeom prst="rect">
              <a:avLst/>
            </a:prstGeom>
          </p:spPr>
        </p:pic>
        <p:sp>
          <p:nvSpPr>
            <p:cNvPr id="57" name="Rounded Rectangle 56">
              <a:extLst>
                <a:ext uri="{FF2B5EF4-FFF2-40B4-BE49-F238E27FC236}">
                  <a16:creationId xmlns:a16="http://schemas.microsoft.com/office/drawing/2014/main" id="{B19A79A0-2EE5-F155-F5F7-2C7B8BE84A56}"/>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58" name="Group 57">
            <a:extLst>
              <a:ext uri="{FF2B5EF4-FFF2-40B4-BE49-F238E27FC236}">
                <a16:creationId xmlns:a16="http://schemas.microsoft.com/office/drawing/2014/main" id="{92434DB1-96D9-6D91-06F6-7EDC3FB317ED}"/>
              </a:ext>
            </a:extLst>
          </p:cNvPr>
          <p:cNvGrpSpPr/>
          <p:nvPr/>
        </p:nvGrpSpPr>
        <p:grpSpPr>
          <a:xfrm>
            <a:off x="1862437" y="4976552"/>
            <a:ext cx="159941" cy="159941"/>
            <a:chOff x="923289" y="4353381"/>
            <a:chExt cx="205609" cy="205609"/>
          </a:xfrm>
        </p:grpSpPr>
        <p:pic>
          <p:nvPicPr>
            <p:cNvPr id="59" name="Graphic 58">
              <a:extLst>
                <a:ext uri="{FF2B5EF4-FFF2-40B4-BE49-F238E27FC236}">
                  <a16:creationId xmlns:a16="http://schemas.microsoft.com/office/drawing/2014/main" id="{F0EC0A5E-8F45-C028-2E01-66B6CDA776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147" y="4373239"/>
              <a:ext cx="165891" cy="165891"/>
            </a:xfrm>
            <a:prstGeom prst="rect">
              <a:avLst/>
            </a:prstGeom>
          </p:spPr>
        </p:pic>
        <p:sp>
          <p:nvSpPr>
            <p:cNvPr id="60" name="Rounded Rectangle 59">
              <a:extLst>
                <a:ext uri="{FF2B5EF4-FFF2-40B4-BE49-F238E27FC236}">
                  <a16:creationId xmlns:a16="http://schemas.microsoft.com/office/drawing/2014/main" id="{5CAC84FB-A9A7-5BBA-959B-46700F1503F8}"/>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61" name="Group 60">
            <a:extLst>
              <a:ext uri="{FF2B5EF4-FFF2-40B4-BE49-F238E27FC236}">
                <a16:creationId xmlns:a16="http://schemas.microsoft.com/office/drawing/2014/main" id="{CCBADE49-D386-5391-BCE9-3E9DFA29B993}"/>
              </a:ext>
            </a:extLst>
          </p:cNvPr>
          <p:cNvGrpSpPr/>
          <p:nvPr/>
        </p:nvGrpSpPr>
        <p:grpSpPr>
          <a:xfrm>
            <a:off x="4888449" y="3010836"/>
            <a:ext cx="159941" cy="159941"/>
            <a:chOff x="923289" y="4353381"/>
            <a:chExt cx="205609" cy="205609"/>
          </a:xfrm>
        </p:grpSpPr>
        <p:pic>
          <p:nvPicPr>
            <p:cNvPr id="62" name="Graphic 61">
              <a:extLst>
                <a:ext uri="{FF2B5EF4-FFF2-40B4-BE49-F238E27FC236}">
                  <a16:creationId xmlns:a16="http://schemas.microsoft.com/office/drawing/2014/main" id="{F835A8FA-EE82-234A-BDAA-6634727905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147" y="4373239"/>
              <a:ext cx="165891" cy="165891"/>
            </a:xfrm>
            <a:prstGeom prst="rect">
              <a:avLst/>
            </a:prstGeom>
          </p:spPr>
        </p:pic>
        <p:sp>
          <p:nvSpPr>
            <p:cNvPr id="63" name="Rounded Rectangle 62">
              <a:extLst>
                <a:ext uri="{FF2B5EF4-FFF2-40B4-BE49-F238E27FC236}">
                  <a16:creationId xmlns:a16="http://schemas.microsoft.com/office/drawing/2014/main" id="{8A05C25B-0237-79D9-076A-4BE6DFE5FDC7}"/>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64" name="Group 63">
            <a:extLst>
              <a:ext uri="{FF2B5EF4-FFF2-40B4-BE49-F238E27FC236}">
                <a16:creationId xmlns:a16="http://schemas.microsoft.com/office/drawing/2014/main" id="{409FE5CF-731C-F4EF-9252-F5E03F1A749F}"/>
              </a:ext>
            </a:extLst>
          </p:cNvPr>
          <p:cNvGrpSpPr/>
          <p:nvPr/>
        </p:nvGrpSpPr>
        <p:grpSpPr>
          <a:xfrm>
            <a:off x="4888449" y="3805024"/>
            <a:ext cx="159941" cy="159941"/>
            <a:chOff x="923289" y="4353381"/>
            <a:chExt cx="205609" cy="205609"/>
          </a:xfrm>
        </p:grpSpPr>
        <p:pic>
          <p:nvPicPr>
            <p:cNvPr id="65" name="Graphic 64">
              <a:extLst>
                <a:ext uri="{FF2B5EF4-FFF2-40B4-BE49-F238E27FC236}">
                  <a16:creationId xmlns:a16="http://schemas.microsoft.com/office/drawing/2014/main" id="{C98E4C3D-7FDB-97CE-A3EC-A7FE82302E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147" y="4373239"/>
              <a:ext cx="165891" cy="165891"/>
            </a:xfrm>
            <a:prstGeom prst="rect">
              <a:avLst/>
            </a:prstGeom>
          </p:spPr>
        </p:pic>
        <p:sp>
          <p:nvSpPr>
            <p:cNvPr id="66" name="Rounded Rectangle 65">
              <a:extLst>
                <a:ext uri="{FF2B5EF4-FFF2-40B4-BE49-F238E27FC236}">
                  <a16:creationId xmlns:a16="http://schemas.microsoft.com/office/drawing/2014/main" id="{CBEC7879-6984-BF36-F4DF-74B2F5F638DA}"/>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68" name="Group 67">
            <a:extLst>
              <a:ext uri="{FF2B5EF4-FFF2-40B4-BE49-F238E27FC236}">
                <a16:creationId xmlns:a16="http://schemas.microsoft.com/office/drawing/2014/main" id="{AC3DAC52-67E3-C231-CB50-6224D445FD7C}"/>
              </a:ext>
            </a:extLst>
          </p:cNvPr>
          <p:cNvGrpSpPr/>
          <p:nvPr/>
        </p:nvGrpSpPr>
        <p:grpSpPr>
          <a:xfrm>
            <a:off x="4888449" y="4431821"/>
            <a:ext cx="159941" cy="159941"/>
            <a:chOff x="923289" y="4353381"/>
            <a:chExt cx="205609" cy="205609"/>
          </a:xfrm>
        </p:grpSpPr>
        <p:pic>
          <p:nvPicPr>
            <p:cNvPr id="69" name="Graphic 68">
              <a:extLst>
                <a:ext uri="{FF2B5EF4-FFF2-40B4-BE49-F238E27FC236}">
                  <a16:creationId xmlns:a16="http://schemas.microsoft.com/office/drawing/2014/main" id="{B1EDB814-041E-9F22-D933-0A44155F02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147" y="4373239"/>
              <a:ext cx="165891" cy="165891"/>
            </a:xfrm>
            <a:prstGeom prst="rect">
              <a:avLst/>
            </a:prstGeom>
          </p:spPr>
        </p:pic>
        <p:sp>
          <p:nvSpPr>
            <p:cNvPr id="70" name="Rounded Rectangle 69">
              <a:extLst>
                <a:ext uri="{FF2B5EF4-FFF2-40B4-BE49-F238E27FC236}">
                  <a16:creationId xmlns:a16="http://schemas.microsoft.com/office/drawing/2014/main" id="{A5BA2023-E8C4-EE31-BD4B-71519532C3AA}"/>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71" name="Group 70">
            <a:extLst>
              <a:ext uri="{FF2B5EF4-FFF2-40B4-BE49-F238E27FC236}">
                <a16:creationId xmlns:a16="http://schemas.microsoft.com/office/drawing/2014/main" id="{2CA7825C-54B3-D6A0-B87D-6F6201F41B4D}"/>
              </a:ext>
            </a:extLst>
          </p:cNvPr>
          <p:cNvGrpSpPr/>
          <p:nvPr/>
        </p:nvGrpSpPr>
        <p:grpSpPr>
          <a:xfrm>
            <a:off x="7918331" y="3010836"/>
            <a:ext cx="159941" cy="159941"/>
            <a:chOff x="923289" y="4353381"/>
            <a:chExt cx="205609" cy="205609"/>
          </a:xfrm>
        </p:grpSpPr>
        <p:pic>
          <p:nvPicPr>
            <p:cNvPr id="72" name="Graphic 71">
              <a:extLst>
                <a:ext uri="{FF2B5EF4-FFF2-40B4-BE49-F238E27FC236}">
                  <a16:creationId xmlns:a16="http://schemas.microsoft.com/office/drawing/2014/main" id="{9D3806D1-9758-4F43-A57C-ADC589C71C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147" y="4373239"/>
              <a:ext cx="165891" cy="165891"/>
            </a:xfrm>
            <a:prstGeom prst="rect">
              <a:avLst/>
            </a:prstGeom>
          </p:spPr>
        </p:pic>
        <p:sp>
          <p:nvSpPr>
            <p:cNvPr id="73" name="Rounded Rectangle 72">
              <a:extLst>
                <a:ext uri="{FF2B5EF4-FFF2-40B4-BE49-F238E27FC236}">
                  <a16:creationId xmlns:a16="http://schemas.microsoft.com/office/drawing/2014/main" id="{D4F74F30-95CB-3D9F-D16F-F3D86E4A483B}"/>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74" name="Group 73">
            <a:extLst>
              <a:ext uri="{FF2B5EF4-FFF2-40B4-BE49-F238E27FC236}">
                <a16:creationId xmlns:a16="http://schemas.microsoft.com/office/drawing/2014/main" id="{78C7504A-C065-EEEA-6E07-75A6DF483E46}"/>
              </a:ext>
            </a:extLst>
          </p:cNvPr>
          <p:cNvGrpSpPr/>
          <p:nvPr/>
        </p:nvGrpSpPr>
        <p:grpSpPr>
          <a:xfrm>
            <a:off x="7918331" y="3820471"/>
            <a:ext cx="159941" cy="159941"/>
            <a:chOff x="923289" y="4353381"/>
            <a:chExt cx="205609" cy="205609"/>
          </a:xfrm>
        </p:grpSpPr>
        <p:pic>
          <p:nvPicPr>
            <p:cNvPr id="75" name="Graphic 74">
              <a:extLst>
                <a:ext uri="{FF2B5EF4-FFF2-40B4-BE49-F238E27FC236}">
                  <a16:creationId xmlns:a16="http://schemas.microsoft.com/office/drawing/2014/main" id="{A27789ED-D2FB-3762-6C60-3B0C5273AB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147" y="4373239"/>
              <a:ext cx="165891" cy="165891"/>
            </a:xfrm>
            <a:prstGeom prst="rect">
              <a:avLst/>
            </a:prstGeom>
          </p:spPr>
        </p:pic>
        <p:sp>
          <p:nvSpPr>
            <p:cNvPr id="76" name="Rounded Rectangle 75">
              <a:extLst>
                <a:ext uri="{FF2B5EF4-FFF2-40B4-BE49-F238E27FC236}">
                  <a16:creationId xmlns:a16="http://schemas.microsoft.com/office/drawing/2014/main" id="{3E29FF3E-7D22-4713-D339-432DCEE412B9}"/>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77" name="Group 76">
            <a:extLst>
              <a:ext uri="{FF2B5EF4-FFF2-40B4-BE49-F238E27FC236}">
                <a16:creationId xmlns:a16="http://schemas.microsoft.com/office/drawing/2014/main" id="{4BA81826-897A-19D0-423B-02C1F7740BC9}"/>
              </a:ext>
            </a:extLst>
          </p:cNvPr>
          <p:cNvGrpSpPr/>
          <p:nvPr/>
        </p:nvGrpSpPr>
        <p:grpSpPr>
          <a:xfrm>
            <a:off x="7918331" y="4591762"/>
            <a:ext cx="159941" cy="159941"/>
            <a:chOff x="923289" y="4353381"/>
            <a:chExt cx="205609" cy="205609"/>
          </a:xfrm>
        </p:grpSpPr>
        <p:pic>
          <p:nvPicPr>
            <p:cNvPr id="78" name="Graphic 77">
              <a:extLst>
                <a:ext uri="{FF2B5EF4-FFF2-40B4-BE49-F238E27FC236}">
                  <a16:creationId xmlns:a16="http://schemas.microsoft.com/office/drawing/2014/main" id="{540B7AFF-368A-0EBC-4DE3-ABDD46AF28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147" y="4373239"/>
              <a:ext cx="165891" cy="165891"/>
            </a:xfrm>
            <a:prstGeom prst="rect">
              <a:avLst/>
            </a:prstGeom>
          </p:spPr>
        </p:pic>
        <p:sp>
          <p:nvSpPr>
            <p:cNvPr id="79" name="Rounded Rectangle 78">
              <a:extLst>
                <a:ext uri="{FF2B5EF4-FFF2-40B4-BE49-F238E27FC236}">
                  <a16:creationId xmlns:a16="http://schemas.microsoft.com/office/drawing/2014/main" id="{4285CFAB-A24F-F03F-5146-5228FA6998F4}"/>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23330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0F243-6BB7-5580-F5AC-0559DA25D43C}"/>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573EDCE9-6511-156B-6784-1014C41E689E}"/>
              </a:ext>
            </a:extLst>
          </p:cNvPr>
          <p:cNvSpPr/>
          <p:nvPr/>
        </p:nvSpPr>
        <p:spPr>
          <a:xfrm>
            <a:off x="671220" y="1848048"/>
            <a:ext cx="2721717" cy="3896479"/>
          </a:xfrm>
          <a:prstGeom prst="roundRect">
            <a:avLst>
              <a:gd name="adj" fmla="val 4090"/>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332000" rIns="180000" rtlCol="0" anchor="t"/>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Get a clear overview of profiles, track case status and collaborate with colleagues.</a:t>
            </a:r>
            <a:b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br>
            <a:endParaRPr kumimoji="0" lang="en-US" sz="50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Frictionless workflows enable you to assign cases for review or approval.</a:t>
            </a: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endParaRPr kumimoji="0" lang="en-US" sz="50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Retrieve a record of all actions taken on a profile with a full digital audit trail.</a:t>
            </a:r>
          </a:p>
        </p:txBody>
      </p:sp>
      <p:sp>
        <p:nvSpPr>
          <p:cNvPr id="15" name="TextBox 14">
            <a:extLst>
              <a:ext uri="{FF2B5EF4-FFF2-40B4-BE49-F238E27FC236}">
                <a16:creationId xmlns:a16="http://schemas.microsoft.com/office/drawing/2014/main" id="{573B2A22-D59B-048F-E7E2-4BC75BCA4FCE}"/>
              </a:ext>
            </a:extLst>
          </p:cNvPr>
          <p:cNvSpPr txBox="1"/>
          <p:nvPr/>
        </p:nvSpPr>
        <p:spPr>
          <a:xfrm>
            <a:off x="1352827" y="2065441"/>
            <a:ext cx="1747173" cy="770289"/>
          </a:xfrm>
          <a:prstGeom prst="rect">
            <a:avLst/>
          </a:prstGeom>
          <a:noFill/>
        </p:spPr>
        <p:txBody>
          <a:bodyPr wrap="square" anchor="t">
            <a:noAutofit/>
          </a:bodyPr>
          <a:lstStyle/>
          <a:p>
            <a:pPr marL="0" marR="0" lvl="0" indent="0" algn="l" defTabSz="914400" rtl="0" eaLnBrk="1" fontAlgn="auto" latinLnBrk="0" hangingPunct="1">
              <a:lnSpc>
                <a:spcPct val="90000"/>
              </a:lnSpc>
              <a:spcBef>
                <a:spcPts val="0"/>
              </a:spcBef>
              <a:spcAft>
                <a:spcPts val="600"/>
              </a:spcAft>
              <a:buClr>
                <a:srgbClr val="ED3025"/>
              </a:buClr>
              <a:buSzTx/>
              <a:buFontTx/>
              <a:buNone/>
              <a:tabLst/>
              <a:defRPr/>
            </a:pPr>
            <a:r>
              <a:rPr kumimoji="0" lang="en-GB" sz="900" b="0" i="0" u="none" strike="noStrike" kern="1200" cap="none" spc="0" normalizeH="0" baseline="0" noProof="0">
                <a:ln>
                  <a:noFill/>
                </a:ln>
                <a:solidFill>
                  <a:srgbClr val="151E2F">
                    <a:lumMod val="25000"/>
                    <a:lumOff val="75000"/>
                  </a:srgbClr>
                </a:solidFill>
                <a:effectLst/>
                <a:uLnTx/>
                <a:uFillTx/>
                <a:latin typeface="Montserrat" pitchFamily="2" charset="77"/>
                <a:ea typeface="+mn-ea"/>
                <a:cs typeface="Calibri Light" panose="020F0302020204030204" pitchFamily="34" charset="0"/>
              </a:rPr>
              <a:t>Decide</a:t>
            </a:r>
          </a:p>
          <a:p>
            <a:pPr marL="0" marR="0" lvl="0" indent="0" algn="l" defTabSz="914400" rtl="0" eaLnBrk="1" fontAlgn="auto" latinLnBrk="0" hangingPunct="1">
              <a:lnSpc>
                <a:spcPct val="90000"/>
              </a:lnSpc>
              <a:spcBef>
                <a:spcPts val="0"/>
              </a:spcBef>
              <a:spcAft>
                <a:spcPts val="600"/>
              </a:spcAft>
              <a:buClr>
                <a:srgbClr val="ED3025"/>
              </a:buClr>
              <a:buSzTx/>
              <a:buFontTx/>
              <a:buNone/>
              <a:tabLst/>
              <a:defRPr/>
            </a:pPr>
            <a:r>
              <a:rPr kumimoji="0" lang="en-GB" sz="140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Be decisive about who to do business with</a:t>
            </a:r>
            <a:endParaRPr kumimoji="0" lang="en-US" sz="140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p:txBody>
      </p:sp>
      <p:pic>
        <p:nvPicPr>
          <p:cNvPr id="5" name="Picture 4" descr="A computer with a screen on&#10;&#10;AI-generated content may be incorrect.">
            <a:extLst>
              <a:ext uri="{FF2B5EF4-FFF2-40B4-BE49-F238E27FC236}">
                <a16:creationId xmlns:a16="http://schemas.microsoft.com/office/drawing/2014/main" id="{07EBA7FA-3093-94BD-5DDC-9A5A54521DA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376531" y="1465237"/>
            <a:ext cx="5815469" cy="4283670"/>
          </a:xfrm>
          <a:prstGeom prst="rect">
            <a:avLst/>
          </a:prstGeom>
        </p:spPr>
      </p:pic>
      <p:sp>
        <p:nvSpPr>
          <p:cNvPr id="10" name="Rounded Rectangle 9">
            <a:extLst>
              <a:ext uri="{FF2B5EF4-FFF2-40B4-BE49-F238E27FC236}">
                <a16:creationId xmlns:a16="http://schemas.microsoft.com/office/drawing/2014/main" id="{356D13BF-B6BD-FADB-9724-A19D561656B0}"/>
              </a:ext>
            </a:extLst>
          </p:cNvPr>
          <p:cNvSpPr/>
          <p:nvPr/>
        </p:nvSpPr>
        <p:spPr>
          <a:xfrm>
            <a:off x="3606176" y="1848048"/>
            <a:ext cx="2721717" cy="3896479"/>
          </a:xfrm>
          <a:prstGeom prst="roundRect">
            <a:avLst>
              <a:gd name="adj" fmla="val 4090"/>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332000" rIns="180000" rtlCol="0" anchor="t"/>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Receive emails and in-product notifications when changes occur.</a:t>
            </a:r>
            <a:b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br>
            <a:endParaRPr kumimoji="0" lang="en-US" sz="50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Access AML monitoring in over 200 countries, covering global sanctions, watchlists, PEPs profiles and adverse media.</a:t>
            </a:r>
            <a:b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br>
            <a:endParaRPr kumimoji="0" lang="en-US" sz="50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endParaRPr>
          </a:p>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920" b="0"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Access KYC monitoring in over 45 countries, covering changes to company registration details, status, directors, financials and negative information </a:t>
            </a:r>
          </a:p>
        </p:txBody>
      </p:sp>
      <p:sp>
        <p:nvSpPr>
          <p:cNvPr id="16" name="TextBox 15">
            <a:extLst>
              <a:ext uri="{FF2B5EF4-FFF2-40B4-BE49-F238E27FC236}">
                <a16:creationId xmlns:a16="http://schemas.microsoft.com/office/drawing/2014/main" id="{CAB2A076-DE5C-E008-DD2B-366505E36DC5}"/>
              </a:ext>
            </a:extLst>
          </p:cNvPr>
          <p:cNvSpPr txBox="1"/>
          <p:nvPr/>
        </p:nvSpPr>
        <p:spPr>
          <a:xfrm>
            <a:off x="4293191" y="2065441"/>
            <a:ext cx="1892315" cy="788899"/>
          </a:xfrm>
          <a:prstGeom prst="rect">
            <a:avLst/>
          </a:prstGeom>
          <a:noFill/>
        </p:spPr>
        <p:txBody>
          <a:bodyPr wrap="square" anchor="t">
            <a:noAutofit/>
          </a:bodyPr>
          <a:lstStyle/>
          <a:p>
            <a:pPr marL="0" marR="0" lvl="0" indent="0" algn="l" defTabSz="914400" rtl="0" eaLnBrk="1" fontAlgn="auto" latinLnBrk="0" hangingPunct="1">
              <a:lnSpc>
                <a:spcPct val="90000"/>
              </a:lnSpc>
              <a:spcBef>
                <a:spcPts val="0"/>
              </a:spcBef>
              <a:spcAft>
                <a:spcPts val="600"/>
              </a:spcAft>
              <a:buClr>
                <a:srgbClr val="ED3025"/>
              </a:buClr>
              <a:buSzTx/>
              <a:buFontTx/>
              <a:buNone/>
              <a:tabLst/>
              <a:defRPr/>
            </a:pPr>
            <a:r>
              <a:rPr kumimoji="0" lang="en-US" sz="900" b="0" i="0" u="none" strike="noStrike" kern="1200" cap="none" spc="0" normalizeH="0" baseline="0" noProof="0">
                <a:ln>
                  <a:noFill/>
                </a:ln>
                <a:solidFill>
                  <a:srgbClr val="151E2F">
                    <a:lumMod val="25000"/>
                    <a:lumOff val="75000"/>
                  </a:srgbClr>
                </a:solidFill>
                <a:effectLst/>
                <a:uLnTx/>
                <a:uFillTx/>
                <a:latin typeface="Montserrat" pitchFamily="2" charset="77"/>
                <a:ea typeface="+mn-ea"/>
                <a:cs typeface="Calibri Light" panose="020F0302020204030204" pitchFamily="34" charset="0"/>
              </a:rPr>
              <a:t>Monitor</a:t>
            </a:r>
          </a:p>
          <a:p>
            <a:pPr marL="0" marR="0" lvl="0" indent="0" algn="l" defTabSz="914400" rtl="0" eaLnBrk="1" fontAlgn="auto" latinLnBrk="0" hangingPunct="1">
              <a:lnSpc>
                <a:spcPct val="90000"/>
              </a:lnSpc>
              <a:spcBef>
                <a:spcPts val="0"/>
              </a:spcBef>
              <a:spcAft>
                <a:spcPts val="600"/>
              </a:spcAft>
              <a:buClr>
                <a:srgbClr val="ED3025"/>
              </a:buClr>
              <a:buSzTx/>
              <a:buFontTx/>
              <a:buNone/>
              <a:tabLst/>
              <a:defRPr/>
            </a:pPr>
            <a:r>
              <a:rPr kumimoji="0" lang="en-US" sz="1400" b="1" i="0" u="none" strike="noStrike" kern="1200" cap="none" spc="0" normalizeH="0" baseline="0" noProof="0">
                <a:ln>
                  <a:noFill/>
                </a:ln>
                <a:solidFill>
                  <a:prstClr val="white"/>
                </a:solidFill>
                <a:effectLst/>
                <a:uLnTx/>
                <a:uFillTx/>
                <a:latin typeface="Montserrat" pitchFamily="2" charset="77"/>
                <a:ea typeface="+mn-ea"/>
                <a:cs typeface="Calibri Light" panose="020F0302020204030204" pitchFamily="34" charset="0"/>
              </a:rPr>
              <a:t>Monitor changes to risk status as they happen</a:t>
            </a:r>
          </a:p>
        </p:txBody>
      </p:sp>
      <p:sp>
        <p:nvSpPr>
          <p:cNvPr id="39" name="Rounded Rectangle 38">
            <a:extLst>
              <a:ext uri="{FF2B5EF4-FFF2-40B4-BE49-F238E27FC236}">
                <a16:creationId xmlns:a16="http://schemas.microsoft.com/office/drawing/2014/main" id="{EBEFD38B-2D55-11CB-E76F-3C61CC4A74FB}"/>
              </a:ext>
            </a:extLst>
          </p:cNvPr>
          <p:cNvSpPr/>
          <p:nvPr/>
        </p:nvSpPr>
        <p:spPr>
          <a:xfrm>
            <a:off x="3614138" y="5840130"/>
            <a:ext cx="2721717" cy="45719"/>
          </a:xfrm>
          <a:prstGeom prst="roundRect">
            <a:avLst/>
          </a:prstGeom>
          <a:solidFill>
            <a:schemeClr val="accent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0" name="Rounded Rectangle 39">
            <a:extLst>
              <a:ext uri="{FF2B5EF4-FFF2-40B4-BE49-F238E27FC236}">
                <a16:creationId xmlns:a16="http://schemas.microsoft.com/office/drawing/2014/main" id="{C3B0BA30-9449-D1C7-DF17-F2C4C8CC2DEA}"/>
              </a:ext>
            </a:extLst>
          </p:cNvPr>
          <p:cNvSpPr/>
          <p:nvPr/>
        </p:nvSpPr>
        <p:spPr>
          <a:xfrm>
            <a:off x="668015" y="5840130"/>
            <a:ext cx="2721717" cy="45719"/>
          </a:xfrm>
          <a:prstGeom prst="roundRect">
            <a:avLst/>
          </a:prstGeom>
          <a:solidFill>
            <a:schemeClr val="accent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F126CC99-01A7-E3BA-6215-B64BE9B552E0}"/>
              </a:ext>
            </a:extLst>
          </p:cNvPr>
          <p:cNvGrpSpPr/>
          <p:nvPr/>
        </p:nvGrpSpPr>
        <p:grpSpPr>
          <a:xfrm>
            <a:off x="803299" y="3255018"/>
            <a:ext cx="159941" cy="159941"/>
            <a:chOff x="923289" y="4353381"/>
            <a:chExt cx="205609" cy="205609"/>
          </a:xfrm>
        </p:grpSpPr>
        <p:pic>
          <p:nvPicPr>
            <p:cNvPr id="17" name="Graphic 16">
              <a:extLst>
                <a:ext uri="{FF2B5EF4-FFF2-40B4-BE49-F238E27FC236}">
                  <a16:creationId xmlns:a16="http://schemas.microsoft.com/office/drawing/2014/main" id="{6109AA14-E2C2-0F84-69D0-916D7654E3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147" y="4373239"/>
              <a:ext cx="165891" cy="165891"/>
            </a:xfrm>
            <a:prstGeom prst="rect">
              <a:avLst/>
            </a:prstGeom>
          </p:spPr>
        </p:pic>
        <p:sp>
          <p:nvSpPr>
            <p:cNvPr id="18" name="Rounded Rectangle 17">
              <a:extLst>
                <a:ext uri="{FF2B5EF4-FFF2-40B4-BE49-F238E27FC236}">
                  <a16:creationId xmlns:a16="http://schemas.microsoft.com/office/drawing/2014/main" id="{F6F9C17F-772D-2F8C-22A5-3A4FA21A09A8}"/>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19" name="Group 18">
            <a:extLst>
              <a:ext uri="{FF2B5EF4-FFF2-40B4-BE49-F238E27FC236}">
                <a16:creationId xmlns:a16="http://schemas.microsoft.com/office/drawing/2014/main" id="{362ACFAD-CA07-CC07-0D36-2415706E865F}"/>
              </a:ext>
            </a:extLst>
          </p:cNvPr>
          <p:cNvGrpSpPr/>
          <p:nvPr/>
        </p:nvGrpSpPr>
        <p:grpSpPr>
          <a:xfrm>
            <a:off x="803299" y="3972703"/>
            <a:ext cx="159941" cy="159941"/>
            <a:chOff x="923289" y="4353381"/>
            <a:chExt cx="205609" cy="205609"/>
          </a:xfrm>
        </p:grpSpPr>
        <p:pic>
          <p:nvPicPr>
            <p:cNvPr id="22" name="Graphic 21">
              <a:extLst>
                <a:ext uri="{FF2B5EF4-FFF2-40B4-BE49-F238E27FC236}">
                  <a16:creationId xmlns:a16="http://schemas.microsoft.com/office/drawing/2014/main" id="{9DAA7AE4-134D-C4C3-B52F-1446133FC1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147" y="4373239"/>
              <a:ext cx="165891" cy="165891"/>
            </a:xfrm>
            <a:prstGeom prst="rect">
              <a:avLst/>
            </a:prstGeom>
          </p:spPr>
        </p:pic>
        <p:sp>
          <p:nvSpPr>
            <p:cNvPr id="23" name="Rounded Rectangle 22">
              <a:extLst>
                <a:ext uri="{FF2B5EF4-FFF2-40B4-BE49-F238E27FC236}">
                  <a16:creationId xmlns:a16="http://schemas.microsoft.com/office/drawing/2014/main" id="{510EBE5A-4B50-1AC0-1F88-D97D7623A6BF}"/>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24" name="Group 23">
            <a:extLst>
              <a:ext uri="{FF2B5EF4-FFF2-40B4-BE49-F238E27FC236}">
                <a16:creationId xmlns:a16="http://schemas.microsoft.com/office/drawing/2014/main" id="{300DC365-058D-BF21-445C-5459DC77B398}"/>
              </a:ext>
            </a:extLst>
          </p:cNvPr>
          <p:cNvGrpSpPr/>
          <p:nvPr/>
        </p:nvGrpSpPr>
        <p:grpSpPr>
          <a:xfrm>
            <a:off x="803299" y="4782803"/>
            <a:ext cx="159941" cy="159941"/>
            <a:chOff x="923289" y="4353381"/>
            <a:chExt cx="205609" cy="205609"/>
          </a:xfrm>
        </p:grpSpPr>
        <p:pic>
          <p:nvPicPr>
            <p:cNvPr id="27" name="Graphic 26">
              <a:extLst>
                <a:ext uri="{FF2B5EF4-FFF2-40B4-BE49-F238E27FC236}">
                  <a16:creationId xmlns:a16="http://schemas.microsoft.com/office/drawing/2014/main" id="{A33A57C0-E5D5-094A-C8C2-45D67C3A20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147" y="4373239"/>
              <a:ext cx="165891" cy="165891"/>
            </a:xfrm>
            <a:prstGeom prst="rect">
              <a:avLst/>
            </a:prstGeom>
          </p:spPr>
        </p:pic>
        <p:sp>
          <p:nvSpPr>
            <p:cNvPr id="28" name="Rounded Rectangle 27">
              <a:extLst>
                <a:ext uri="{FF2B5EF4-FFF2-40B4-BE49-F238E27FC236}">
                  <a16:creationId xmlns:a16="http://schemas.microsoft.com/office/drawing/2014/main" id="{279C7665-9B31-F8CD-246E-58DB44F25C3C}"/>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29" name="Text Placeholder 28">
            <a:extLst>
              <a:ext uri="{FF2B5EF4-FFF2-40B4-BE49-F238E27FC236}">
                <a16:creationId xmlns:a16="http://schemas.microsoft.com/office/drawing/2014/main" id="{F195F5F1-E9A4-5883-F6A7-7B6201C8BD39}"/>
              </a:ext>
            </a:extLst>
          </p:cNvPr>
          <p:cNvSpPr>
            <a:spLocks noGrp="1"/>
          </p:cNvSpPr>
          <p:nvPr>
            <p:ph type="body" sz="quarter" idx="11"/>
          </p:nvPr>
        </p:nvSpPr>
        <p:spPr/>
        <p:txBody>
          <a:bodyPr/>
          <a:lstStyle/>
          <a:p>
            <a:r>
              <a:rPr lang="en-GB"/>
              <a:t>KYC </a:t>
            </a:r>
            <a:r>
              <a:rPr lang="en-GB">
                <a:solidFill>
                  <a:schemeClr val="accent1"/>
                </a:solidFill>
              </a:rPr>
              <a:t>|</a:t>
            </a:r>
            <a:r>
              <a:rPr lang="en-GB"/>
              <a:t> PEPs &amp; Sanctions</a:t>
            </a:r>
          </a:p>
        </p:txBody>
      </p:sp>
      <p:grpSp>
        <p:nvGrpSpPr>
          <p:cNvPr id="45" name="Group 44">
            <a:extLst>
              <a:ext uri="{FF2B5EF4-FFF2-40B4-BE49-F238E27FC236}">
                <a16:creationId xmlns:a16="http://schemas.microsoft.com/office/drawing/2014/main" id="{29A25CA1-F294-BD9C-0D5F-3C58C255E92F}"/>
              </a:ext>
            </a:extLst>
          </p:cNvPr>
          <p:cNvGrpSpPr/>
          <p:nvPr/>
        </p:nvGrpSpPr>
        <p:grpSpPr>
          <a:xfrm>
            <a:off x="884798" y="2104986"/>
            <a:ext cx="391777" cy="391777"/>
            <a:chOff x="225377" y="2099270"/>
            <a:chExt cx="391777" cy="391777"/>
          </a:xfrm>
        </p:grpSpPr>
        <p:sp>
          <p:nvSpPr>
            <p:cNvPr id="42" name="Rounded Rectangle 41">
              <a:extLst>
                <a:ext uri="{FF2B5EF4-FFF2-40B4-BE49-F238E27FC236}">
                  <a16:creationId xmlns:a16="http://schemas.microsoft.com/office/drawing/2014/main" id="{F7ABED12-30DF-1C15-6D21-DB46389FAC8D}"/>
                </a:ext>
              </a:extLst>
            </p:cNvPr>
            <p:cNvSpPr/>
            <p:nvPr/>
          </p:nvSpPr>
          <p:spPr>
            <a:xfrm>
              <a:off x="225377" y="2099270"/>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44" name="Graphic 43">
              <a:extLst>
                <a:ext uri="{FF2B5EF4-FFF2-40B4-BE49-F238E27FC236}">
                  <a16:creationId xmlns:a16="http://schemas.microsoft.com/office/drawing/2014/main" id="{2E648B0E-1932-4CF8-DD21-EE1D691BD0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0121" y="2134014"/>
              <a:ext cx="322289" cy="322289"/>
            </a:xfrm>
            <a:prstGeom prst="rect">
              <a:avLst/>
            </a:prstGeom>
          </p:spPr>
        </p:pic>
      </p:grpSp>
      <p:grpSp>
        <p:nvGrpSpPr>
          <p:cNvPr id="46" name="Group 45">
            <a:extLst>
              <a:ext uri="{FF2B5EF4-FFF2-40B4-BE49-F238E27FC236}">
                <a16:creationId xmlns:a16="http://schemas.microsoft.com/office/drawing/2014/main" id="{F0973AE1-8E04-572E-0287-47E315C9140E}"/>
              </a:ext>
            </a:extLst>
          </p:cNvPr>
          <p:cNvGrpSpPr/>
          <p:nvPr/>
        </p:nvGrpSpPr>
        <p:grpSpPr>
          <a:xfrm>
            <a:off x="3730929" y="3255018"/>
            <a:ext cx="159941" cy="159941"/>
            <a:chOff x="923289" y="4353381"/>
            <a:chExt cx="205609" cy="205609"/>
          </a:xfrm>
        </p:grpSpPr>
        <p:pic>
          <p:nvPicPr>
            <p:cNvPr id="47" name="Graphic 46">
              <a:extLst>
                <a:ext uri="{FF2B5EF4-FFF2-40B4-BE49-F238E27FC236}">
                  <a16:creationId xmlns:a16="http://schemas.microsoft.com/office/drawing/2014/main" id="{35BB819C-32AF-1AC5-019F-4AAB3F79CF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147" y="4373239"/>
              <a:ext cx="165891" cy="165891"/>
            </a:xfrm>
            <a:prstGeom prst="rect">
              <a:avLst/>
            </a:prstGeom>
          </p:spPr>
        </p:pic>
        <p:sp>
          <p:nvSpPr>
            <p:cNvPr id="48" name="Rounded Rectangle 47">
              <a:extLst>
                <a:ext uri="{FF2B5EF4-FFF2-40B4-BE49-F238E27FC236}">
                  <a16:creationId xmlns:a16="http://schemas.microsoft.com/office/drawing/2014/main" id="{9723638E-8BF2-1797-48CB-5B51BB5715DF}"/>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49" name="Group 48">
            <a:extLst>
              <a:ext uri="{FF2B5EF4-FFF2-40B4-BE49-F238E27FC236}">
                <a16:creationId xmlns:a16="http://schemas.microsoft.com/office/drawing/2014/main" id="{9A4F09B5-A29A-CCD6-EC53-5B617B1AA0BB}"/>
              </a:ext>
            </a:extLst>
          </p:cNvPr>
          <p:cNvGrpSpPr/>
          <p:nvPr/>
        </p:nvGrpSpPr>
        <p:grpSpPr>
          <a:xfrm>
            <a:off x="3730929" y="3796937"/>
            <a:ext cx="159941" cy="159941"/>
            <a:chOff x="923289" y="4353381"/>
            <a:chExt cx="205609" cy="205609"/>
          </a:xfrm>
        </p:grpSpPr>
        <p:pic>
          <p:nvPicPr>
            <p:cNvPr id="50" name="Graphic 49">
              <a:extLst>
                <a:ext uri="{FF2B5EF4-FFF2-40B4-BE49-F238E27FC236}">
                  <a16:creationId xmlns:a16="http://schemas.microsoft.com/office/drawing/2014/main" id="{FC33183E-1468-7EBA-93E4-C1A539B53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147" y="4373239"/>
              <a:ext cx="165891" cy="165891"/>
            </a:xfrm>
            <a:prstGeom prst="rect">
              <a:avLst/>
            </a:prstGeom>
          </p:spPr>
        </p:pic>
        <p:sp>
          <p:nvSpPr>
            <p:cNvPr id="51" name="Rounded Rectangle 50">
              <a:extLst>
                <a:ext uri="{FF2B5EF4-FFF2-40B4-BE49-F238E27FC236}">
                  <a16:creationId xmlns:a16="http://schemas.microsoft.com/office/drawing/2014/main" id="{C764103B-738B-7912-AB5C-6E3C874FA4D4}"/>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52" name="Group 51">
            <a:extLst>
              <a:ext uri="{FF2B5EF4-FFF2-40B4-BE49-F238E27FC236}">
                <a16:creationId xmlns:a16="http://schemas.microsoft.com/office/drawing/2014/main" id="{D0F6E634-C3E8-7ED0-E3A9-EEF955850679}"/>
              </a:ext>
            </a:extLst>
          </p:cNvPr>
          <p:cNvGrpSpPr/>
          <p:nvPr/>
        </p:nvGrpSpPr>
        <p:grpSpPr>
          <a:xfrm>
            <a:off x="3730929" y="4705889"/>
            <a:ext cx="159941" cy="159941"/>
            <a:chOff x="923289" y="4353381"/>
            <a:chExt cx="205609" cy="205609"/>
          </a:xfrm>
        </p:grpSpPr>
        <p:pic>
          <p:nvPicPr>
            <p:cNvPr id="53" name="Graphic 52">
              <a:extLst>
                <a:ext uri="{FF2B5EF4-FFF2-40B4-BE49-F238E27FC236}">
                  <a16:creationId xmlns:a16="http://schemas.microsoft.com/office/drawing/2014/main" id="{06674804-DC13-BF03-ADB3-F193C0E599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147" y="4373239"/>
              <a:ext cx="165891" cy="165891"/>
            </a:xfrm>
            <a:prstGeom prst="rect">
              <a:avLst/>
            </a:prstGeom>
          </p:spPr>
        </p:pic>
        <p:sp>
          <p:nvSpPr>
            <p:cNvPr id="54" name="Rounded Rectangle 53">
              <a:extLst>
                <a:ext uri="{FF2B5EF4-FFF2-40B4-BE49-F238E27FC236}">
                  <a16:creationId xmlns:a16="http://schemas.microsoft.com/office/drawing/2014/main" id="{383EFD7C-0F19-EEB2-BE72-8EB2FA12270B}"/>
                </a:ext>
              </a:extLst>
            </p:cNvPr>
            <p:cNvSpPr/>
            <p:nvPr/>
          </p:nvSpPr>
          <p:spPr>
            <a:xfrm>
              <a:off x="923289" y="4353381"/>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60" name="Group 59">
            <a:extLst>
              <a:ext uri="{FF2B5EF4-FFF2-40B4-BE49-F238E27FC236}">
                <a16:creationId xmlns:a16="http://schemas.microsoft.com/office/drawing/2014/main" id="{08DAAE04-2294-E8B5-5216-419F184318E3}"/>
              </a:ext>
            </a:extLst>
          </p:cNvPr>
          <p:cNvGrpSpPr/>
          <p:nvPr/>
        </p:nvGrpSpPr>
        <p:grpSpPr>
          <a:xfrm>
            <a:off x="3833648" y="2104986"/>
            <a:ext cx="391777" cy="391777"/>
            <a:chOff x="3586930" y="1154214"/>
            <a:chExt cx="391777" cy="391777"/>
          </a:xfrm>
        </p:grpSpPr>
        <p:sp>
          <p:nvSpPr>
            <p:cNvPr id="56" name="Rounded Rectangle 55">
              <a:extLst>
                <a:ext uri="{FF2B5EF4-FFF2-40B4-BE49-F238E27FC236}">
                  <a16:creationId xmlns:a16="http://schemas.microsoft.com/office/drawing/2014/main" id="{E1180475-417F-39AE-8343-F601E5EB98E0}"/>
                </a:ext>
              </a:extLst>
            </p:cNvPr>
            <p:cNvSpPr/>
            <p:nvPr/>
          </p:nvSpPr>
          <p:spPr>
            <a:xfrm>
              <a:off x="3586930" y="1154214"/>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9" name="Graphic 58">
              <a:extLst>
                <a:ext uri="{FF2B5EF4-FFF2-40B4-BE49-F238E27FC236}">
                  <a16:creationId xmlns:a16="http://schemas.microsoft.com/office/drawing/2014/main" id="{72B390F1-D3D5-F4B6-5172-F229CA2583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8818" y="1206102"/>
              <a:ext cx="288000" cy="288000"/>
            </a:xfrm>
            <a:prstGeom prst="rect">
              <a:avLst/>
            </a:prstGeom>
          </p:spPr>
        </p:pic>
      </p:grpSp>
    </p:spTree>
    <p:extLst>
      <p:ext uri="{BB962C8B-B14F-4D97-AF65-F5344CB8AC3E}">
        <p14:creationId xmlns:p14="http://schemas.microsoft.com/office/powerpoint/2010/main" val="159861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36A591AF-F2A0-00CF-CAB4-4BD6F6C30641}"/>
              </a:ext>
            </a:extLst>
          </p:cNvPr>
          <p:cNvGraphicFramePr>
            <a:graphicFrameLocks noGrp="1"/>
          </p:cNvGraphicFramePr>
          <p:nvPr/>
        </p:nvGraphicFramePr>
        <p:xfrm>
          <a:off x="6266724" y="4963981"/>
          <a:ext cx="5204615" cy="1146698"/>
        </p:xfrm>
        <a:graphic>
          <a:graphicData uri="http://schemas.openxmlformats.org/drawingml/2006/table">
            <a:tbl>
              <a:tblPr firstRow="1" bandRow="1">
                <a:tableStyleId>{5C22544A-7EE6-4342-B048-85BDC9FD1C3A}</a:tableStyleId>
              </a:tblPr>
              <a:tblGrid>
                <a:gridCol w="5204615">
                  <a:extLst>
                    <a:ext uri="{9D8B030D-6E8A-4147-A177-3AD203B41FA5}">
                      <a16:colId xmlns:a16="http://schemas.microsoft.com/office/drawing/2014/main" val="3484044842"/>
                    </a:ext>
                  </a:extLst>
                </a:gridCol>
              </a:tblGrid>
              <a:tr h="421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Montserrat" pitchFamily="2" charset="77"/>
                          <a:ea typeface="+mn-ea"/>
                          <a:cs typeface="+mn-cs"/>
                        </a:rPr>
                        <a:t>Full Audit Trail</a:t>
                      </a:r>
                    </a:p>
                  </a:txBody>
                  <a:tcPr marL="720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709186"/>
                  </a:ext>
                </a:extLst>
              </a:tr>
              <a:tr h="468000">
                <a:tc>
                  <a:txBody>
                    <a:bodyPr/>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1100" b="0" i="0" u="none" strike="noStrike" kern="1200" cap="none" spc="0" normalizeH="0" baseline="0" noProof="0">
                          <a:ln>
                            <a:noFill/>
                          </a:ln>
                          <a:solidFill>
                            <a:schemeClr val="tx1"/>
                          </a:solidFill>
                          <a:effectLst/>
                          <a:uLnTx/>
                          <a:uFillTx/>
                          <a:latin typeface="Montserrat" pitchFamily="2" charset="77"/>
                          <a:ea typeface="+mn-ea"/>
                          <a:cs typeface="Calibri Light" panose="020F0302020204030204" pitchFamily="34" charset="0"/>
                        </a:rPr>
                        <a:t>View a full record of all actions completed on a profile, with a full digital audit trail that can be used as part of an audit or report for regulators.</a:t>
                      </a:r>
                    </a:p>
                  </a:txBody>
                  <a:tcPr marL="72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937104"/>
                  </a:ext>
                </a:extLst>
              </a:tr>
            </a:tbl>
          </a:graphicData>
        </a:graphic>
      </p:graphicFrame>
      <p:graphicFrame>
        <p:nvGraphicFramePr>
          <p:cNvPr id="24" name="Table 23">
            <a:extLst>
              <a:ext uri="{FF2B5EF4-FFF2-40B4-BE49-F238E27FC236}">
                <a16:creationId xmlns:a16="http://schemas.microsoft.com/office/drawing/2014/main" id="{D5744931-49F2-B46D-BFAA-F07108273903}"/>
              </a:ext>
            </a:extLst>
          </p:cNvPr>
          <p:cNvGraphicFramePr>
            <a:graphicFrameLocks noGrp="1"/>
          </p:cNvGraphicFramePr>
          <p:nvPr/>
        </p:nvGraphicFramePr>
        <p:xfrm>
          <a:off x="6266724" y="3901757"/>
          <a:ext cx="5036581" cy="928766"/>
        </p:xfrm>
        <a:graphic>
          <a:graphicData uri="http://schemas.openxmlformats.org/drawingml/2006/table">
            <a:tbl>
              <a:tblPr firstRow="1" bandRow="1">
                <a:tableStyleId>{5C22544A-7EE6-4342-B048-85BDC9FD1C3A}</a:tableStyleId>
              </a:tblPr>
              <a:tblGrid>
                <a:gridCol w="5036581">
                  <a:extLst>
                    <a:ext uri="{9D8B030D-6E8A-4147-A177-3AD203B41FA5}">
                      <a16:colId xmlns:a16="http://schemas.microsoft.com/office/drawing/2014/main" val="3484044842"/>
                    </a:ext>
                  </a:extLst>
                </a:gridCol>
              </a:tblGrid>
              <a:tr h="421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Montserrat" pitchFamily="2" charset="77"/>
                          <a:ea typeface="+mn-ea"/>
                          <a:cs typeface="+mn-cs"/>
                        </a:rPr>
                        <a:t>Advanced Filters</a:t>
                      </a:r>
                    </a:p>
                  </a:txBody>
                  <a:tcPr marL="720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709186"/>
                  </a:ext>
                </a:extLst>
              </a:tr>
              <a:tr h="468000">
                <a:tc>
                  <a:txBody>
                    <a:bodyPr/>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1100" b="0" i="0" u="none" strike="noStrike" kern="1200" cap="none" spc="0" normalizeH="0" baseline="0" noProof="0">
                          <a:ln>
                            <a:noFill/>
                          </a:ln>
                          <a:solidFill>
                            <a:schemeClr val="tx1"/>
                          </a:solidFill>
                          <a:effectLst/>
                          <a:uLnTx/>
                          <a:uFillTx/>
                          <a:latin typeface="Montserrat" pitchFamily="2" charset="77"/>
                          <a:ea typeface="+mn-ea"/>
                          <a:cs typeface="Calibri Light" panose="020F0302020204030204" pitchFamily="34" charset="0"/>
                        </a:rPr>
                        <a:t>Implement precise risk assessment by </a:t>
                      </a:r>
                      <a:r>
                        <a:rPr kumimoji="0" lang="en-US" sz="1100" b="0" i="0" u="none" strike="noStrike" kern="1200" cap="none" spc="0" normalizeH="0" baseline="0" noProof="0" err="1">
                          <a:ln>
                            <a:noFill/>
                          </a:ln>
                          <a:solidFill>
                            <a:schemeClr val="tx1"/>
                          </a:solidFill>
                          <a:effectLst/>
                          <a:uLnTx/>
                          <a:uFillTx/>
                          <a:latin typeface="Montserrat" pitchFamily="2" charset="77"/>
                          <a:ea typeface="+mn-ea"/>
                          <a:cs typeface="Calibri Light" panose="020F0302020204030204" pitchFamily="34" charset="0"/>
                        </a:rPr>
                        <a:t>utilising</a:t>
                      </a:r>
                      <a:r>
                        <a:rPr kumimoji="0" lang="en-US" sz="1100" b="0" i="0" u="none" strike="noStrike" kern="1200" cap="none" spc="0" normalizeH="0" baseline="0" noProof="0">
                          <a:ln>
                            <a:noFill/>
                          </a:ln>
                          <a:solidFill>
                            <a:schemeClr val="tx1"/>
                          </a:solidFill>
                          <a:effectLst/>
                          <a:uLnTx/>
                          <a:uFillTx/>
                          <a:latin typeface="Montserrat" pitchFamily="2" charset="77"/>
                          <a:ea typeface="+mn-ea"/>
                          <a:cs typeface="Calibri Light" panose="020F0302020204030204" pitchFamily="34" charset="0"/>
                        </a:rPr>
                        <a:t> PEP tiers and filtering by sanction type. </a:t>
                      </a:r>
                    </a:p>
                  </a:txBody>
                  <a:tcPr marL="72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937104"/>
                  </a:ext>
                </a:extLst>
              </a:tr>
            </a:tbl>
          </a:graphicData>
        </a:graphic>
      </p:graphicFrame>
      <p:graphicFrame>
        <p:nvGraphicFramePr>
          <p:cNvPr id="27" name="Table 26">
            <a:extLst>
              <a:ext uri="{FF2B5EF4-FFF2-40B4-BE49-F238E27FC236}">
                <a16:creationId xmlns:a16="http://schemas.microsoft.com/office/drawing/2014/main" id="{61767AA6-2E72-6D08-88A7-AFE5AABF91D4}"/>
              </a:ext>
            </a:extLst>
          </p:cNvPr>
          <p:cNvGraphicFramePr>
            <a:graphicFrameLocks noGrp="1"/>
          </p:cNvGraphicFramePr>
          <p:nvPr/>
        </p:nvGraphicFramePr>
        <p:xfrm>
          <a:off x="6266724" y="1588835"/>
          <a:ext cx="5036581" cy="928766"/>
        </p:xfrm>
        <a:graphic>
          <a:graphicData uri="http://schemas.openxmlformats.org/drawingml/2006/table">
            <a:tbl>
              <a:tblPr firstRow="1" bandRow="1">
                <a:tableStyleId>{5C22544A-7EE6-4342-B048-85BDC9FD1C3A}</a:tableStyleId>
              </a:tblPr>
              <a:tblGrid>
                <a:gridCol w="5036581">
                  <a:extLst>
                    <a:ext uri="{9D8B030D-6E8A-4147-A177-3AD203B41FA5}">
                      <a16:colId xmlns:a16="http://schemas.microsoft.com/office/drawing/2014/main" val="3484044842"/>
                    </a:ext>
                  </a:extLst>
                </a:gridCol>
              </a:tblGrid>
              <a:tr h="421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Montserrat" pitchFamily="2" charset="77"/>
                          <a:ea typeface="+mn-ea"/>
                          <a:cs typeface="+mn-cs"/>
                        </a:rPr>
                        <a:t>Effortless Batch Screening</a:t>
                      </a:r>
                    </a:p>
                  </a:txBody>
                  <a:tcPr marL="720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709186"/>
                  </a:ext>
                </a:extLst>
              </a:tr>
              <a:tr h="468000">
                <a:tc>
                  <a:txBody>
                    <a:bodyPr/>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1100" b="0" i="0" u="none" strike="noStrike" kern="1200" cap="none" spc="0" normalizeH="0" baseline="0" noProof="0">
                          <a:ln>
                            <a:noFill/>
                          </a:ln>
                          <a:solidFill>
                            <a:schemeClr val="tx1"/>
                          </a:solidFill>
                          <a:effectLst/>
                          <a:uLnTx/>
                          <a:uFillTx/>
                          <a:latin typeface="Montserrat" pitchFamily="2" charset="77"/>
                          <a:ea typeface="+mn-ea"/>
                          <a:cs typeface="Calibri Light" panose="020F0302020204030204" pitchFamily="34" charset="0"/>
                        </a:rPr>
                        <a:t>Screen up to 50,000 records in a single check by batch-uploading names of individuals and businesses. </a:t>
                      </a:r>
                    </a:p>
                  </a:txBody>
                  <a:tcPr marL="72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937104"/>
                  </a:ext>
                </a:extLst>
              </a:tr>
            </a:tbl>
          </a:graphicData>
        </a:graphic>
      </p:graphicFrame>
      <p:graphicFrame>
        <p:nvGraphicFramePr>
          <p:cNvPr id="29" name="Table 28">
            <a:extLst>
              <a:ext uri="{FF2B5EF4-FFF2-40B4-BE49-F238E27FC236}">
                <a16:creationId xmlns:a16="http://schemas.microsoft.com/office/drawing/2014/main" id="{44CA7A10-DAC6-C1D9-9B93-A2AA2EECEBC6}"/>
              </a:ext>
            </a:extLst>
          </p:cNvPr>
          <p:cNvGraphicFramePr>
            <a:graphicFrameLocks noGrp="1"/>
          </p:cNvGraphicFramePr>
          <p:nvPr/>
        </p:nvGraphicFramePr>
        <p:xfrm>
          <a:off x="6266724" y="2636330"/>
          <a:ext cx="5036581" cy="1146698"/>
        </p:xfrm>
        <a:graphic>
          <a:graphicData uri="http://schemas.openxmlformats.org/drawingml/2006/table">
            <a:tbl>
              <a:tblPr firstRow="1" bandRow="1">
                <a:tableStyleId>{5C22544A-7EE6-4342-B048-85BDC9FD1C3A}</a:tableStyleId>
              </a:tblPr>
              <a:tblGrid>
                <a:gridCol w="5036581">
                  <a:extLst>
                    <a:ext uri="{9D8B030D-6E8A-4147-A177-3AD203B41FA5}">
                      <a16:colId xmlns:a16="http://schemas.microsoft.com/office/drawing/2014/main" val="3484044842"/>
                    </a:ext>
                  </a:extLst>
                </a:gridCol>
              </a:tblGrid>
              <a:tr h="421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Montserrat" pitchFamily="2" charset="77"/>
                          <a:ea typeface="+mn-ea"/>
                          <a:cs typeface="+mn-cs"/>
                        </a:rPr>
                        <a:t>Streamlined Reviews &amp; Approvals </a:t>
                      </a:r>
                    </a:p>
                  </a:txBody>
                  <a:tcPr marL="720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709186"/>
                  </a:ext>
                </a:extLst>
              </a:tr>
              <a:tr h="468000">
                <a:tc>
                  <a:txBody>
                    <a:bodyPr/>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1100" b="0" i="0" u="none" strike="noStrike" kern="1200" cap="none" spc="0" normalizeH="0" baseline="0" noProof="0">
                          <a:ln>
                            <a:noFill/>
                          </a:ln>
                          <a:solidFill>
                            <a:schemeClr val="tx1"/>
                          </a:solidFill>
                          <a:effectLst/>
                          <a:uLnTx/>
                          <a:uFillTx/>
                          <a:latin typeface="Montserrat" pitchFamily="2" charset="77"/>
                          <a:ea typeface="+mn-ea"/>
                          <a:cs typeface="Calibri Light" panose="020F0302020204030204" pitchFamily="34" charset="0"/>
                        </a:rPr>
                        <a:t>Assign profiles to other team members to review or approve, and have a clear breakdown of a case's status to reach decisions quickly and efficiently.</a:t>
                      </a:r>
                    </a:p>
                  </a:txBody>
                  <a:tcPr marL="72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937104"/>
                  </a:ext>
                </a:extLst>
              </a:tr>
            </a:tbl>
          </a:graphicData>
        </a:graphic>
      </p:graphicFrame>
      <p:graphicFrame>
        <p:nvGraphicFramePr>
          <p:cNvPr id="26" name="Table 25">
            <a:extLst>
              <a:ext uri="{FF2B5EF4-FFF2-40B4-BE49-F238E27FC236}">
                <a16:creationId xmlns:a16="http://schemas.microsoft.com/office/drawing/2014/main" id="{745EBBE6-5004-4E3C-B638-64AAB7D0F5D5}"/>
              </a:ext>
            </a:extLst>
          </p:cNvPr>
          <p:cNvGraphicFramePr>
            <a:graphicFrameLocks noGrp="1"/>
          </p:cNvGraphicFramePr>
          <p:nvPr/>
        </p:nvGraphicFramePr>
        <p:xfrm>
          <a:off x="978923" y="4949251"/>
          <a:ext cx="5036581" cy="1146698"/>
        </p:xfrm>
        <a:graphic>
          <a:graphicData uri="http://schemas.openxmlformats.org/drawingml/2006/table">
            <a:tbl>
              <a:tblPr firstRow="1" bandRow="1">
                <a:tableStyleId>{5C22544A-7EE6-4342-B048-85BDC9FD1C3A}</a:tableStyleId>
              </a:tblPr>
              <a:tblGrid>
                <a:gridCol w="5036581">
                  <a:extLst>
                    <a:ext uri="{9D8B030D-6E8A-4147-A177-3AD203B41FA5}">
                      <a16:colId xmlns:a16="http://schemas.microsoft.com/office/drawing/2014/main" val="3484044842"/>
                    </a:ext>
                  </a:extLst>
                </a:gridCol>
              </a:tblGrid>
              <a:tr h="421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Montserrat" pitchFamily="2" charset="77"/>
                          <a:ea typeface="+mn-ea"/>
                          <a:cs typeface="+mn-cs"/>
                        </a:rPr>
                        <a:t>Real-time Alerts</a:t>
                      </a:r>
                    </a:p>
                  </a:txBody>
                  <a:tcPr marL="720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709186"/>
                  </a:ext>
                </a:extLst>
              </a:tr>
              <a:tr h="0">
                <a:tc>
                  <a:txBody>
                    <a:bodyPr/>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1100" b="0" i="0" u="none" strike="noStrike" kern="1200" cap="none" spc="0" normalizeH="0" baseline="0" noProof="0">
                          <a:ln>
                            <a:noFill/>
                          </a:ln>
                          <a:solidFill>
                            <a:schemeClr val="tx1"/>
                          </a:solidFill>
                          <a:effectLst/>
                          <a:uLnTx/>
                          <a:uFillTx/>
                          <a:latin typeface="Montserrat" pitchFamily="2" charset="77"/>
                          <a:ea typeface="+mn-ea"/>
                          <a:cs typeface="Calibri Light" panose="020F0302020204030204" pitchFamily="34" charset="0"/>
                        </a:rPr>
                        <a:t>Receive email and in-product notifications for changes to a profile that might impact the risk status of an individual or business. </a:t>
                      </a:r>
                    </a:p>
                  </a:txBody>
                  <a:tcPr marL="72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937104"/>
                  </a:ext>
                </a:extLst>
              </a:tr>
            </a:tbl>
          </a:graphicData>
        </a:graphic>
      </p:graphicFrame>
      <p:graphicFrame>
        <p:nvGraphicFramePr>
          <p:cNvPr id="23" name="Table 22">
            <a:extLst>
              <a:ext uri="{FF2B5EF4-FFF2-40B4-BE49-F238E27FC236}">
                <a16:creationId xmlns:a16="http://schemas.microsoft.com/office/drawing/2014/main" id="{768EA05B-DD12-CA7E-1167-A5F26CA9267B}"/>
              </a:ext>
            </a:extLst>
          </p:cNvPr>
          <p:cNvGraphicFramePr>
            <a:graphicFrameLocks noGrp="1"/>
          </p:cNvGraphicFramePr>
          <p:nvPr/>
        </p:nvGraphicFramePr>
        <p:xfrm>
          <a:off x="978923" y="3901757"/>
          <a:ext cx="5036581" cy="928766"/>
        </p:xfrm>
        <a:graphic>
          <a:graphicData uri="http://schemas.openxmlformats.org/drawingml/2006/table">
            <a:tbl>
              <a:tblPr firstRow="1" bandRow="1">
                <a:tableStyleId>{5C22544A-7EE6-4342-B048-85BDC9FD1C3A}</a:tableStyleId>
              </a:tblPr>
              <a:tblGrid>
                <a:gridCol w="5036581">
                  <a:extLst>
                    <a:ext uri="{9D8B030D-6E8A-4147-A177-3AD203B41FA5}">
                      <a16:colId xmlns:a16="http://schemas.microsoft.com/office/drawing/2014/main" val="3484044842"/>
                    </a:ext>
                  </a:extLst>
                </a:gridCol>
              </a:tblGrid>
              <a:tr h="421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Montserrat" pitchFamily="2" charset="77"/>
                          <a:ea typeface="+mn-ea"/>
                          <a:cs typeface="+mn-cs"/>
                        </a:rPr>
                        <a:t>Centralised Risk Data</a:t>
                      </a:r>
                    </a:p>
                  </a:txBody>
                  <a:tcPr marL="720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709186"/>
                  </a:ext>
                </a:extLst>
              </a:tr>
              <a:tr h="468000">
                <a:tc>
                  <a:txBody>
                    <a:bodyPr/>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1100" b="0" i="0" u="none" strike="noStrike" kern="1200" cap="none" spc="0" normalizeH="0" baseline="0" noProof="0">
                          <a:ln>
                            <a:noFill/>
                          </a:ln>
                          <a:solidFill>
                            <a:schemeClr val="tx1"/>
                          </a:solidFill>
                          <a:effectLst/>
                          <a:uLnTx/>
                          <a:uFillTx/>
                          <a:latin typeface="Montserrat" pitchFamily="2" charset="77"/>
                          <a:ea typeface="+mn-ea"/>
                          <a:cs typeface="Calibri Light" panose="020F0302020204030204" pitchFamily="34" charset="0"/>
                        </a:rPr>
                        <a:t>Easily upload data to profiles and access all relevant risk information in one place. </a:t>
                      </a:r>
                    </a:p>
                  </a:txBody>
                  <a:tcPr marL="72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937104"/>
                  </a:ext>
                </a:extLst>
              </a:tr>
            </a:tbl>
          </a:graphicData>
        </a:graphic>
      </p:graphicFrame>
      <p:graphicFrame>
        <p:nvGraphicFramePr>
          <p:cNvPr id="2" name="Table 1">
            <a:extLst>
              <a:ext uri="{FF2B5EF4-FFF2-40B4-BE49-F238E27FC236}">
                <a16:creationId xmlns:a16="http://schemas.microsoft.com/office/drawing/2014/main" id="{0BFECBC6-B01E-A068-A5F4-8ACAC91B8EC0}"/>
              </a:ext>
            </a:extLst>
          </p:cNvPr>
          <p:cNvGraphicFramePr>
            <a:graphicFrameLocks noGrp="1"/>
          </p:cNvGraphicFramePr>
          <p:nvPr/>
        </p:nvGraphicFramePr>
        <p:xfrm>
          <a:off x="978923" y="2636330"/>
          <a:ext cx="5036581" cy="1364630"/>
        </p:xfrm>
        <a:graphic>
          <a:graphicData uri="http://schemas.openxmlformats.org/drawingml/2006/table">
            <a:tbl>
              <a:tblPr firstRow="1" bandRow="1">
                <a:tableStyleId>{5C22544A-7EE6-4342-B048-85BDC9FD1C3A}</a:tableStyleId>
              </a:tblPr>
              <a:tblGrid>
                <a:gridCol w="5036581">
                  <a:extLst>
                    <a:ext uri="{9D8B030D-6E8A-4147-A177-3AD203B41FA5}">
                      <a16:colId xmlns:a16="http://schemas.microsoft.com/office/drawing/2014/main" val="3484044842"/>
                    </a:ext>
                  </a:extLst>
                </a:gridCol>
              </a:tblGrid>
              <a:tr h="421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Montserrat" pitchFamily="2" charset="77"/>
                          <a:ea typeface="+mn-ea"/>
                          <a:cs typeface="+mn-cs"/>
                        </a:rPr>
                        <a:t>Group Structures &amp; Linkages</a:t>
                      </a:r>
                    </a:p>
                  </a:txBody>
                  <a:tcPr marL="720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709186"/>
                  </a:ext>
                </a:extLst>
              </a:tr>
              <a:tr h="468000">
                <a:tc>
                  <a:txBody>
                    <a:bodyPr/>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1100" b="0" i="0" u="none" strike="noStrike" kern="1200" cap="none" spc="0" normalizeH="0" baseline="0" noProof="0">
                          <a:ln>
                            <a:noFill/>
                          </a:ln>
                          <a:solidFill>
                            <a:schemeClr val="tx1"/>
                          </a:solidFill>
                          <a:effectLst/>
                          <a:uLnTx/>
                          <a:uFillTx/>
                          <a:latin typeface="Montserrat" pitchFamily="2" charset="77"/>
                          <a:ea typeface="+mn-ea"/>
                          <a:cs typeface="Calibri Light" panose="020F0302020204030204" pitchFamily="34" charset="0"/>
                        </a:rPr>
                        <a:t>Access ownership data from 1.4m group structures across 5.4m corporate linkages globally, allowing you to add details of shareholders, directors and UBOs to profile for screening. </a:t>
                      </a:r>
                    </a:p>
                  </a:txBody>
                  <a:tcPr marL="72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937104"/>
                  </a:ext>
                </a:extLst>
              </a:tr>
            </a:tbl>
          </a:graphicData>
        </a:graphic>
      </p:graphicFrame>
      <p:graphicFrame>
        <p:nvGraphicFramePr>
          <p:cNvPr id="4" name="Table 3">
            <a:extLst>
              <a:ext uri="{FF2B5EF4-FFF2-40B4-BE49-F238E27FC236}">
                <a16:creationId xmlns:a16="http://schemas.microsoft.com/office/drawing/2014/main" id="{5A4180D9-2922-0C40-C46B-7F9FD74FD75E}"/>
              </a:ext>
            </a:extLst>
          </p:cNvPr>
          <p:cNvGraphicFramePr>
            <a:graphicFrameLocks noGrp="1"/>
          </p:cNvGraphicFramePr>
          <p:nvPr/>
        </p:nvGraphicFramePr>
        <p:xfrm>
          <a:off x="978923" y="1588835"/>
          <a:ext cx="5036581" cy="928766"/>
        </p:xfrm>
        <a:graphic>
          <a:graphicData uri="http://schemas.openxmlformats.org/drawingml/2006/table">
            <a:tbl>
              <a:tblPr firstRow="1" bandRow="1">
                <a:tableStyleId>{5C22544A-7EE6-4342-B048-85BDC9FD1C3A}</a:tableStyleId>
              </a:tblPr>
              <a:tblGrid>
                <a:gridCol w="5036581">
                  <a:extLst>
                    <a:ext uri="{9D8B030D-6E8A-4147-A177-3AD203B41FA5}">
                      <a16:colId xmlns:a16="http://schemas.microsoft.com/office/drawing/2014/main" val="3484044842"/>
                    </a:ext>
                  </a:extLst>
                </a:gridCol>
              </a:tblGrid>
              <a:tr h="421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Montserrat" pitchFamily="2" charset="77"/>
                          <a:ea typeface="+mn-ea"/>
                          <a:cs typeface="+mn-cs"/>
                        </a:rPr>
                        <a:t>Speed Up Due Diligence</a:t>
                      </a:r>
                    </a:p>
                  </a:txBody>
                  <a:tcPr marL="720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709186"/>
                  </a:ext>
                </a:extLst>
              </a:tr>
              <a:tr h="468000">
                <a:tc>
                  <a:txBody>
                    <a:bodyPr/>
                    <a:lstStyle/>
                    <a:p>
                      <a:pPr marL="0" marR="0" lvl="0" indent="0" algn="l" defTabSz="914400" rtl="0" eaLnBrk="1" fontAlgn="auto" latinLnBrk="0" hangingPunct="1">
                        <a:lnSpc>
                          <a:spcPct val="130000"/>
                        </a:lnSpc>
                        <a:spcBef>
                          <a:spcPts val="0"/>
                        </a:spcBef>
                        <a:spcAft>
                          <a:spcPts val="600"/>
                        </a:spcAft>
                        <a:buClr>
                          <a:srgbClr val="ED3025"/>
                        </a:buClr>
                        <a:buSzTx/>
                        <a:buFontTx/>
                        <a:buNone/>
                        <a:tabLst/>
                        <a:defRPr/>
                      </a:pPr>
                      <a:r>
                        <a:rPr kumimoji="0" lang="en-US" sz="1100" b="0" i="0" u="none" strike="noStrike" kern="1200" cap="none" spc="0" normalizeH="0" baseline="0" noProof="0">
                          <a:ln>
                            <a:noFill/>
                          </a:ln>
                          <a:solidFill>
                            <a:schemeClr val="tx1"/>
                          </a:solidFill>
                          <a:effectLst/>
                          <a:uLnTx/>
                          <a:uFillTx/>
                          <a:latin typeface="Montserrat" pitchFamily="2" charset="77"/>
                          <a:ea typeface="+mn-ea"/>
                          <a:cs typeface="Calibri Light" panose="020F0302020204030204" pitchFamily="34" charset="0"/>
                        </a:rPr>
                        <a:t>Search company reports, create profiles, screen parties, monitor and make audited decisions in minutes.</a:t>
                      </a:r>
                    </a:p>
                  </a:txBody>
                  <a:tcPr marL="72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937104"/>
                  </a:ext>
                </a:extLst>
              </a:tr>
            </a:tbl>
          </a:graphicData>
        </a:graphic>
      </p:graphicFrame>
      <p:sp>
        <p:nvSpPr>
          <p:cNvPr id="8" name="Text Placeholder 7">
            <a:extLst>
              <a:ext uri="{FF2B5EF4-FFF2-40B4-BE49-F238E27FC236}">
                <a16:creationId xmlns:a16="http://schemas.microsoft.com/office/drawing/2014/main" id="{2EA924FF-15CF-B12A-B83D-580998984BD5}"/>
              </a:ext>
            </a:extLst>
          </p:cNvPr>
          <p:cNvSpPr>
            <a:spLocks noGrp="1"/>
          </p:cNvSpPr>
          <p:nvPr>
            <p:ph type="body" sz="quarter" idx="11"/>
          </p:nvPr>
        </p:nvSpPr>
        <p:spPr/>
        <p:txBody>
          <a:bodyPr/>
          <a:lstStyle/>
          <a:p>
            <a:r>
              <a:rPr lang="en-GB"/>
              <a:t>KYC Protect</a:t>
            </a:r>
          </a:p>
        </p:txBody>
      </p:sp>
      <p:grpSp>
        <p:nvGrpSpPr>
          <p:cNvPr id="60" name="Group 59">
            <a:extLst>
              <a:ext uri="{FF2B5EF4-FFF2-40B4-BE49-F238E27FC236}">
                <a16:creationId xmlns:a16="http://schemas.microsoft.com/office/drawing/2014/main" id="{F5960B98-9C07-9FA7-6C5B-0D90C95E6FAC}"/>
              </a:ext>
            </a:extLst>
          </p:cNvPr>
          <p:cNvGrpSpPr/>
          <p:nvPr/>
        </p:nvGrpSpPr>
        <p:grpSpPr>
          <a:xfrm>
            <a:off x="1131301" y="1743088"/>
            <a:ext cx="391777" cy="391777"/>
            <a:chOff x="-1402579" y="1754105"/>
            <a:chExt cx="391777" cy="391777"/>
          </a:xfrm>
        </p:grpSpPr>
        <p:sp>
          <p:nvSpPr>
            <p:cNvPr id="11" name="Rounded Rectangle 10">
              <a:extLst>
                <a:ext uri="{FF2B5EF4-FFF2-40B4-BE49-F238E27FC236}">
                  <a16:creationId xmlns:a16="http://schemas.microsoft.com/office/drawing/2014/main" id="{DD208FB1-90E3-B83F-76B2-81EC8AC2EF0B}"/>
                </a:ext>
              </a:extLst>
            </p:cNvPr>
            <p:cNvSpPr/>
            <p:nvPr/>
          </p:nvSpPr>
          <p:spPr>
            <a:xfrm>
              <a:off x="-1402579" y="1754105"/>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0" name="Graphic 29">
              <a:extLst>
                <a:ext uri="{FF2B5EF4-FFF2-40B4-BE49-F238E27FC236}">
                  <a16:creationId xmlns:a16="http://schemas.microsoft.com/office/drawing/2014/main" id="{9EA906C2-EDAC-86BA-816D-667FA1EFF0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3799" y="1859993"/>
              <a:ext cx="236250" cy="180000"/>
            </a:xfrm>
            <a:prstGeom prst="rect">
              <a:avLst/>
            </a:prstGeom>
          </p:spPr>
        </p:pic>
      </p:grpSp>
      <p:grpSp>
        <p:nvGrpSpPr>
          <p:cNvPr id="61" name="Group 60">
            <a:extLst>
              <a:ext uri="{FF2B5EF4-FFF2-40B4-BE49-F238E27FC236}">
                <a16:creationId xmlns:a16="http://schemas.microsoft.com/office/drawing/2014/main" id="{957C4DF0-523F-3698-F384-3866CFBE5129}"/>
              </a:ext>
            </a:extLst>
          </p:cNvPr>
          <p:cNvGrpSpPr/>
          <p:nvPr/>
        </p:nvGrpSpPr>
        <p:grpSpPr>
          <a:xfrm>
            <a:off x="1131301" y="2806435"/>
            <a:ext cx="391777" cy="391777"/>
            <a:chOff x="-1402579" y="2579991"/>
            <a:chExt cx="391777" cy="391777"/>
          </a:xfrm>
        </p:grpSpPr>
        <p:sp>
          <p:nvSpPr>
            <p:cNvPr id="13" name="Rounded Rectangle 12">
              <a:extLst>
                <a:ext uri="{FF2B5EF4-FFF2-40B4-BE49-F238E27FC236}">
                  <a16:creationId xmlns:a16="http://schemas.microsoft.com/office/drawing/2014/main" id="{46E41D76-2FA5-0EF4-ED2A-0A51CE71902E}"/>
                </a:ext>
              </a:extLst>
            </p:cNvPr>
            <p:cNvSpPr/>
            <p:nvPr/>
          </p:nvSpPr>
          <p:spPr>
            <a:xfrm>
              <a:off x="-1402579" y="2579991"/>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2" name="Graphic 31">
              <a:extLst>
                <a:ext uri="{FF2B5EF4-FFF2-40B4-BE49-F238E27FC236}">
                  <a16:creationId xmlns:a16="http://schemas.microsoft.com/office/drawing/2014/main" id="{65E5D984-ACDC-B95A-41D6-60940EDA69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6691" y="2595879"/>
              <a:ext cx="360000" cy="360000"/>
            </a:xfrm>
            <a:prstGeom prst="rect">
              <a:avLst/>
            </a:prstGeom>
          </p:spPr>
        </p:pic>
      </p:grpSp>
      <p:grpSp>
        <p:nvGrpSpPr>
          <p:cNvPr id="62" name="Group 61">
            <a:extLst>
              <a:ext uri="{FF2B5EF4-FFF2-40B4-BE49-F238E27FC236}">
                <a16:creationId xmlns:a16="http://schemas.microsoft.com/office/drawing/2014/main" id="{05BFDCF3-DB24-497A-CBBC-27AEBEB3D99B}"/>
              </a:ext>
            </a:extLst>
          </p:cNvPr>
          <p:cNvGrpSpPr/>
          <p:nvPr/>
        </p:nvGrpSpPr>
        <p:grpSpPr>
          <a:xfrm>
            <a:off x="1131301" y="4064046"/>
            <a:ext cx="391777" cy="391777"/>
            <a:chOff x="-1402579" y="3265944"/>
            <a:chExt cx="391777" cy="391777"/>
          </a:xfrm>
        </p:grpSpPr>
        <p:sp>
          <p:nvSpPr>
            <p:cNvPr id="21" name="Rounded Rectangle 20">
              <a:extLst>
                <a:ext uri="{FF2B5EF4-FFF2-40B4-BE49-F238E27FC236}">
                  <a16:creationId xmlns:a16="http://schemas.microsoft.com/office/drawing/2014/main" id="{C847397C-9DBB-A01E-53B3-D7DCEB311781}"/>
                </a:ext>
              </a:extLst>
            </p:cNvPr>
            <p:cNvSpPr/>
            <p:nvPr/>
          </p:nvSpPr>
          <p:spPr>
            <a:xfrm>
              <a:off x="-1402579" y="3265944"/>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4" name="Graphic 33">
              <a:extLst>
                <a:ext uri="{FF2B5EF4-FFF2-40B4-BE49-F238E27FC236}">
                  <a16:creationId xmlns:a16="http://schemas.microsoft.com/office/drawing/2014/main" id="{38D15CA9-A406-1A87-B552-1095E07445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9530" y="3278993"/>
              <a:ext cx="365679" cy="365679"/>
            </a:xfrm>
            <a:prstGeom prst="rect">
              <a:avLst/>
            </a:prstGeom>
          </p:spPr>
        </p:pic>
      </p:grpSp>
      <p:grpSp>
        <p:nvGrpSpPr>
          <p:cNvPr id="63" name="Group 62">
            <a:extLst>
              <a:ext uri="{FF2B5EF4-FFF2-40B4-BE49-F238E27FC236}">
                <a16:creationId xmlns:a16="http://schemas.microsoft.com/office/drawing/2014/main" id="{DDFF32E1-3B74-B011-4829-69DF275D48E6}"/>
              </a:ext>
            </a:extLst>
          </p:cNvPr>
          <p:cNvGrpSpPr/>
          <p:nvPr/>
        </p:nvGrpSpPr>
        <p:grpSpPr>
          <a:xfrm>
            <a:off x="1131301" y="5126362"/>
            <a:ext cx="391777" cy="391777"/>
            <a:chOff x="-1402579" y="3919405"/>
            <a:chExt cx="391777" cy="391777"/>
          </a:xfrm>
        </p:grpSpPr>
        <p:sp>
          <p:nvSpPr>
            <p:cNvPr id="25" name="Rounded Rectangle 24">
              <a:extLst>
                <a:ext uri="{FF2B5EF4-FFF2-40B4-BE49-F238E27FC236}">
                  <a16:creationId xmlns:a16="http://schemas.microsoft.com/office/drawing/2014/main" id="{99C634E6-EA64-8D6A-8934-29DCA7464F4B}"/>
                </a:ext>
              </a:extLst>
            </p:cNvPr>
            <p:cNvSpPr/>
            <p:nvPr/>
          </p:nvSpPr>
          <p:spPr>
            <a:xfrm>
              <a:off x="-1402579" y="3919405"/>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8" name="Graphic 37">
              <a:extLst>
                <a:ext uri="{FF2B5EF4-FFF2-40B4-BE49-F238E27FC236}">
                  <a16:creationId xmlns:a16="http://schemas.microsoft.com/office/drawing/2014/main" id="{361B7062-95D2-16AE-9301-F5E239A270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9530" y="3932454"/>
              <a:ext cx="365679" cy="365679"/>
            </a:xfrm>
            <a:prstGeom prst="rect">
              <a:avLst/>
            </a:prstGeom>
          </p:spPr>
        </p:pic>
      </p:grpSp>
      <p:grpSp>
        <p:nvGrpSpPr>
          <p:cNvPr id="56" name="Group 55">
            <a:extLst>
              <a:ext uri="{FF2B5EF4-FFF2-40B4-BE49-F238E27FC236}">
                <a16:creationId xmlns:a16="http://schemas.microsoft.com/office/drawing/2014/main" id="{70790CC6-1C96-1EAB-B2BD-322FE1F297D2}"/>
              </a:ext>
            </a:extLst>
          </p:cNvPr>
          <p:cNvGrpSpPr/>
          <p:nvPr/>
        </p:nvGrpSpPr>
        <p:grpSpPr>
          <a:xfrm>
            <a:off x="6424077" y="1743088"/>
            <a:ext cx="391777" cy="391777"/>
            <a:chOff x="265648" y="1754105"/>
            <a:chExt cx="391777" cy="391777"/>
          </a:xfrm>
        </p:grpSpPr>
        <p:sp>
          <p:nvSpPr>
            <p:cNvPr id="40" name="Rounded Rectangle 39">
              <a:extLst>
                <a:ext uri="{FF2B5EF4-FFF2-40B4-BE49-F238E27FC236}">
                  <a16:creationId xmlns:a16="http://schemas.microsoft.com/office/drawing/2014/main" id="{433C3450-4109-7AA0-09FA-A49D8FB8006E}"/>
                </a:ext>
              </a:extLst>
            </p:cNvPr>
            <p:cNvSpPr/>
            <p:nvPr/>
          </p:nvSpPr>
          <p:spPr>
            <a:xfrm>
              <a:off x="265648" y="1754105"/>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49" name="Graphic 48">
              <a:extLst>
                <a:ext uri="{FF2B5EF4-FFF2-40B4-BE49-F238E27FC236}">
                  <a16:creationId xmlns:a16="http://schemas.microsoft.com/office/drawing/2014/main" id="{D763A403-FCFA-34B6-B109-FC7B551F04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2881" y="1791338"/>
              <a:ext cx="317311" cy="317311"/>
            </a:xfrm>
            <a:prstGeom prst="rect">
              <a:avLst/>
            </a:prstGeom>
          </p:spPr>
        </p:pic>
      </p:grpSp>
      <p:grpSp>
        <p:nvGrpSpPr>
          <p:cNvPr id="57" name="Group 56">
            <a:extLst>
              <a:ext uri="{FF2B5EF4-FFF2-40B4-BE49-F238E27FC236}">
                <a16:creationId xmlns:a16="http://schemas.microsoft.com/office/drawing/2014/main" id="{12BD68FC-3E8B-23A9-A6A4-414EFAF528FA}"/>
              </a:ext>
            </a:extLst>
          </p:cNvPr>
          <p:cNvGrpSpPr/>
          <p:nvPr/>
        </p:nvGrpSpPr>
        <p:grpSpPr>
          <a:xfrm>
            <a:off x="6424077" y="2806435"/>
            <a:ext cx="391777" cy="391777"/>
            <a:chOff x="265648" y="2579991"/>
            <a:chExt cx="391777" cy="391777"/>
          </a:xfrm>
        </p:grpSpPr>
        <p:sp>
          <p:nvSpPr>
            <p:cNvPr id="41" name="Rounded Rectangle 40">
              <a:extLst>
                <a:ext uri="{FF2B5EF4-FFF2-40B4-BE49-F238E27FC236}">
                  <a16:creationId xmlns:a16="http://schemas.microsoft.com/office/drawing/2014/main" id="{8C90DB45-7F19-13B5-59D7-4747D0B51ECC}"/>
                </a:ext>
              </a:extLst>
            </p:cNvPr>
            <p:cNvSpPr/>
            <p:nvPr/>
          </p:nvSpPr>
          <p:spPr>
            <a:xfrm>
              <a:off x="265648" y="2579991"/>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1" name="Graphic 50">
              <a:extLst>
                <a:ext uri="{FF2B5EF4-FFF2-40B4-BE49-F238E27FC236}">
                  <a16:creationId xmlns:a16="http://schemas.microsoft.com/office/drawing/2014/main" id="{C24A403C-CD8E-2DF1-8A70-FA913A37ED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2881" y="2617224"/>
              <a:ext cx="317311" cy="317311"/>
            </a:xfrm>
            <a:prstGeom prst="rect">
              <a:avLst/>
            </a:prstGeom>
          </p:spPr>
        </p:pic>
      </p:grpSp>
      <p:grpSp>
        <p:nvGrpSpPr>
          <p:cNvPr id="58" name="Group 57">
            <a:extLst>
              <a:ext uri="{FF2B5EF4-FFF2-40B4-BE49-F238E27FC236}">
                <a16:creationId xmlns:a16="http://schemas.microsoft.com/office/drawing/2014/main" id="{2754CED0-88C5-0A96-3B83-FAB4A0395834}"/>
              </a:ext>
            </a:extLst>
          </p:cNvPr>
          <p:cNvGrpSpPr/>
          <p:nvPr/>
        </p:nvGrpSpPr>
        <p:grpSpPr>
          <a:xfrm>
            <a:off x="6424077" y="4064046"/>
            <a:ext cx="391777" cy="391777"/>
            <a:chOff x="265648" y="3265944"/>
            <a:chExt cx="391777" cy="391777"/>
          </a:xfrm>
        </p:grpSpPr>
        <p:sp>
          <p:nvSpPr>
            <p:cNvPr id="42" name="Rounded Rectangle 41">
              <a:extLst>
                <a:ext uri="{FF2B5EF4-FFF2-40B4-BE49-F238E27FC236}">
                  <a16:creationId xmlns:a16="http://schemas.microsoft.com/office/drawing/2014/main" id="{D25BCB60-F6C4-1E92-9294-F23B5639D437}"/>
                </a:ext>
              </a:extLst>
            </p:cNvPr>
            <p:cNvSpPr/>
            <p:nvPr/>
          </p:nvSpPr>
          <p:spPr>
            <a:xfrm>
              <a:off x="265648" y="3265944"/>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3" name="Graphic 52">
              <a:extLst>
                <a:ext uri="{FF2B5EF4-FFF2-40B4-BE49-F238E27FC236}">
                  <a16:creationId xmlns:a16="http://schemas.microsoft.com/office/drawing/2014/main" id="{673574C6-CAB0-D4E1-9607-57DB8DE9A2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2881" y="3303177"/>
              <a:ext cx="317311" cy="317311"/>
            </a:xfrm>
            <a:prstGeom prst="rect">
              <a:avLst/>
            </a:prstGeom>
          </p:spPr>
        </p:pic>
      </p:grpSp>
      <p:grpSp>
        <p:nvGrpSpPr>
          <p:cNvPr id="59" name="Group 58">
            <a:extLst>
              <a:ext uri="{FF2B5EF4-FFF2-40B4-BE49-F238E27FC236}">
                <a16:creationId xmlns:a16="http://schemas.microsoft.com/office/drawing/2014/main" id="{38255B06-A573-BDA5-B71E-899BBDFD157C}"/>
              </a:ext>
            </a:extLst>
          </p:cNvPr>
          <p:cNvGrpSpPr/>
          <p:nvPr/>
        </p:nvGrpSpPr>
        <p:grpSpPr>
          <a:xfrm>
            <a:off x="6424076" y="5126362"/>
            <a:ext cx="391777" cy="391777"/>
            <a:chOff x="265648" y="3919405"/>
            <a:chExt cx="391777" cy="391777"/>
          </a:xfrm>
        </p:grpSpPr>
        <p:sp>
          <p:nvSpPr>
            <p:cNvPr id="43" name="Rounded Rectangle 42">
              <a:extLst>
                <a:ext uri="{FF2B5EF4-FFF2-40B4-BE49-F238E27FC236}">
                  <a16:creationId xmlns:a16="http://schemas.microsoft.com/office/drawing/2014/main" id="{71C5B302-6A69-FB72-F681-A41086529C66}"/>
                </a:ext>
              </a:extLst>
            </p:cNvPr>
            <p:cNvSpPr/>
            <p:nvPr/>
          </p:nvSpPr>
          <p:spPr>
            <a:xfrm>
              <a:off x="265648" y="3919405"/>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5" name="Graphic 54">
              <a:extLst>
                <a:ext uri="{FF2B5EF4-FFF2-40B4-BE49-F238E27FC236}">
                  <a16:creationId xmlns:a16="http://schemas.microsoft.com/office/drawing/2014/main" id="{E2F2F926-03FF-1741-58D7-81B7E8422E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2881" y="3956638"/>
              <a:ext cx="317311" cy="317311"/>
            </a:xfrm>
            <a:prstGeom prst="rect">
              <a:avLst/>
            </a:prstGeom>
          </p:spPr>
        </p:pic>
      </p:grpSp>
    </p:spTree>
    <p:extLst>
      <p:ext uri="{BB962C8B-B14F-4D97-AF65-F5344CB8AC3E}">
        <p14:creationId xmlns:p14="http://schemas.microsoft.com/office/powerpoint/2010/main" val="163306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2F2290-4879-C9FF-B199-A7DA6FCBCF67}"/>
              </a:ext>
            </a:extLst>
          </p:cNvPr>
          <p:cNvSpPr>
            <a:spLocks noGrp="1"/>
          </p:cNvSpPr>
          <p:nvPr>
            <p:ph type="body" sz="quarter" idx="10"/>
          </p:nvPr>
        </p:nvSpPr>
        <p:spPr>
          <a:xfrm>
            <a:off x="786571" y="2280143"/>
            <a:ext cx="10618858" cy="2297713"/>
          </a:xfrm>
        </p:spPr>
        <p:txBody>
          <a:bodyPr/>
          <a:lstStyle/>
          <a:p>
            <a:r>
              <a:rPr lang="en-GB" sz="6600"/>
              <a:t>What can you expect the results to look like:</a:t>
            </a:r>
          </a:p>
        </p:txBody>
      </p:sp>
    </p:spTree>
    <p:extLst>
      <p:ext uri="{BB962C8B-B14F-4D97-AF65-F5344CB8AC3E}">
        <p14:creationId xmlns:p14="http://schemas.microsoft.com/office/powerpoint/2010/main" val="3648579770"/>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l="20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64D1FE-3F9C-69FA-CD5B-941C712C88DD}"/>
              </a:ext>
            </a:extLst>
          </p:cNvPr>
          <p:cNvSpPr>
            <a:spLocks noGrp="1"/>
          </p:cNvSpPr>
          <p:nvPr>
            <p:ph type="body" sz="quarter" idx="11"/>
          </p:nvPr>
        </p:nvSpPr>
        <p:spPr/>
        <p:txBody>
          <a:bodyPr/>
          <a:lstStyle/>
          <a:p>
            <a:r>
              <a:rPr lang="en-GB"/>
              <a:t>Meet money laundering regulations with real-time AML checks.</a:t>
            </a:r>
          </a:p>
          <a:p>
            <a:endParaRPr lang="en-GB"/>
          </a:p>
        </p:txBody>
      </p:sp>
      <p:pic>
        <p:nvPicPr>
          <p:cNvPr id="11" name="Picture Placeholder 10">
            <a:extLst>
              <a:ext uri="{FF2B5EF4-FFF2-40B4-BE49-F238E27FC236}">
                <a16:creationId xmlns:a16="http://schemas.microsoft.com/office/drawing/2014/main" id="{34EDAF42-82F8-CBAD-4455-502FBC522796}"/>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l="-7750" t="-6283" r="-6193" b="-7321"/>
          <a:stretch>
            <a:fillRect/>
          </a:stretch>
        </p:blipFill>
        <p:spPr>
          <a:xfrm>
            <a:off x="966371" y="1258215"/>
            <a:ext cx="534183" cy="533074"/>
          </a:xfrm>
        </p:spPr>
      </p:pic>
      <p:sp>
        <p:nvSpPr>
          <p:cNvPr id="9" name="Text Placeholder 8">
            <a:extLst>
              <a:ext uri="{FF2B5EF4-FFF2-40B4-BE49-F238E27FC236}">
                <a16:creationId xmlns:a16="http://schemas.microsoft.com/office/drawing/2014/main" id="{C5B44CD1-B333-1B64-3D45-AFF068313AC0}"/>
              </a:ext>
            </a:extLst>
          </p:cNvPr>
          <p:cNvSpPr>
            <a:spLocks noGrp="1"/>
          </p:cNvSpPr>
          <p:nvPr>
            <p:ph type="body" sz="quarter" idx="10"/>
          </p:nvPr>
        </p:nvSpPr>
        <p:spPr/>
        <p:txBody>
          <a:bodyPr/>
          <a:lstStyle/>
          <a:p>
            <a:r>
              <a:rPr lang="en-GB"/>
              <a:t>Anti-Money Laundering</a:t>
            </a:r>
          </a:p>
        </p:txBody>
      </p:sp>
    </p:spTree>
    <p:extLst>
      <p:ext uri="{BB962C8B-B14F-4D97-AF65-F5344CB8AC3E}">
        <p14:creationId xmlns:p14="http://schemas.microsoft.com/office/powerpoint/2010/main" val="4261626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C1E2C-39CC-CE9B-BA13-79017091817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33E2200-6D23-F5BE-96BE-DEDA87F9F787}"/>
              </a:ext>
            </a:extLst>
          </p:cNvPr>
          <p:cNvSpPr>
            <a:spLocks noGrp="1"/>
          </p:cNvSpPr>
          <p:nvPr>
            <p:ph type="body" sz="quarter" idx="11"/>
          </p:nvPr>
        </p:nvSpPr>
        <p:spPr/>
        <p:txBody>
          <a:bodyPr/>
          <a:lstStyle/>
          <a:p>
            <a:r>
              <a:rPr lang="en-GB"/>
              <a:t>Anti-Money Laundering</a:t>
            </a:r>
          </a:p>
        </p:txBody>
      </p:sp>
      <p:sp>
        <p:nvSpPr>
          <p:cNvPr id="3" name="Text Placeholder 2">
            <a:extLst>
              <a:ext uri="{FF2B5EF4-FFF2-40B4-BE49-F238E27FC236}">
                <a16:creationId xmlns:a16="http://schemas.microsoft.com/office/drawing/2014/main" id="{B1D8B7EB-3548-7F5B-4D28-17C934BD0CCD}"/>
              </a:ext>
            </a:extLst>
          </p:cNvPr>
          <p:cNvSpPr>
            <a:spLocks noGrp="1"/>
          </p:cNvSpPr>
          <p:nvPr>
            <p:ph type="body" sz="quarter" idx="12"/>
          </p:nvPr>
        </p:nvSpPr>
        <p:spPr>
          <a:xfrm>
            <a:off x="2122742" y="1386980"/>
            <a:ext cx="7946517" cy="583398"/>
          </a:xfrm>
        </p:spPr>
        <p:txBody>
          <a:bodyPr/>
          <a:lstStyle/>
          <a:p>
            <a:pPr algn="ctr">
              <a:lnSpc>
                <a:spcPct val="130000"/>
              </a:lnSpc>
            </a:pPr>
            <a:r>
              <a:rPr lang="en-GB" sz="1800" b="1"/>
              <a:t>Transform your onboarding and compliance challenges into a competitive advantage.</a:t>
            </a:r>
          </a:p>
        </p:txBody>
      </p:sp>
      <p:sp>
        <p:nvSpPr>
          <p:cNvPr id="6" name="Text Placeholder 2">
            <a:extLst>
              <a:ext uri="{FF2B5EF4-FFF2-40B4-BE49-F238E27FC236}">
                <a16:creationId xmlns:a16="http://schemas.microsoft.com/office/drawing/2014/main" id="{86953B6D-D345-A4BD-1E99-39BDAF245015}"/>
              </a:ext>
            </a:extLst>
          </p:cNvPr>
          <p:cNvSpPr txBox="1">
            <a:spLocks/>
          </p:cNvSpPr>
          <p:nvPr/>
        </p:nvSpPr>
        <p:spPr>
          <a:xfrm>
            <a:off x="2250576" y="2338998"/>
            <a:ext cx="7690848" cy="556346"/>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1000"/>
              </a:spcBef>
              <a:buFont typeface="Arial" panose="020B0604020202020204" pitchFamily="34" charset="0"/>
              <a:buNone/>
              <a:defRPr sz="1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000000"/>
                </a:solidFill>
                <a:effectLst/>
                <a:uLnTx/>
                <a:uFillTx/>
                <a:latin typeface="Montserrat" pitchFamily="2" charset="77"/>
                <a:ea typeface="+mn-ea"/>
                <a:cs typeface="+mn-cs"/>
              </a:rPr>
              <a:t>Creditsafe's AML checks bring together hundreds of data sources online in an instant, removing the need for physical storage whilst saving you both time and money.</a:t>
            </a:r>
          </a:p>
        </p:txBody>
      </p:sp>
      <p:graphicFrame>
        <p:nvGraphicFramePr>
          <p:cNvPr id="8" name="Table 7">
            <a:extLst>
              <a:ext uri="{FF2B5EF4-FFF2-40B4-BE49-F238E27FC236}">
                <a16:creationId xmlns:a16="http://schemas.microsoft.com/office/drawing/2014/main" id="{6E1D6D77-D505-45B8-62C4-3797FA1E41F7}"/>
              </a:ext>
            </a:extLst>
          </p:cNvPr>
          <p:cNvGraphicFramePr>
            <a:graphicFrameLocks noGrp="1"/>
          </p:cNvGraphicFramePr>
          <p:nvPr/>
        </p:nvGraphicFramePr>
        <p:xfrm>
          <a:off x="1792617" y="3253804"/>
          <a:ext cx="4303383" cy="1030034"/>
        </p:xfrm>
        <a:graphic>
          <a:graphicData uri="http://schemas.openxmlformats.org/drawingml/2006/table">
            <a:tbl>
              <a:tblPr firstRow="1" bandRow="1">
                <a:tableStyleId>{5C22544A-7EE6-4342-B048-85BDC9FD1C3A}</a:tableStyleId>
              </a:tblPr>
              <a:tblGrid>
                <a:gridCol w="4303383">
                  <a:extLst>
                    <a:ext uri="{9D8B030D-6E8A-4147-A177-3AD203B41FA5}">
                      <a16:colId xmlns:a16="http://schemas.microsoft.com/office/drawing/2014/main" val="3669033864"/>
                    </a:ext>
                  </a:extLst>
                </a:gridCol>
              </a:tblGrid>
              <a:tr h="286209">
                <a:tc>
                  <a:txBody>
                    <a:bodyPr/>
                    <a:lstStyle/>
                    <a:p>
                      <a:r>
                        <a:rPr lang="en-GB" sz="1400">
                          <a:solidFill>
                            <a:schemeClr val="tx1"/>
                          </a:solidFill>
                          <a:latin typeface="Montserrat" pitchFamily="2" charset="77"/>
                        </a:rPr>
                        <a:t>Verify a client’s ID instantly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1560683"/>
                  </a:ext>
                </a:extLst>
              </a:tr>
              <a:tr h="286209">
                <a:tc>
                  <a:txBody>
                    <a:bodyPr/>
                    <a:lstStyle/>
                    <a:p>
                      <a:pPr>
                        <a:lnSpc>
                          <a:spcPct val="130000"/>
                        </a:lnSpc>
                      </a:pPr>
                      <a:r>
                        <a:rPr lang="en-GB" sz="1100" b="0" i="0" kern="1200">
                          <a:solidFill>
                            <a:schemeClr val="dk1"/>
                          </a:solidFill>
                          <a:effectLst/>
                          <a:latin typeface="Montserrat" pitchFamily="2" charset="77"/>
                          <a:ea typeface="+mn-ea"/>
                          <a:cs typeface="+mn-cs"/>
                        </a:rPr>
                        <a:t>Screen against global PEPs and Sanction databases to give you the highest protection against terrorism funding, fraud and other unlawful financial activity.</a:t>
                      </a:r>
                      <a:endParaRPr lang="en-GB" sz="800">
                        <a:solidFill>
                          <a:schemeClr val="tx1"/>
                        </a:solidFill>
                        <a:latin typeface="Montserrat" pitchFamily="2" charset="77"/>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0138570"/>
                  </a:ext>
                </a:extLst>
              </a:tr>
            </a:tbl>
          </a:graphicData>
        </a:graphic>
      </p:graphicFrame>
      <p:graphicFrame>
        <p:nvGraphicFramePr>
          <p:cNvPr id="9" name="Table 8">
            <a:extLst>
              <a:ext uri="{FF2B5EF4-FFF2-40B4-BE49-F238E27FC236}">
                <a16:creationId xmlns:a16="http://schemas.microsoft.com/office/drawing/2014/main" id="{371D1BD4-134D-F2B0-5F73-4FB3F2C944B4}"/>
              </a:ext>
            </a:extLst>
          </p:cNvPr>
          <p:cNvGraphicFramePr>
            <a:graphicFrameLocks noGrp="1"/>
          </p:cNvGraphicFramePr>
          <p:nvPr/>
        </p:nvGraphicFramePr>
        <p:xfrm>
          <a:off x="1792617" y="4689887"/>
          <a:ext cx="4311336" cy="1247966"/>
        </p:xfrm>
        <a:graphic>
          <a:graphicData uri="http://schemas.openxmlformats.org/drawingml/2006/table">
            <a:tbl>
              <a:tblPr firstRow="1" bandRow="1">
                <a:tableStyleId>{5C22544A-7EE6-4342-B048-85BDC9FD1C3A}</a:tableStyleId>
              </a:tblPr>
              <a:tblGrid>
                <a:gridCol w="4311336">
                  <a:extLst>
                    <a:ext uri="{9D8B030D-6E8A-4147-A177-3AD203B41FA5}">
                      <a16:colId xmlns:a16="http://schemas.microsoft.com/office/drawing/2014/main" val="3669033864"/>
                    </a:ext>
                  </a:extLst>
                </a:gridCol>
              </a:tblGrid>
              <a:tr h="286209">
                <a:tc>
                  <a:txBody>
                    <a:bodyPr/>
                    <a:lstStyle/>
                    <a:p>
                      <a:r>
                        <a:rPr lang="en-GB" sz="1400">
                          <a:solidFill>
                            <a:schemeClr val="tx1"/>
                          </a:solidFill>
                          <a:latin typeface="Montserrat" pitchFamily="2" charset="77"/>
                        </a:rPr>
                        <a:t>Screen against 300+ sources</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1560683"/>
                  </a:ext>
                </a:extLst>
              </a:tr>
              <a:tr h="286209">
                <a:tc>
                  <a:txBody>
                    <a:bodyPr/>
                    <a:lstStyle/>
                    <a:p>
                      <a:pPr>
                        <a:lnSpc>
                          <a:spcPct val="130000"/>
                        </a:lnSpc>
                      </a:pPr>
                      <a:r>
                        <a:rPr lang="en-GB" sz="1100" b="0" i="0" kern="1200">
                          <a:solidFill>
                            <a:schemeClr val="dk1"/>
                          </a:solidFill>
                          <a:effectLst/>
                          <a:latin typeface="Montserrat" pitchFamily="2" charset="77"/>
                          <a:ea typeface="+mn-ea"/>
                          <a:cs typeface="+mn-cs"/>
                        </a:rPr>
                        <a:t>Instantly cross-reference over 300 data sources to manage and mitigate risk, including Credit Data, International PEPs and Sanctions Lists, Passport and European ID Cards, Electoral Roll, plus household and utility bills.</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0138570"/>
                  </a:ext>
                </a:extLst>
              </a:tr>
            </a:tbl>
          </a:graphicData>
        </a:graphic>
      </p:graphicFrame>
      <p:graphicFrame>
        <p:nvGraphicFramePr>
          <p:cNvPr id="10" name="Table 9">
            <a:extLst>
              <a:ext uri="{FF2B5EF4-FFF2-40B4-BE49-F238E27FC236}">
                <a16:creationId xmlns:a16="http://schemas.microsoft.com/office/drawing/2014/main" id="{13A2B4BB-CE2F-EA17-4826-FB3B9C08A090}"/>
              </a:ext>
            </a:extLst>
          </p:cNvPr>
          <p:cNvGraphicFramePr>
            <a:graphicFrameLocks noGrp="1"/>
          </p:cNvGraphicFramePr>
          <p:nvPr/>
        </p:nvGraphicFramePr>
        <p:xfrm>
          <a:off x="6730376" y="3253804"/>
          <a:ext cx="4303384" cy="1247966"/>
        </p:xfrm>
        <a:graphic>
          <a:graphicData uri="http://schemas.openxmlformats.org/drawingml/2006/table">
            <a:tbl>
              <a:tblPr firstRow="1" bandRow="1">
                <a:tableStyleId>{5C22544A-7EE6-4342-B048-85BDC9FD1C3A}</a:tableStyleId>
              </a:tblPr>
              <a:tblGrid>
                <a:gridCol w="4303384">
                  <a:extLst>
                    <a:ext uri="{9D8B030D-6E8A-4147-A177-3AD203B41FA5}">
                      <a16:colId xmlns:a16="http://schemas.microsoft.com/office/drawing/2014/main" val="3669033864"/>
                    </a:ext>
                  </a:extLst>
                </a:gridCol>
              </a:tblGrid>
              <a:tr h="286209">
                <a:tc>
                  <a:txBody>
                    <a:bodyPr/>
                    <a:lstStyle/>
                    <a:p>
                      <a:r>
                        <a:rPr lang="en-GB" sz="1400">
                          <a:solidFill>
                            <a:schemeClr val="tx1"/>
                          </a:solidFill>
                          <a:latin typeface="Montserrat" pitchFamily="2" charset="77"/>
                        </a:rPr>
                        <a:t>Ensure regulatory compliance</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1560683"/>
                  </a:ext>
                </a:extLst>
              </a:tr>
              <a:tr h="286209">
                <a:tc>
                  <a:txBody>
                    <a:bodyPr/>
                    <a:lstStyle/>
                    <a:p>
                      <a:pPr>
                        <a:lnSpc>
                          <a:spcPct val="130000"/>
                        </a:lnSpc>
                      </a:pPr>
                      <a:r>
                        <a:rPr lang="en-GB" sz="1100" b="0" i="0" kern="1200">
                          <a:solidFill>
                            <a:schemeClr val="dk1"/>
                          </a:solidFill>
                          <a:effectLst/>
                          <a:latin typeface="Montserrat" pitchFamily="2" charset="77"/>
                          <a:ea typeface="+mn-ea"/>
                          <a:cs typeface="+mn-cs"/>
                        </a:rPr>
                        <a:t>Our Anti-Money Laundering checks meet the standards outlined by the Joint Money Laundering Steering Group (JMLSG) guidance, ensuring peace of mind that your due diligence is fully AML compliant.</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0138570"/>
                  </a:ext>
                </a:extLst>
              </a:tr>
            </a:tbl>
          </a:graphicData>
        </a:graphic>
      </p:graphicFrame>
      <p:graphicFrame>
        <p:nvGraphicFramePr>
          <p:cNvPr id="11" name="Table 10">
            <a:extLst>
              <a:ext uri="{FF2B5EF4-FFF2-40B4-BE49-F238E27FC236}">
                <a16:creationId xmlns:a16="http://schemas.microsoft.com/office/drawing/2014/main" id="{6320707D-7233-7A63-9857-7E5E9EC1E2C2}"/>
              </a:ext>
            </a:extLst>
          </p:cNvPr>
          <p:cNvGraphicFramePr>
            <a:graphicFrameLocks noGrp="1"/>
          </p:cNvGraphicFramePr>
          <p:nvPr/>
        </p:nvGraphicFramePr>
        <p:xfrm>
          <a:off x="6758913" y="4688417"/>
          <a:ext cx="4274817" cy="1247966"/>
        </p:xfrm>
        <a:graphic>
          <a:graphicData uri="http://schemas.openxmlformats.org/drawingml/2006/table">
            <a:tbl>
              <a:tblPr firstRow="1" bandRow="1">
                <a:tableStyleId>{5C22544A-7EE6-4342-B048-85BDC9FD1C3A}</a:tableStyleId>
              </a:tblPr>
              <a:tblGrid>
                <a:gridCol w="4274817">
                  <a:extLst>
                    <a:ext uri="{9D8B030D-6E8A-4147-A177-3AD203B41FA5}">
                      <a16:colId xmlns:a16="http://schemas.microsoft.com/office/drawing/2014/main" val="3669033864"/>
                    </a:ext>
                  </a:extLst>
                </a:gridCol>
              </a:tblGrid>
              <a:tr h="286209">
                <a:tc>
                  <a:txBody>
                    <a:bodyPr/>
                    <a:lstStyle/>
                    <a:p>
                      <a:r>
                        <a:rPr lang="en-GB" sz="1400">
                          <a:solidFill>
                            <a:schemeClr val="tx1"/>
                          </a:solidFill>
                          <a:latin typeface="Montserrat" pitchFamily="2" charset="77"/>
                        </a:rPr>
                        <a:t>Increase revenue &amp; efficiency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1560683"/>
                  </a:ext>
                </a:extLst>
              </a:tr>
              <a:tr h="286209">
                <a:tc>
                  <a:txBody>
                    <a:bodyPr/>
                    <a:lstStyle/>
                    <a:p>
                      <a:pPr>
                        <a:lnSpc>
                          <a:spcPct val="130000"/>
                        </a:lnSpc>
                      </a:pPr>
                      <a:r>
                        <a:rPr lang="en-GB" sz="1100" b="0" i="0" kern="1200">
                          <a:solidFill>
                            <a:schemeClr val="dk1"/>
                          </a:solidFill>
                          <a:effectLst/>
                          <a:latin typeface="Montserrat" pitchFamily="2" charset="77"/>
                          <a:ea typeface="+mn-ea"/>
                          <a:cs typeface="+mn-cs"/>
                        </a:rPr>
                        <a:t>Get answers in seconds, reducing drop-off rates and keeping new clients happy. Access can also be granted to numerous departments within the business to improve efficiency throughout the entire lifetime of a customer.</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0138570"/>
                  </a:ext>
                </a:extLst>
              </a:tr>
            </a:tbl>
          </a:graphicData>
        </a:graphic>
      </p:graphicFrame>
      <p:grpSp>
        <p:nvGrpSpPr>
          <p:cNvPr id="32" name="Group 31">
            <a:extLst>
              <a:ext uri="{FF2B5EF4-FFF2-40B4-BE49-F238E27FC236}">
                <a16:creationId xmlns:a16="http://schemas.microsoft.com/office/drawing/2014/main" id="{AF207D85-3A00-FFAC-3CE0-3F7409440D73}"/>
              </a:ext>
            </a:extLst>
          </p:cNvPr>
          <p:cNvGrpSpPr/>
          <p:nvPr/>
        </p:nvGrpSpPr>
        <p:grpSpPr>
          <a:xfrm>
            <a:off x="1351368" y="3300217"/>
            <a:ext cx="383196" cy="383196"/>
            <a:chOff x="277650" y="3626945"/>
            <a:chExt cx="383196" cy="383196"/>
          </a:xfrm>
        </p:grpSpPr>
        <p:sp>
          <p:nvSpPr>
            <p:cNvPr id="7" name="Rounded Rectangle 6">
              <a:extLst>
                <a:ext uri="{FF2B5EF4-FFF2-40B4-BE49-F238E27FC236}">
                  <a16:creationId xmlns:a16="http://schemas.microsoft.com/office/drawing/2014/main" id="{DF65274E-AD06-57CA-D118-6E642DD17EA0}"/>
                </a:ext>
              </a:extLst>
            </p:cNvPr>
            <p:cNvSpPr/>
            <p:nvPr/>
          </p:nvSpPr>
          <p:spPr>
            <a:xfrm>
              <a:off x="277650" y="3626945"/>
              <a:ext cx="383196" cy="38319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5" name="Graphic 24">
              <a:extLst>
                <a:ext uri="{FF2B5EF4-FFF2-40B4-BE49-F238E27FC236}">
                  <a16:creationId xmlns:a16="http://schemas.microsoft.com/office/drawing/2014/main" id="{05503089-836E-8F21-7B0A-289F1A93CD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248" y="3674543"/>
              <a:ext cx="288000" cy="288000"/>
            </a:xfrm>
            <a:prstGeom prst="rect">
              <a:avLst/>
            </a:prstGeom>
          </p:spPr>
        </p:pic>
      </p:grpSp>
      <p:grpSp>
        <p:nvGrpSpPr>
          <p:cNvPr id="35" name="Group 34">
            <a:extLst>
              <a:ext uri="{FF2B5EF4-FFF2-40B4-BE49-F238E27FC236}">
                <a16:creationId xmlns:a16="http://schemas.microsoft.com/office/drawing/2014/main" id="{E171A17A-A7F7-ED82-4B0B-4439E7843A26}"/>
              </a:ext>
            </a:extLst>
          </p:cNvPr>
          <p:cNvGrpSpPr/>
          <p:nvPr/>
        </p:nvGrpSpPr>
        <p:grpSpPr>
          <a:xfrm>
            <a:off x="1351368" y="4725680"/>
            <a:ext cx="383196" cy="383196"/>
            <a:chOff x="277650" y="4385501"/>
            <a:chExt cx="383196" cy="383196"/>
          </a:xfrm>
        </p:grpSpPr>
        <p:sp>
          <p:nvSpPr>
            <p:cNvPr id="17" name="Rounded Rectangle 16">
              <a:extLst>
                <a:ext uri="{FF2B5EF4-FFF2-40B4-BE49-F238E27FC236}">
                  <a16:creationId xmlns:a16="http://schemas.microsoft.com/office/drawing/2014/main" id="{59448667-6B4A-6F1C-5606-18E953C83E4D}"/>
                </a:ext>
              </a:extLst>
            </p:cNvPr>
            <p:cNvSpPr/>
            <p:nvPr/>
          </p:nvSpPr>
          <p:spPr>
            <a:xfrm>
              <a:off x="277650" y="4385501"/>
              <a:ext cx="383196" cy="38319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7" name="Graphic 26">
              <a:extLst>
                <a:ext uri="{FF2B5EF4-FFF2-40B4-BE49-F238E27FC236}">
                  <a16:creationId xmlns:a16="http://schemas.microsoft.com/office/drawing/2014/main" id="{10BFDB63-DDC5-6F3E-EAB7-F685846EE3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414" y="4415263"/>
              <a:ext cx="323669" cy="323669"/>
            </a:xfrm>
            <a:prstGeom prst="rect">
              <a:avLst/>
            </a:prstGeom>
          </p:spPr>
        </p:pic>
      </p:grpSp>
      <p:grpSp>
        <p:nvGrpSpPr>
          <p:cNvPr id="33" name="Group 32">
            <a:extLst>
              <a:ext uri="{FF2B5EF4-FFF2-40B4-BE49-F238E27FC236}">
                <a16:creationId xmlns:a16="http://schemas.microsoft.com/office/drawing/2014/main" id="{07FFC45D-DFC4-3ECD-D0FE-1DC0EF8593FB}"/>
              </a:ext>
            </a:extLst>
          </p:cNvPr>
          <p:cNvGrpSpPr/>
          <p:nvPr/>
        </p:nvGrpSpPr>
        <p:grpSpPr>
          <a:xfrm>
            <a:off x="6296556" y="3300217"/>
            <a:ext cx="383196" cy="383196"/>
            <a:chOff x="858956" y="3626945"/>
            <a:chExt cx="383196" cy="383196"/>
          </a:xfrm>
        </p:grpSpPr>
        <p:sp>
          <p:nvSpPr>
            <p:cNvPr id="18" name="Rounded Rectangle 17">
              <a:extLst>
                <a:ext uri="{FF2B5EF4-FFF2-40B4-BE49-F238E27FC236}">
                  <a16:creationId xmlns:a16="http://schemas.microsoft.com/office/drawing/2014/main" id="{23B04462-8188-3E36-1ED0-F9E90FB76120}"/>
                </a:ext>
              </a:extLst>
            </p:cNvPr>
            <p:cNvSpPr/>
            <p:nvPr/>
          </p:nvSpPr>
          <p:spPr>
            <a:xfrm>
              <a:off x="858956" y="3626945"/>
              <a:ext cx="383196" cy="38319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9" name="Graphic 28">
              <a:extLst>
                <a:ext uri="{FF2B5EF4-FFF2-40B4-BE49-F238E27FC236}">
                  <a16:creationId xmlns:a16="http://schemas.microsoft.com/office/drawing/2014/main" id="{A9E048CE-8615-4FED-0204-193FDB8928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720" y="3656709"/>
              <a:ext cx="323669" cy="323669"/>
            </a:xfrm>
            <a:prstGeom prst="rect">
              <a:avLst/>
            </a:prstGeom>
          </p:spPr>
        </p:pic>
      </p:grpSp>
      <p:grpSp>
        <p:nvGrpSpPr>
          <p:cNvPr id="34" name="Group 33">
            <a:extLst>
              <a:ext uri="{FF2B5EF4-FFF2-40B4-BE49-F238E27FC236}">
                <a16:creationId xmlns:a16="http://schemas.microsoft.com/office/drawing/2014/main" id="{386B24E6-805C-89F7-3BDC-03E8ED3F5355}"/>
              </a:ext>
            </a:extLst>
          </p:cNvPr>
          <p:cNvGrpSpPr/>
          <p:nvPr/>
        </p:nvGrpSpPr>
        <p:grpSpPr>
          <a:xfrm>
            <a:off x="6296556" y="4725680"/>
            <a:ext cx="383196" cy="383196"/>
            <a:chOff x="858956" y="4385501"/>
            <a:chExt cx="383196" cy="383196"/>
          </a:xfrm>
        </p:grpSpPr>
        <p:sp>
          <p:nvSpPr>
            <p:cNvPr id="19" name="Rounded Rectangle 18">
              <a:extLst>
                <a:ext uri="{FF2B5EF4-FFF2-40B4-BE49-F238E27FC236}">
                  <a16:creationId xmlns:a16="http://schemas.microsoft.com/office/drawing/2014/main" id="{F30F54DC-67F8-D61C-B558-4A1B4E189DA1}"/>
                </a:ext>
              </a:extLst>
            </p:cNvPr>
            <p:cNvSpPr/>
            <p:nvPr/>
          </p:nvSpPr>
          <p:spPr>
            <a:xfrm>
              <a:off x="858956" y="4385501"/>
              <a:ext cx="383196" cy="38319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1" name="Graphic 30">
              <a:extLst>
                <a:ext uri="{FF2B5EF4-FFF2-40B4-BE49-F238E27FC236}">
                  <a16:creationId xmlns:a16="http://schemas.microsoft.com/office/drawing/2014/main" id="{C93E0B47-626C-3EFC-AAF1-FD8B788B29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720" y="4415264"/>
              <a:ext cx="323669" cy="323669"/>
            </a:xfrm>
            <a:prstGeom prst="rect">
              <a:avLst/>
            </a:prstGeom>
          </p:spPr>
        </p:pic>
      </p:grpSp>
    </p:spTree>
    <p:extLst>
      <p:ext uri="{BB962C8B-B14F-4D97-AF65-F5344CB8AC3E}">
        <p14:creationId xmlns:p14="http://schemas.microsoft.com/office/powerpoint/2010/main" val="826288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8D5677-AC23-9652-2F97-DD5E711E5C4B}"/>
              </a:ext>
            </a:extLst>
          </p:cNvPr>
          <p:cNvSpPr>
            <a:spLocks noGrp="1"/>
          </p:cNvSpPr>
          <p:nvPr>
            <p:ph type="body" sz="quarter" idx="11"/>
          </p:nvPr>
        </p:nvSpPr>
        <p:spPr/>
        <p:txBody>
          <a:bodyPr/>
          <a:lstStyle/>
          <a:p>
            <a:r>
              <a:rPr lang="en-GB"/>
              <a:t>What Firms Need To Demonstrate Regulatory Compliance?</a:t>
            </a:r>
          </a:p>
        </p:txBody>
      </p:sp>
      <p:sp>
        <p:nvSpPr>
          <p:cNvPr id="2" name="Text Placeholder 1">
            <a:extLst>
              <a:ext uri="{FF2B5EF4-FFF2-40B4-BE49-F238E27FC236}">
                <a16:creationId xmlns:a16="http://schemas.microsoft.com/office/drawing/2014/main" id="{06182FD8-F67B-67B0-3CAE-8B05E2307AFD}"/>
              </a:ext>
            </a:extLst>
          </p:cNvPr>
          <p:cNvSpPr>
            <a:spLocks noGrp="1"/>
          </p:cNvSpPr>
          <p:nvPr>
            <p:ph type="body" sz="quarter" idx="12"/>
          </p:nvPr>
        </p:nvSpPr>
        <p:spPr>
          <a:xfrm>
            <a:off x="2039938" y="1521658"/>
            <a:ext cx="8112125" cy="974295"/>
          </a:xfrm>
        </p:spPr>
        <p:txBody>
          <a:bodyPr/>
          <a:lstStyle/>
          <a:p>
            <a:pPr algn="ctr"/>
            <a:r>
              <a:rPr lang="en-GB" sz="1200"/>
              <a:t>Regulated firms undertaking certain financial activities are required to apply risk-based customer due diligence measures to prevent their businesses from being successfully targeted by money launderers or terrorist financiers. Some of these firms include:</a:t>
            </a:r>
          </a:p>
        </p:txBody>
      </p:sp>
      <p:sp>
        <p:nvSpPr>
          <p:cNvPr id="6" name="Rectangle 5">
            <a:extLst>
              <a:ext uri="{FF2B5EF4-FFF2-40B4-BE49-F238E27FC236}">
                <a16:creationId xmlns:a16="http://schemas.microsoft.com/office/drawing/2014/main" id="{29C2C1C5-256E-E93A-04EC-2E7D0889A058}"/>
              </a:ext>
            </a:extLst>
          </p:cNvPr>
          <p:cNvSpPr/>
          <p:nvPr/>
        </p:nvSpPr>
        <p:spPr>
          <a:xfrm>
            <a:off x="3046187" y="2737693"/>
            <a:ext cx="1893860" cy="974294"/>
          </a:xfrm>
          <a:prstGeom prst="rect">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503999"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Accountancy</a:t>
            </a:r>
          </a:p>
        </p:txBody>
      </p:sp>
      <p:sp>
        <p:nvSpPr>
          <p:cNvPr id="7" name="Rectangle 6">
            <a:extLst>
              <a:ext uri="{FF2B5EF4-FFF2-40B4-BE49-F238E27FC236}">
                <a16:creationId xmlns:a16="http://schemas.microsoft.com/office/drawing/2014/main" id="{6AC726AF-8B72-6414-EFA3-12FCE6E87011}"/>
              </a:ext>
            </a:extLst>
          </p:cNvPr>
          <p:cNvSpPr/>
          <p:nvPr/>
        </p:nvSpPr>
        <p:spPr>
          <a:xfrm>
            <a:off x="5110391" y="2737693"/>
            <a:ext cx="1893860" cy="974294"/>
          </a:xfrm>
          <a:prstGeom prst="rect">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503999"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Banking &amp; Finance</a:t>
            </a:r>
          </a:p>
        </p:txBody>
      </p:sp>
      <p:sp>
        <p:nvSpPr>
          <p:cNvPr id="8" name="Rectangle 7">
            <a:extLst>
              <a:ext uri="{FF2B5EF4-FFF2-40B4-BE49-F238E27FC236}">
                <a16:creationId xmlns:a16="http://schemas.microsoft.com/office/drawing/2014/main" id="{6E133A2C-9F39-F410-2899-0F05989AF4E3}"/>
              </a:ext>
            </a:extLst>
          </p:cNvPr>
          <p:cNvSpPr/>
          <p:nvPr/>
        </p:nvSpPr>
        <p:spPr>
          <a:xfrm>
            <a:off x="7174595" y="2737693"/>
            <a:ext cx="1893860" cy="974294"/>
          </a:xfrm>
          <a:prstGeom prst="rect">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503999"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Credit Institutions</a:t>
            </a:r>
          </a:p>
        </p:txBody>
      </p:sp>
      <p:sp>
        <p:nvSpPr>
          <p:cNvPr id="9" name="Rectangle 8">
            <a:extLst>
              <a:ext uri="{FF2B5EF4-FFF2-40B4-BE49-F238E27FC236}">
                <a16:creationId xmlns:a16="http://schemas.microsoft.com/office/drawing/2014/main" id="{04AD1D7F-A367-E251-2452-878AF7563F5C}"/>
              </a:ext>
            </a:extLst>
          </p:cNvPr>
          <p:cNvSpPr/>
          <p:nvPr/>
        </p:nvSpPr>
        <p:spPr>
          <a:xfrm>
            <a:off x="3046187" y="3881519"/>
            <a:ext cx="1893860" cy="974294"/>
          </a:xfrm>
          <a:prstGeom prst="rect">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503999"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Crypto</a:t>
            </a:r>
          </a:p>
        </p:txBody>
      </p:sp>
      <p:sp>
        <p:nvSpPr>
          <p:cNvPr id="10" name="Rectangle 9">
            <a:extLst>
              <a:ext uri="{FF2B5EF4-FFF2-40B4-BE49-F238E27FC236}">
                <a16:creationId xmlns:a16="http://schemas.microsoft.com/office/drawing/2014/main" id="{4E8D3731-087E-A5E7-2D2F-E5C247CF0C90}"/>
              </a:ext>
            </a:extLst>
          </p:cNvPr>
          <p:cNvSpPr/>
          <p:nvPr/>
        </p:nvSpPr>
        <p:spPr>
          <a:xfrm>
            <a:off x="5110391" y="3881519"/>
            <a:ext cx="1893860" cy="974294"/>
          </a:xfrm>
          <a:prstGeom prst="rect">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503999"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Gaming &amp; Gambling</a:t>
            </a:r>
          </a:p>
        </p:txBody>
      </p:sp>
      <p:sp>
        <p:nvSpPr>
          <p:cNvPr id="11" name="Rectangle 10">
            <a:extLst>
              <a:ext uri="{FF2B5EF4-FFF2-40B4-BE49-F238E27FC236}">
                <a16:creationId xmlns:a16="http://schemas.microsoft.com/office/drawing/2014/main" id="{F9870654-C191-329B-9D01-618FEAE72C19}"/>
              </a:ext>
            </a:extLst>
          </p:cNvPr>
          <p:cNvSpPr/>
          <p:nvPr/>
        </p:nvSpPr>
        <p:spPr>
          <a:xfrm>
            <a:off x="7174595" y="3895045"/>
            <a:ext cx="1893860" cy="974294"/>
          </a:xfrm>
          <a:prstGeom prst="rect">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503999"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Insurance</a:t>
            </a:r>
          </a:p>
        </p:txBody>
      </p:sp>
      <p:sp>
        <p:nvSpPr>
          <p:cNvPr id="12" name="Rectangle 11">
            <a:extLst>
              <a:ext uri="{FF2B5EF4-FFF2-40B4-BE49-F238E27FC236}">
                <a16:creationId xmlns:a16="http://schemas.microsoft.com/office/drawing/2014/main" id="{043F21D6-3BCE-9BA3-A6AB-238760937DEC}"/>
              </a:ext>
            </a:extLst>
          </p:cNvPr>
          <p:cNvSpPr/>
          <p:nvPr/>
        </p:nvSpPr>
        <p:spPr>
          <a:xfrm>
            <a:off x="3046187" y="5052397"/>
            <a:ext cx="1893860" cy="974294"/>
          </a:xfrm>
          <a:prstGeom prst="rect">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503999"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Investment</a:t>
            </a:r>
          </a:p>
        </p:txBody>
      </p:sp>
      <p:sp>
        <p:nvSpPr>
          <p:cNvPr id="13" name="Rectangle 12">
            <a:extLst>
              <a:ext uri="{FF2B5EF4-FFF2-40B4-BE49-F238E27FC236}">
                <a16:creationId xmlns:a16="http://schemas.microsoft.com/office/drawing/2014/main" id="{7D5796E9-2956-CD97-E399-BAD67D6E4F15}"/>
              </a:ext>
            </a:extLst>
          </p:cNvPr>
          <p:cNvSpPr/>
          <p:nvPr/>
        </p:nvSpPr>
        <p:spPr>
          <a:xfrm>
            <a:off x="5110391" y="5052397"/>
            <a:ext cx="1893860" cy="974294"/>
          </a:xfrm>
          <a:prstGeom prst="rect">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503999"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Legal &amp; Solicitors</a:t>
            </a:r>
          </a:p>
        </p:txBody>
      </p:sp>
      <p:sp>
        <p:nvSpPr>
          <p:cNvPr id="14" name="Rectangle 13">
            <a:extLst>
              <a:ext uri="{FF2B5EF4-FFF2-40B4-BE49-F238E27FC236}">
                <a16:creationId xmlns:a16="http://schemas.microsoft.com/office/drawing/2014/main" id="{D44126CB-3472-09B1-C26C-E3FECE311634}"/>
              </a:ext>
            </a:extLst>
          </p:cNvPr>
          <p:cNvSpPr/>
          <p:nvPr/>
        </p:nvSpPr>
        <p:spPr>
          <a:xfrm>
            <a:off x="7174595" y="5052397"/>
            <a:ext cx="1893860" cy="974294"/>
          </a:xfrm>
          <a:prstGeom prst="rect">
            <a:avLst/>
          </a:prstGeom>
          <a:solidFill>
            <a:schemeClr val="accent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503999"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Real Estate</a:t>
            </a:r>
          </a:p>
        </p:txBody>
      </p:sp>
      <p:grpSp>
        <p:nvGrpSpPr>
          <p:cNvPr id="86" name="Group 85">
            <a:extLst>
              <a:ext uri="{FF2B5EF4-FFF2-40B4-BE49-F238E27FC236}">
                <a16:creationId xmlns:a16="http://schemas.microsoft.com/office/drawing/2014/main" id="{E0D28C8E-C6E7-5D35-3DA4-059B150B2D38}"/>
              </a:ext>
            </a:extLst>
          </p:cNvPr>
          <p:cNvGrpSpPr/>
          <p:nvPr/>
        </p:nvGrpSpPr>
        <p:grpSpPr>
          <a:xfrm>
            <a:off x="3793747" y="2847953"/>
            <a:ext cx="398741" cy="398741"/>
            <a:chOff x="-749205" y="2847796"/>
            <a:chExt cx="398741" cy="398741"/>
          </a:xfrm>
        </p:grpSpPr>
        <p:sp>
          <p:nvSpPr>
            <p:cNvPr id="43" name="Rounded Rectangle 42">
              <a:extLst>
                <a:ext uri="{FF2B5EF4-FFF2-40B4-BE49-F238E27FC236}">
                  <a16:creationId xmlns:a16="http://schemas.microsoft.com/office/drawing/2014/main" id="{5EAAC126-9055-3D8F-A55D-4614B3EBAD66}"/>
                </a:ext>
              </a:extLst>
            </p:cNvPr>
            <p:cNvSpPr/>
            <p:nvPr/>
          </p:nvSpPr>
          <p:spPr>
            <a:xfrm>
              <a:off x="-749205" y="2847796"/>
              <a:ext cx="398741" cy="39874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1" name="Graphic 60">
              <a:extLst>
                <a:ext uri="{FF2B5EF4-FFF2-40B4-BE49-F238E27FC236}">
                  <a16:creationId xmlns:a16="http://schemas.microsoft.com/office/drawing/2014/main" id="{44DCE79A-A53C-A42E-A4F4-C7E8D13656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35" y="2885166"/>
              <a:ext cx="324000" cy="324000"/>
            </a:xfrm>
            <a:prstGeom prst="rect">
              <a:avLst/>
            </a:prstGeom>
          </p:spPr>
        </p:pic>
      </p:grpSp>
      <p:grpSp>
        <p:nvGrpSpPr>
          <p:cNvPr id="85" name="Group 84">
            <a:extLst>
              <a:ext uri="{FF2B5EF4-FFF2-40B4-BE49-F238E27FC236}">
                <a16:creationId xmlns:a16="http://schemas.microsoft.com/office/drawing/2014/main" id="{BAE79504-02DF-66AD-55AA-8CF74049DB1F}"/>
              </a:ext>
            </a:extLst>
          </p:cNvPr>
          <p:cNvGrpSpPr/>
          <p:nvPr/>
        </p:nvGrpSpPr>
        <p:grpSpPr>
          <a:xfrm>
            <a:off x="5857951" y="2847953"/>
            <a:ext cx="398741" cy="398741"/>
            <a:chOff x="-177705" y="2847796"/>
            <a:chExt cx="398741" cy="398741"/>
          </a:xfrm>
        </p:grpSpPr>
        <p:sp>
          <p:nvSpPr>
            <p:cNvPr id="40" name="Rounded Rectangle 39">
              <a:extLst>
                <a:ext uri="{FF2B5EF4-FFF2-40B4-BE49-F238E27FC236}">
                  <a16:creationId xmlns:a16="http://schemas.microsoft.com/office/drawing/2014/main" id="{D8B37CAB-5C57-D53F-2665-1BFED7D0E4F6}"/>
                </a:ext>
              </a:extLst>
            </p:cNvPr>
            <p:cNvSpPr/>
            <p:nvPr/>
          </p:nvSpPr>
          <p:spPr>
            <a:xfrm>
              <a:off x="-177705" y="2847796"/>
              <a:ext cx="398741" cy="39874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3" name="Graphic 62">
              <a:extLst>
                <a:ext uri="{FF2B5EF4-FFF2-40B4-BE49-F238E27FC236}">
                  <a16:creationId xmlns:a16="http://schemas.microsoft.com/office/drawing/2014/main" id="{44C18B58-0497-4BB1-028F-E8AD8BECC6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335" y="2885166"/>
              <a:ext cx="324000" cy="324000"/>
            </a:xfrm>
            <a:prstGeom prst="rect">
              <a:avLst/>
            </a:prstGeom>
          </p:spPr>
        </p:pic>
      </p:grpSp>
      <p:grpSp>
        <p:nvGrpSpPr>
          <p:cNvPr id="84" name="Group 83">
            <a:extLst>
              <a:ext uri="{FF2B5EF4-FFF2-40B4-BE49-F238E27FC236}">
                <a16:creationId xmlns:a16="http://schemas.microsoft.com/office/drawing/2014/main" id="{03B2AB01-7E32-1762-CA76-B6AA0FB3896F}"/>
              </a:ext>
            </a:extLst>
          </p:cNvPr>
          <p:cNvGrpSpPr/>
          <p:nvPr/>
        </p:nvGrpSpPr>
        <p:grpSpPr>
          <a:xfrm>
            <a:off x="7922155" y="2847953"/>
            <a:ext cx="398741" cy="398741"/>
            <a:chOff x="393795" y="2847796"/>
            <a:chExt cx="398741" cy="398741"/>
          </a:xfrm>
        </p:grpSpPr>
        <p:sp>
          <p:nvSpPr>
            <p:cNvPr id="5" name="Rounded Rectangle 4">
              <a:extLst>
                <a:ext uri="{FF2B5EF4-FFF2-40B4-BE49-F238E27FC236}">
                  <a16:creationId xmlns:a16="http://schemas.microsoft.com/office/drawing/2014/main" id="{4C843FD2-038E-A64D-3213-3FC05CADE17A}"/>
                </a:ext>
              </a:extLst>
            </p:cNvPr>
            <p:cNvSpPr/>
            <p:nvPr/>
          </p:nvSpPr>
          <p:spPr>
            <a:xfrm>
              <a:off x="393795" y="2847796"/>
              <a:ext cx="398741" cy="39874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5" name="Graphic 64">
              <a:extLst>
                <a:ext uri="{FF2B5EF4-FFF2-40B4-BE49-F238E27FC236}">
                  <a16:creationId xmlns:a16="http://schemas.microsoft.com/office/drawing/2014/main" id="{9BDA0609-A3AF-3332-BB04-4A3E333CD9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1165" y="2885166"/>
              <a:ext cx="324000" cy="324000"/>
            </a:xfrm>
            <a:prstGeom prst="rect">
              <a:avLst/>
            </a:prstGeom>
          </p:spPr>
        </p:pic>
      </p:grpSp>
      <p:grpSp>
        <p:nvGrpSpPr>
          <p:cNvPr id="83" name="Group 82">
            <a:extLst>
              <a:ext uri="{FF2B5EF4-FFF2-40B4-BE49-F238E27FC236}">
                <a16:creationId xmlns:a16="http://schemas.microsoft.com/office/drawing/2014/main" id="{DF6EFA1D-DA94-AD82-443F-7ACFA85E82CB}"/>
              </a:ext>
            </a:extLst>
          </p:cNvPr>
          <p:cNvGrpSpPr/>
          <p:nvPr/>
        </p:nvGrpSpPr>
        <p:grpSpPr>
          <a:xfrm>
            <a:off x="3793747" y="3991779"/>
            <a:ext cx="398741" cy="398741"/>
            <a:chOff x="965295" y="2847796"/>
            <a:chExt cx="398741" cy="398741"/>
          </a:xfrm>
        </p:grpSpPr>
        <p:sp>
          <p:nvSpPr>
            <p:cNvPr id="37" name="Rounded Rectangle 36">
              <a:extLst>
                <a:ext uri="{FF2B5EF4-FFF2-40B4-BE49-F238E27FC236}">
                  <a16:creationId xmlns:a16="http://schemas.microsoft.com/office/drawing/2014/main" id="{3BCB6388-D4A4-FAFB-6B51-60F51591ED5B}"/>
                </a:ext>
              </a:extLst>
            </p:cNvPr>
            <p:cNvSpPr/>
            <p:nvPr/>
          </p:nvSpPr>
          <p:spPr>
            <a:xfrm>
              <a:off x="965295" y="2847796"/>
              <a:ext cx="398741" cy="39874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7" name="Graphic 66">
              <a:extLst>
                <a:ext uri="{FF2B5EF4-FFF2-40B4-BE49-F238E27FC236}">
                  <a16:creationId xmlns:a16="http://schemas.microsoft.com/office/drawing/2014/main" id="{774C3D21-0E54-B839-5A0E-5EA8679B76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665" y="2885166"/>
              <a:ext cx="324000" cy="324000"/>
            </a:xfrm>
            <a:prstGeom prst="rect">
              <a:avLst/>
            </a:prstGeom>
          </p:spPr>
        </p:pic>
      </p:grpSp>
      <p:grpSp>
        <p:nvGrpSpPr>
          <p:cNvPr id="82" name="Group 81">
            <a:extLst>
              <a:ext uri="{FF2B5EF4-FFF2-40B4-BE49-F238E27FC236}">
                <a16:creationId xmlns:a16="http://schemas.microsoft.com/office/drawing/2014/main" id="{339677BD-8B0E-4F38-4CF8-502BF8CD1FC4}"/>
              </a:ext>
            </a:extLst>
          </p:cNvPr>
          <p:cNvGrpSpPr/>
          <p:nvPr/>
        </p:nvGrpSpPr>
        <p:grpSpPr>
          <a:xfrm>
            <a:off x="5857951" y="3997488"/>
            <a:ext cx="398741" cy="398741"/>
            <a:chOff x="-749205" y="3894080"/>
            <a:chExt cx="398741" cy="398741"/>
          </a:xfrm>
        </p:grpSpPr>
        <p:sp>
          <p:nvSpPr>
            <p:cNvPr id="55" name="Rounded Rectangle 54">
              <a:extLst>
                <a:ext uri="{FF2B5EF4-FFF2-40B4-BE49-F238E27FC236}">
                  <a16:creationId xmlns:a16="http://schemas.microsoft.com/office/drawing/2014/main" id="{969C175E-4844-F315-008D-E1696D1B3291}"/>
                </a:ext>
              </a:extLst>
            </p:cNvPr>
            <p:cNvSpPr/>
            <p:nvPr/>
          </p:nvSpPr>
          <p:spPr>
            <a:xfrm>
              <a:off x="-749205" y="3894080"/>
              <a:ext cx="398741" cy="39874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9" name="Graphic 68">
              <a:extLst>
                <a:ext uri="{FF2B5EF4-FFF2-40B4-BE49-F238E27FC236}">
                  <a16:creationId xmlns:a16="http://schemas.microsoft.com/office/drawing/2014/main" id="{D85E6F86-FF52-B9AC-16D3-75F69E0689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1835" y="3931450"/>
              <a:ext cx="324000" cy="324000"/>
            </a:xfrm>
            <a:prstGeom prst="rect">
              <a:avLst/>
            </a:prstGeom>
          </p:spPr>
        </p:pic>
      </p:grpSp>
      <p:grpSp>
        <p:nvGrpSpPr>
          <p:cNvPr id="81" name="Group 80">
            <a:extLst>
              <a:ext uri="{FF2B5EF4-FFF2-40B4-BE49-F238E27FC236}">
                <a16:creationId xmlns:a16="http://schemas.microsoft.com/office/drawing/2014/main" id="{5724F5E1-D49D-8965-5A6C-D8A46950D59D}"/>
              </a:ext>
            </a:extLst>
          </p:cNvPr>
          <p:cNvGrpSpPr/>
          <p:nvPr/>
        </p:nvGrpSpPr>
        <p:grpSpPr>
          <a:xfrm>
            <a:off x="7922155" y="4011014"/>
            <a:ext cx="398741" cy="398741"/>
            <a:chOff x="-177705" y="3894080"/>
            <a:chExt cx="398741" cy="398741"/>
          </a:xfrm>
        </p:grpSpPr>
        <p:sp>
          <p:nvSpPr>
            <p:cNvPr id="52" name="Rounded Rectangle 51">
              <a:extLst>
                <a:ext uri="{FF2B5EF4-FFF2-40B4-BE49-F238E27FC236}">
                  <a16:creationId xmlns:a16="http://schemas.microsoft.com/office/drawing/2014/main" id="{69336106-B368-9870-5097-C51E5A7B3993}"/>
                </a:ext>
              </a:extLst>
            </p:cNvPr>
            <p:cNvSpPr/>
            <p:nvPr/>
          </p:nvSpPr>
          <p:spPr>
            <a:xfrm>
              <a:off x="-177705" y="3894080"/>
              <a:ext cx="398741" cy="39874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71" name="Graphic 70">
              <a:extLst>
                <a:ext uri="{FF2B5EF4-FFF2-40B4-BE49-F238E27FC236}">
                  <a16:creationId xmlns:a16="http://schemas.microsoft.com/office/drawing/2014/main" id="{A3ECB446-C274-CF84-CFF3-E1E2252311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0335" y="3931450"/>
              <a:ext cx="324000" cy="324000"/>
            </a:xfrm>
            <a:prstGeom prst="rect">
              <a:avLst/>
            </a:prstGeom>
          </p:spPr>
        </p:pic>
      </p:grpSp>
      <p:grpSp>
        <p:nvGrpSpPr>
          <p:cNvPr id="80" name="Group 79">
            <a:extLst>
              <a:ext uri="{FF2B5EF4-FFF2-40B4-BE49-F238E27FC236}">
                <a16:creationId xmlns:a16="http://schemas.microsoft.com/office/drawing/2014/main" id="{AA98ECB2-1E8F-888C-84CB-42ED097CEF04}"/>
              </a:ext>
            </a:extLst>
          </p:cNvPr>
          <p:cNvGrpSpPr/>
          <p:nvPr/>
        </p:nvGrpSpPr>
        <p:grpSpPr>
          <a:xfrm>
            <a:off x="3793747" y="5168366"/>
            <a:ext cx="398741" cy="398741"/>
            <a:chOff x="393795" y="3894080"/>
            <a:chExt cx="398741" cy="398741"/>
          </a:xfrm>
        </p:grpSpPr>
        <p:sp>
          <p:nvSpPr>
            <p:cNvPr id="46" name="Rounded Rectangle 45">
              <a:extLst>
                <a:ext uri="{FF2B5EF4-FFF2-40B4-BE49-F238E27FC236}">
                  <a16:creationId xmlns:a16="http://schemas.microsoft.com/office/drawing/2014/main" id="{31548434-91B9-A790-7AB8-F8A18CE5FE07}"/>
                </a:ext>
              </a:extLst>
            </p:cNvPr>
            <p:cNvSpPr/>
            <p:nvPr/>
          </p:nvSpPr>
          <p:spPr>
            <a:xfrm>
              <a:off x="393795" y="3894080"/>
              <a:ext cx="398741" cy="39874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73" name="Graphic 72">
              <a:extLst>
                <a:ext uri="{FF2B5EF4-FFF2-40B4-BE49-F238E27FC236}">
                  <a16:creationId xmlns:a16="http://schemas.microsoft.com/office/drawing/2014/main" id="{1029164D-B859-AF9E-D65F-EB054794653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1165" y="3931450"/>
              <a:ext cx="324000" cy="324000"/>
            </a:xfrm>
            <a:prstGeom prst="rect">
              <a:avLst/>
            </a:prstGeom>
          </p:spPr>
        </p:pic>
      </p:grpSp>
      <p:grpSp>
        <p:nvGrpSpPr>
          <p:cNvPr id="79" name="Group 78">
            <a:extLst>
              <a:ext uri="{FF2B5EF4-FFF2-40B4-BE49-F238E27FC236}">
                <a16:creationId xmlns:a16="http://schemas.microsoft.com/office/drawing/2014/main" id="{BB532850-4152-BE34-9810-A8302954FD65}"/>
              </a:ext>
            </a:extLst>
          </p:cNvPr>
          <p:cNvGrpSpPr/>
          <p:nvPr/>
        </p:nvGrpSpPr>
        <p:grpSpPr>
          <a:xfrm>
            <a:off x="5857951" y="5168366"/>
            <a:ext cx="398741" cy="398741"/>
            <a:chOff x="965295" y="3894080"/>
            <a:chExt cx="398741" cy="398741"/>
          </a:xfrm>
        </p:grpSpPr>
        <p:sp>
          <p:nvSpPr>
            <p:cNvPr id="49" name="Rounded Rectangle 48">
              <a:extLst>
                <a:ext uri="{FF2B5EF4-FFF2-40B4-BE49-F238E27FC236}">
                  <a16:creationId xmlns:a16="http://schemas.microsoft.com/office/drawing/2014/main" id="{DB944EEC-0942-3D5D-51EB-0267BD7A1F91}"/>
                </a:ext>
              </a:extLst>
            </p:cNvPr>
            <p:cNvSpPr/>
            <p:nvPr/>
          </p:nvSpPr>
          <p:spPr>
            <a:xfrm>
              <a:off x="965295" y="3894080"/>
              <a:ext cx="398741" cy="39874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75" name="Graphic 74">
              <a:extLst>
                <a:ext uri="{FF2B5EF4-FFF2-40B4-BE49-F238E27FC236}">
                  <a16:creationId xmlns:a16="http://schemas.microsoft.com/office/drawing/2014/main" id="{F27CAC09-CAF1-0A2B-41E4-DF795110565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02665" y="3931450"/>
              <a:ext cx="324000" cy="324000"/>
            </a:xfrm>
            <a:prstGeom prst="rect">
              <a:avLst/>
            </a:prstGeom>
          </p:spPr>
        </p:pic>
      </p:grpSp>
      <p:grpSp>
        <p:nvGrpSpPr>
          <p:cNvPr id="78" name="Group 77">
            <a:extLst>
              <a:ext uri="{FF2B5EF4-FFF2-40B4-BE49-F238E27FC236}">
                <a16:creationId xmlns:a16="http://schemas.microsoft.com/office/drawing/2014/main" id="{861CAA04-6B35-38B0-305E-DFAC41BE2010}"/>
              </a:ext>
            </a:extLst>
          </p:cNvPr>
          <p:cNvGrpSpPr/>
          <p:nvPr/>
        </p:nvGrpSpPr>
        <p:grpSpPr>
          <a:xfrm>
            <a:off x="7922155" y="5158559"/>
            <a:ext cx="398741" cy="398741"/>
            <a:chOff x="393795" y="4773311"/>
            <a:chExt cx="398741" cy="398741"/>
          </a:xfrm>
        </p:grpSpPr>
        <p:sp>
          <p:nvSpPr>
            <p:cNvPr id="58" name="Rounded Rectangle 57">
              <a:extLst>
                <a:ext uri="{FF2B5EF4-FFF2-40B4-BE49-F238E27FC236}">
                  <a16:creationId xmlns:a16="http://schemas.microsoft.com/office/drawing/2014/main" id="{948ACF89-AE02-919F-0A20-2782EA247526}"/>
                </a:ext>
              </a:extLst>
            </p:cNvPr>
            <p:cNvSpPr/>
            <p:nvPr/>
          </p:nvSpPr>
          <p:spPr>
            <a:xfrm>
              <a:off x="393795" y="4773311"/>
              <a:ext cx="398741" cy="39874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77" name="Graphic 76">
              <a:extLst>
                <a:ext uri="{FF2B5EF4-FFF2-40B4-BE49-F238E27FC236}">
                  <a16:creationId xmlns:a16="http://schemas.microsoft.com/office/drawing/2014/main" id="{4A626B49-8ACF-5400-379F-482A69AC489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1165" y="4810681"/>
              <a:ext cx="324000" cy="324000"/>
            </a:xfrm>
            <a:prstGeom prst="rect">
              <a:avLst/>
            </a:prstGeom>
          </p:spPr>
        </p:pic>
      </p:grpSp>
    </p:spTree>
    <p:extLst>
      <p:ext uri="{BB962C8B-B14F-4D97-AF65-F5344CB8AC3E}">
        <p14:creationId xmlns:p14="http://schemas.microsoft.com/office/powerpoint/2010/main" val="2129254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5E8B6B-29D3-BE08-C7FC-B309864FF0D5}"/>
              </a:ext>
            </a:extLst>
          </p:cNvPr>
          <p:cNvSpPr>
            <a:spLocks noGrp="1"/>
          </p:cNvSpPr>
          <p:nvPr>
            <p:ph type="body" sz="quarter" idx="11"/>
          </p:nvPr>
        </p:nvSpPr>
        <p:spPr/>
        <p:txBody>
          <a:bodyPr/>
          <a:lstStyle/>
          <a:p>
            <a:r>
              <a:rPr lang="en-GB"/>
              <a:t>Verify Clients With Proven Multi Bureau Checks</a:t>
            </a:r>
          </a:p>
        </p:txBody>
      </p:sp>
      <p:sp>
        <p:nvSpPr>
          <p:cNvPr id="2" name="Text Placeholder 1">
            <a:extLst>
              <a:ext uri="{FF2B5EF4-FFF2-40B4-BE49-F238E27FC236}">
                <a16:creationId xmlns:a16="http://schemas.microsoft.com/office/drawing/2014/main" id="{395EFEA7-3BDA-6ED3-3A7D-933CFB21E9B7}"/>
              </a:ext>
            </a:extLst>
          </p:cNvPr>
          <p:cNvSpPr>
            <a:spLocks noGrp="1"/>
          </p:cNvSpPr>
          <p:nvPr>
            <p:ph type="body" sz="quarter" idx="12"/>
          </p:nvPr>
        </p:nvSpPr>
        <p:spPr>
          <a:xfrm>
            <a:off x="992372" y="1403578"/>
            <a:ext cx="6314302" cy="1048283"/>
          </a:xfrm>
        </p:spPr>
        <p:txBody>
          <a:bodyPr/>
          <a:lstStyle/>
          <a:p>
            <a:r>
              <a:rPr lang="en-GB" sz="1200"/>
              <a:t>Onboard more ‘good’ customers, securely and quickly, with our multi-bureau solution. Access data from multiple credit bureaus simultaneously in one single solution. Reduce referral rates and onboard more genuine customers without compromising on due diligence.</a:t>
            </a:r>
          </a:p>
        </p:txBody>
      </p:sp>
      <p:graphicFrame>
        <p:nvGraphicFramePr>
          <p:cNvPr id="5" name="Table 4">
            <a:extLst>
              <a:ext uri="{FF2B5EF4-FFF2-40B4-BE49-F238E27FC236}">
                <a16:creationId xmlns:a16="http://schemas.microsoft.com/office/drawing/2014/main" id="{200C0E51-7FE9-B626-78EB-DCCA1E0FAECC}"/>
              </a:ext>
            </a:extLst>
          </p:cNvPr>
          <p:cNvGraphicFramePr>
            <a:graphicFrameLocks noGrp="1"/>
          </p:cNvGraphicFramePr>
          <p:nvPr/>
        </p:nvGraphicFramePr>
        <p:xfrm>
          <a:off x="1355874" y="2716352"/>
          <a:ext cx="5488271" cy="999554"/>
        </p:xfrm>
        <a:graphic>
          <a:graphicData uri="http://schemas.openxmlformats.org/drawingml/2006/table">
            <a:tbl>
              <a:tblPr>
                <a:tableStyleId>{5C22544A-7EE6-4342-B048-85BDC9FD1C3A}</a:tableStyleId>
              </a:tblPr>
              <a:tblGrid>
                <a:gridCol w="5488271">
                  <a:extLst>
                    <a:ext uri="{9D8B030D-6E8A-4147-A177-3AD203B41FA5}">
                      <a16:colId xmlns:a16="http://schemas.microsoft.com/office/drawing/2014/main" val="832263729"/>
                    </a:ext>
                  </a:extLst>
                </a:gridCol>
              </a:tblGrid>
              <a:tr h="0">
                <a:tc>
                  <a:txBody>
                    <a:bodyPr/>
                    <a:lstStyle/>
                    <a:p>
                      <a:pPr algn="l"/>
                      <a:r>
                        <a:rPr lang="en-GB" sz="1200" b="1">
                          <a:latin typeface="Montserrat" pitchFamily="2" charset="77"/>
                        </a:rPr>
                        <a:t>Fully compliant 2+2 source AML checks</a:t>
                      </a:r>
                      <a:endParaRPr lang="en-GB" sz="1200">
                        <a:solidFill>
                          <a:sysClr val="windowText" lastClr="000000"/>
                        </a:solidFill>
                        <a:latin typeface="Montserrat"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4444130"/>
                  </a:ext>
                </a:extLst>
              </a:tr>
              <a:tr h="161251">
                <a:tc>
                  <a:txBody>
                    <a:bodyPr/>
                    <a:lstStyle/>
                    <a:p>
                      <a:pPr algn="l">
                        <a:lnSpc>
                          <a:spcPct val="130000"/>
                        </a:lnSpc>
                      </a:pPr>
                      <a:r>
                        <a:rPr lang="en-GB" sz="1100" kern="1200">
                          <a:solidFill>
                            <a:schemeClr val="tx1"/>
                          </a:solidFill>
                          <a:latin typeface="Montserrat" pitchFamily="2" charset="77"/>
                          <a:ea typeface="+mn-ea"/>
                          <a:cs typeface="+mn-cs"/>
                        </a:rPr>
                        <a:t>With direct access to two major credit bureaus, our solution delivers more double credit header customer matches, so you can pass more customers straight through at speed with no further checks.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034347"/>
                  </a:ext>
                </a:extLst>
              </a:tr>
            </a:tbl>
          </a:graphicData>
        </a:graphic>
      </p:graphicFrame>
      <p:graphicFrame>
        <p:nvGraphicFramePr>
          <p:cNvPr id="6" name="Table 5">
            <a:extLst>
              <a:ext uri="{FF2B5EF4-FFF2-40B4-BE49-F238E27FC236}">
                <a16:creationId xmlns:a16="http://schemas.microsoft.com/office/drawing/2014/main" id="{37A0B246-1212-6826-A4AD-D5367D4BDF1C}"/>
              </a:ext>
            </a:extLst>
          </p:cNvPr>
          <p:cNvGraphicFramePr>
            <a:graphicFrameLocks noGrp="1"/>
          </p:cNvGraphicFramePr>
          <p:nvPr/>
        </p:nvGraphicFramePr>
        <p:xfrm>
          <a:off x="1355874" y="3819235"/>
          <a:ext cx="5488271" cy="999554"/>
        </p:xfrm>
        <a:graphic>
          <a:graphicData uri="http://schemas.openxmlformats.org/drawingml/2006/table">
            <a:tbl>
              <a:tblPr>
                <a:tableStyleId>{5C22544A-7EE6-4342-B048-85BDC9FD1C3A}</a:tableStyleId>
              </a:tblPr>
              <a:tblGrid>
                <a:gridCol w="5488271">
                  <a:extLst>
                    <a:ext uri="{9D8B030D-6E8A-4147-A177-3AD203B41FA5}">
                      <a16:colId xmlns:a16="http://schemas.microsoft.com/office/drawing/2014/main" val="832263729"/>
                    </a:ext>
                  </a:extLst>
                </a:gridCol>
              </a:tblGrid>
              <a:tr h="0">
                <a:tc>
                  <a:txBody>
                    <a:bodyPr/>
                    <a:lstStyle/>
                    <a:p>
                      <a:pPr algn="l"/>
                      <a:r>
                        <a:rPr lang="en-GB" sz="1200" b="1">
                          <a:latin typeface="Montserrat" pitchFamily="2" charset="77"/>
                        </a:rPr>
                        <a:t>No risk of double counting data sources</a:t>
                      </a:r>
                      <a:endParaRPr lang="en-GB" sz="1200">
                        <a:solidFill>
                          <a:sysClr val="windowText" lastClr="000000"/>
                        </a:solidFill>
                        <a:latin typeface="Montserrat"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4444130"/>
                  </a:ext>
                </a:extLst>
              </a:tr>
              <a:tr h="161251">
                <a:tc>
                  <a:txBody>
                    <a:bodyPr/>
                    <a:lstStyle/>
                    <a:p>
                      <a:pPr algn="l">
                        <a:lnSpc>
                          <a:spcPct val="130000"/>
                        </a:lnSpc>
                      </a:pPr>
                      <a:r>
                        <a:rPr lang="en-GB" sz="1100" kern="1200">
                          <a:solidFill>
                            <a:schemeClr val="tx1"/>
                          </a:solidFill>
                          <a:latin typeface="Montserrat" pitchFamily="2" charset="77"/>
                          <a:ea typeface="+mn-ea"/>
                          <a:cs typeface="+mn-cs"/>
                        </a:rPr>
                        <a:t>Our de-duping technology removes duplicate events from different credit bureaus, maximising the results you can get from this data by combining multiple independent matches.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034347"/>
                  </a:ext>
                </a:extLst>
              </a:tr>
            </a:tbl>
          </a:graphicData>
        </a:graphic>
      </p:graphicFrame>
      <p:graphicFrame>
        <p:nvGraphicFramePr>
          <p:cNvPr id="7" name="Table 6">
            <a:extLst>
              <a:ext uri="{FF2B5EF4-FFF2-40B4-BE49-F238E27FC236}">
                <a16:creationId xmlns:a16="http://schemas.microsoft.com/office/drawing/2014/main" id="{F634057F-2563-B993-A091-B7EBDD59CA99}"/>
              </a:ext>
            </a:extLst>
          </p:cNvPr>
          <p:cNvGraphicFramePr>
            <a:graphicFrameLocks noGrp="1"/>
          </p:cNvGraphicFramePr>
          <p:nvPr/>
        </p:nvGraphicFramePr>
        <p:xfrm>
          <a:off x="1355874" y="4922119"/>
          <a:ext cx="5488271" cy="1217486"/>
        </p:xfrm>
        <a:graphic>
          <a:graphicData uri="http://schemas.openxmlformats.org/drawingml/2006/table">
            <a:tbl>
              <a:tblPr>
                <a:tableStyleId>{5C22544A-7EE6-4342-B048-85BDC9FD1C3A}</a:tableStyleId>
              </a:tblPr>
              <a:tblGrid>
                <a:gridCol w="5488271">
                  <a:extLst>
                    <a:ext uri="{9D8B030D-6E8A-4147-A177-3AD203B41FA5}">
                      <a16:colId xmlns:a16="http://schemas.microsoft.com/office/drawing/2014/main" val="832263729"/>
                    </a:ext>
                  </a:extLst>
                </a:gridCol>
              </a:tblGrid>
              <a:tr h="0">
                <a:tc>
                  <a:txBody>
                    <a:bodyPr/>
                    <a:lstStyle/>
                    <a:p>
                      <a:pPr algn="l"/>
                      <a:r>
                        <a:rPr lang="en-GB" sz="1200" b="1">
                          <a:latin typeface="Montserrat" pitchFamily="2" charset="77"/>
                        </a:rPr>
                        <a:t>Easily meet your AML and due diligence obligations</a:t>
                      </a:r>
                      <a:endParaRPr lang="en-GB" sz="1200">
                        <a:solidFill>
                          <a:sysClr val="windowText" lastClr="000000"/>
                        </a:solidFill>
                        <a:latin typeface="Montserrat"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4444130"/>
                  </a:ext>
                </a:extLst>
              </a:tr>
              <a:tr h="0">
                <a:tc>
                  <a:txBody>
                    <a:bodyPr/>
                    <a:lstStyle/>
                    <a:p>
                      <a:pPr algn="l">
                        <a:lnSpc>
                          <a:spcPct val="130000"/>
                        </a:lnSpc>
                      </a:pPr>
                      <a:r>
                        <a:rPr lang="en-GB" sz="1100" kern="1200">
                          <a:solidFill>
                            <a:schemeClr val="tx1"/>
                          </a:solidFill>
                          <a:latin typeface="Montserrat" pitchFamily="2" charset="77"/>
                          <a:ea typeface="+mn-ea"/>
                          <a:cs typeface="+mn-cs"/>
                        </a:rPr>
                        <a:t>Using two bureaus through a single solution gives extensive coverage across the UK population. Gain additional insights with extra datasets including the Edited Electoral Roll, Mortality, National Change Of Address (NCOA) Database, National ID Register and PEPs &amp; Sanctions.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034347"/>
                  </a:ext>
                </a:extLst>
              </a:tr>
            </a:tbl>
          </a:graphicData>
        </a:graphic>
      </p:graphicFrame>
      <p:pic>
        <p:nvPicPr>
          <p:cNvPr id="14" name="Picture 13" descr="A screen shot of a computer&#10;&#10;AI-generated content may be incorrect.">
            <a:extLst>
              <a:ext uri="{FF2B5EF4-FFF2-40B4-BE49-F238E27FC236}">
                <a16:creationId xmlns:a16="http://schemas.microsoft.com/office/drawing/2014/main" id="{050796E8-2F3A-7CDE-9A08-8443B315B91B}"/>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040923" y="1522153"/>
            <a:ext cx="7161468" cy="4594164"/>
          </a:xfrm>
          <a:prstGeom prst="rect">
            <a:avLst/>
          </a:prstGeom>
        </p:spPr>
      </p:pic>
      <p:grpSp>
        <p:nvGrpSpPr>
          <p:cNvPr id="31" name="Group 30">
            <a:extLst>
              <a:ext uri="{FF2B5EF4-FFF2-40B4-BE49-F238E27FC236}">
                <a16:creationId xmlns:a16="http://schemas.microsoft.com/office/drawing/2014/main" id="{D3E8B6A1-E91A-AD7F-384D-013AD54377A8}"/>
              </a:ext>
            </a:extLst>
          </p:cNvPr>
          <p:cNvGrpSpPr/>
          <p:nvPr/>
        </p:nvGrpSpPr>
        <p:grpSpPr>
          <a:xfrm>
            <a:off x="986627" y="2776511"/>
            <a:ext cx="326082" cy="326082"/>
            <a:chOff x="240211" y="2879568"/>
            <a:chExt cx="326082" cy="326082"/>
          </a:xfrm>
        </p:grpSpPr>
        <p:sp>
          <p:nvSpPr>
            <p:cNvPr id="9" name="Rounded Rectangle 8">
              <a:extLst>
                <a:ext uri="{FF2B5EF4-FFF2-40B4-BE49-F238E27FC236}">
                  <a16:creationId xmlns:a16="http://schemas.microsoft.com/office/drawing/2014/main" id="{BB1E7F07-6DF9-EAB7-C237-EDAA0A435C38}"/>
                </a:ext>
              </a:extLst>
            </p:cNvPr>
            <p:cNvSpPr/>
            <p:nvPr/>
          </p:nvSpPr>
          <p:spPr>
            <a:xfrm>
              <a:off x="240211" y="2879568"/>
              <a:ext cx="326082" cy="32608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6" name="Graphic 25">
              <a:extLst>
                <a:ext uri="{FF2B5EF4-FFF2-40B4-BE49-F238E27FC236}">
                  <a16:creationId xmlns:a16="http://schemas.microsoft.com/office/drawing/2014/main" id="{A47DDAC6-36D2-5B56-B6AB-51849DFAB4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2302" y="2891661"/>
              <a:ext cx="301897" cy="301897"/>
            </a:xfrm>
            <a:prstGeom prst="rect">
              <a:avLst/>
            </a:prstGeom>
          </p:spPr>
        </p:pic>
      </p:grpSp>
      <p:grpSp>
        <p:nvGrpSpPr>
          <p:cNvPr id="32" name="Group 31">
            <a:extLst>
              <a:ext uri="{FF2B5EF4-FFF2-40B4-BE49-F238E27FC236}">
                <a16:creationId xmlns:a16="http://schemas.microsoft.com/office/drawing/2014/main" id="{6A8E1F56-AC4D-5E09-1535-CE1682123F3B}"/>
              </a:ext>
            </a:extLst>
          </p:cNvPr>
          <p:cNvGrpSpPr/>
          <p:nvPr/>
        </p:nvGrpSpPr>
        <p:grpSpPr>
          <a:xfrm>
            <a:off x="986627" y="3890864"/>
            <a:ext cx="326082" cy="326082"/>
            <a:chOff x="240211" y="3430903"/>
            <a:chExt cx="326082" cy="326082"/>
          </a:xfrm>
        </p:grpSpPr>
        <p:sp>
          <p:nvSpPr>
            <p:cNvPr id="20" name="Rounded Rectangle 19">
              <a:extLst>
                <a:ext uri="{FF2B5EF4-FFF2-40B4-BE49-F238E27FC236}">
                  <a16:creationId xmlns:a16="http://schemas.microsoft.com/office/drawing/2014/main" id="{157ED886-B02E-DFB0-94DC-D55841840086}"/>
                </a:ext>
              </a:extLst>
            </p:cNvPr>
            <p:cNvSpPr/>
            <p:nvPr/>
          </p:nvSpPr>
          <p:spPr>
            <a:xfrm>
              <a:off x="240211" y="3430903"/>
              <a:ext cx="326082" cy="32608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8" name="Graphic 27">
              <a:extLst>
                <a:ext uri="{FF2B5EF4-FFF2-40B4-BE49-F238E27FC236}">
                  <a16:creationId xmlns:a16="http://schemas.microsoft.com/office/drawing/2014/main" id="{1A98BE36-C69A-33C9-429D-F9D3F8B584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302" y="3442996"/>
              <a:ext cx="301897" cy="301897"/>
            </a:xfrm>
            <a:prstGeom prst="rect">
              <a:avLst/>
            </a:prstGeom>
          </p:spPr>
        </p:pic>
      </p:grpSp>
      <p:grpSp>
        <p:nvGrpSpPr>
          <p:cNvPr id="33" name="Group 32">
            <a:extLst>
              <a:ext uri="{FF2B5EF4-FFF2-40B4-BE49-F238E27FC236}">
                <a16:creationId xmlns:a16="http://schemas.microsoft.com/office/drawing/2014/main" id="{F47FDE5D-4584-D8AF-0C1C-8BEDE730B5D0}"/>
              </a:ext>
            </a:extLst>
          </p:cNvPr>
          <p:cNvGrpSpPr/>
          <p:nvPr/>
        </p:nvGrpSpPr>
        <p:grpSpPr>
          <a:xfrm>
            <a:off x="986627" y="4981970"/>
            <a:ext cx="326082" cy="326082"/>
            <a:chOff x="240211" y="3982949"/>
            <a:chExt cx="326082" cy="326082"/>
          </a:xfrm>
        </p:grpSpPr>
        <p:sp>
          <p:nvSpPr>
            <p:cNvPr id="23" name="Rounded Rectangle 22">
              <a:extLst>
                <a:ext uri="{FF2B5EF4-FFF2-40B4-BE49-F238E27FC236}">
                  <a16:creationId xmlns:a16="http://schemas.microsoft.com/office/drawing/2014/main" id="{F6EE39DE-7F89-89EE-51A8-EA00F4483427}"/>
                </a:ext>
              </a:extLst>
            </p:cNvPr>
            <p:cNvSpPr/>
            <p:nvPr/>
          </p:nvSpPr>
          <p:spPr>
            <a:xfrm>
              <a:off x="240211" y="3982949"/>
              <a:ext cx="326082" cy="32608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0" name="Graphic 29">
              <a:extLst>
                <a:ext uri="{FF2B5EF4-FFF2-40B4-BE49-F238E27FC236}">
                  <a16:creationId xmlns:a16="http://schemas.microsoft.com/office/drawing/2014/main" id="{BE380FD0-9E5E-FCBE-7540-1A592ED0A5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2303" y="3995042"/>
              <a:ext cx="301897" cy="301897"/>
            </a:xfrm>
            <a:prstGeom prst="rect">
              <a:avLst/>
            </a:prstGeom>
          </p:spPr>
        </p:pic>
      </p:grpSp>
    </p:spTree>
    <p:extLst>
      <p:ext uri="{BB962C8B-B14F-4D97-AF65-F5344CB8AC3E}">
        <p14:creationId xmlns:p14="http://schemas.microsoft.com/office/powerpoint/2010/main" val="1940851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EECBD7-CB4C-EF0A-247A-33160FEF612B}"/>
              </a:ext>
            </a:extLst>
          </p:cNvPr>
          <p:cNvSpPr>
            <a:spLocks noGrp="1"/>
          </p:cNvSpPr>
          <p:nvPr>
            <p:ph type="body" sz="quarter" idx="11"/>
          </p:nvPr>
        </p:nvSpPr>
        <p:spPr/>
        <p:txBody>
          <a:bodyPr/>
          <a:lstStyle/>
          <a:p>
            <a:r>
              <a:rPr lang="en-GB"/>
              <a:t>Enhanced Checks That Deliver Answers In Seconds</a:t>
            </a:r>
          </a:p>
        </p:txBody>
      </p:sp>
      <p:pic>
        <p:nvPicPr>
          <p:cNvPr id="13" name="Picture Placeholder 12" descr="A hand on a computer keyboard&#10;&#10;AI-generated content may be incorrect.">
            <a:extLst>
              <a:ext uri="{FF2B5EF4-FFF2-40B4-BE49-F238E27FC236}">
                <a16:creationId xmlns:a16="http://schemas.microsoft.com/office/drawing/2014/main" id="{19930CEA-F93B-B901-229C-FE16DDFB976A}"/>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p:blipFill>
        <p:spPr/>
      </p:pic>
      <p:graphicFrame>
        <p:nvGraphicFramePr>
          <p:cNvPr id="6" name="Table 5">
            <a:extLst>
              <a:ext uri="{FF2B5EF4-FFF2-40B4-BE49-F238E27FC236}">
                <a16:creationId xmlns:a16="http://schemas.microsoft.com/office/drawing/2014/main" id="{A1E78ADE-6C7C-E929-ED0F-517E0A5F7C46}"/>
              </a:ext>
            </a:extLst>
          </p:cNvPr>
          <p:cNvGraphicFramePr>
            <a:graphicFrameLocks noGrp="1"/>
          </p:cNvGraphicFramePr>
          <p:nvPr/>
        </p:nvGraphicFramePr>
        <p:xfrm>
          <a:off x="5470783" y="1993778"/>
          <a:ext cx="5921567" cy="1087692"/>
        </p:xfrm>
        <a:graphic>
          <a:graphicData uri="http://schemas.openxmlformats.org/drawingml/2006/table">
            <a:tbl>
              <a:tblPr>
                <a:tableStyleId>{5C22544A-7EE6-4342-B048-85BDC9FD1C3A}</a:tableStyleId>
              </a:tblPr>
              <a:tblGrid>
                <a:gridCol w="5921567">
                  <a:extLst>
                    <a:ext uri="{9D8B030D-6E8A-4147-A177-3AD203B41FA5}">
                      <a16:colId xmlns:a16="http://schemas.microsoft.com/office/drawing/2014/main" val="832263729"/>
                    </a:ext>
                  </a:extLst>
                </a:gridCol>
              </a:tblGrid>
              <a:tr h="0">
                <a:tc>
                  <a:txBody>
                    <a:bodyPr/>
                    <a:lstStyle/>
                    <a:p>
                      <a:pPr algn="l"/>
                      <a:r>
                        <a:rPr lang="en-GB" sz="1400" b="1">
                          <a:solidFill>
                            <a:sysClr val="windowText" lastClr="000000"/>
                          </a:solidFill>
                          <a:latin typeface="Montserrat" pitchFamily="2" charset="77"/>
                        </a:rPr>
                        <a:t>Paperless Audit Trail</a:t>
                      </a:r>
                      <a:endParaRPr lang="en-GB" sz="1400">
                        <a:solidFill>
                          <a:sysClr val="windowText" lastClr="000000"/>
                        </a:solidFill>
                        <a:latin typeface="Montserrat"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4444130"/>
                  </a:ext>
                </a:extLst>
              </a:tr>
              <a:tr h="161251">
                <a:tc>
                  <a:txBody>
                    <a:bodyPr/>
                    <a:lstStyle/>
                    <a:p>
                      <a:pPr algn="l">
                        <a:lnSpc>
                          <a:spcPct val="130000"/>
                        </a:lnSpc>
                      </a:pPr>
                      <a:r>
                        <a:rPr lang="en-GB" sz="1200" b="0" i="0" kern="1200">
                          <a:solidFill>
                            <a:schemeClr val="dk1"/>
                          </a:solidFill>
                          <a:effectLst/>
                          <a:latin typeface="Montserrat" pitchFamily="2" charset="77"/>
                          <a:ea typeface="+mn-ea"/>
                          <a:cs typeface="+mn-cs"/>
                        </a:rPr>
                        <a:t>Reduce costs associated with physical storage, whilst ensuring you are exhibiting good governance with a paperless audit trail stored in a secure environment for 5 years. </a:t>
                      </a:r>
                      <a:endParaRPr lang="en-GB" sz="1000" kern="1200">
                        <a:solidFill>
                          <a:schemeClr val="tx1"/>
                        </a:solidFill>
                        <a:latin typeface="Montserrat"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034347"/>
                  </a:ext>
                </a:extLst>
              </a:tr>
            </a:tbl>
          </a:graphicData>
        </a:graphic>
      </p:graphicFrame>
      <p:graphicFrame>
        <p:nvGraphicFramePr>
          <p:cNvPr id="7" name="Table 6">
            <a:extLst>
              <a:ext uri="{FF2B5EF4-FFF2-40B4-BE49-F238E27FC236}">
                <a16:creationId xmlns:a16="http://schemas.microsoft.com/office/drawing/2014/main" id="{61031101-82F9-965C-8E15-6870262BAF76}"/>
              </a:ext>
            </a:extLst>
          </p:cNvPr>
          <p:cNvGraphicFramePr>
            <a:graphicFrameLocks noGrp="1"/>
          </p:cNvGraphicFramePr>
          <p:nvPr/>
        </p:nvGraphicFramePr>
        <p:xfrm>
          <a:off x="5470783" y="3293289"/>
          <a:ext cx="5921567" cy="1087692"/>
        </p:xfrm>
        <a:graphic>
          <a:graphicData uri="http://schemas.openxmlformats.org/drawingml/2006/table">
            <a:tbl>
              <a:tblPr>
                <a:tableStyleId>{5C22544A-7EE6-4342-B048-85BDC9FD1C3A}</a:tableStyleId>
              </a:tblPr>
              <a:tblGrid>
                <a:gridCol w="5921567">
                  <a:extLst>
                    <a:ext uri="{9D8B030D-6E8A-4147-A177-3AD203B41FA5}">
                      <a16:colId xmlns:a16="http://schemas.microsoft.com/office/drawing/2014/main" val="832263729"/>
                    </a:ext>
                  </a:extLst>
                </a:gridCol>
              </a:tblGrid>
              <a:tr h="0">
                <a:tc>
                  <a:txBody>
                    <a:bodyPr/>
                    <a:lstStyle/>
                    <a:p>
                      <a:pPr algn="l"/>
                      <a:r>
                        <a:rPr lang="en-GB" sz="1400" b="1">
                          <a:solidFill>
                            <a:sysClr val="windowText" lastClr="000000"/>
                          </a:solidFill>
                          <a:latin typeface="Montserrat" pitchFamily="2" charset="77"/>
                        </a:rPr>
                        <a:t>Comprehensive Screening</a:t>
                      </a:r>
                      <a:endParaRPr lang="en-GB" sz="1400">
                        <a:solidFill>
                          <a:sysClr val="windowText" lastClr="000000"/>
                        </a:solidFill>
                        <a:latin typeface="Montserrat"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4444130"/>
                  </a:ext>
                </a:extLst>
              </a:tr>
              <a:tr h="161251">
                <a:tc>
                  <a:txBody>
                    <a:bodyPr/>
                    <a:lstStyle/>
                    <a:p>
                      <a:pPr algn="l">
                        <a:lnSpc>
                          <a:spcPct val="130000"/>
                        </a:lnSpc>
                      </a:pPr>
                      <a:r>
                        <a:rPr lang="en-GB" sz="1200" b="0" i="0" kern="1200">
                          <a:solidFill>
                            <a:schemeClr val="dk1"/>
                          </a:solidFill>
                          <a:effectLst/>
                          <a:latin typeface="Montserrat" pitchFamily="2" charset="77"/>
                          <a:ea typeface="+mn-ea"/>
                          <a:cs typeface="+mn-cs"/>
                        </a:rPr>
                        <a:t>We screen against global PEPs and Sanction databases as standard, helping you to always stay compliant whilst reducing your own company’s exposure to risk.</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034347"/>
                  </a:ext>
                </a:extLst>
              </a:tr>
            </a:tbl>
          </a:graphicData>
        </a:graphic>
      </p:graphicFrame>
      <p:graphicFrame>
        <p:nvGraphicFramePr>
          <p:cNvPr id="8" name="Table 7">
            <a:extLst>
              <a:ext uri="{FF2B5EF4-FFF2-40B4-BE49-F238E27FC236}">
                <a16:creationId xmlns:a16="http://schemas.microsoft.com/office/drawing/2014/main" id="{FE2B54CC-D6AA-9C99-3D9C-01835706E3EF}"/>
              </a:ext>
            </a:extLst>
          </p:cNvPr>
          <p:cNvGraphicFramePr>
            <a:graphicFrameLocks noGrp="1"/>
          </p:cNvGraphicFramePr>
          <p:nvPr/>
        </p:nvGraphicFramePr>
        <p:xfrm>
          <a:off x="5470783" y="4592799"/>
          <a:ext cx="5921567" cy="1087692"/>
        </p:xfrm>
        <a:graphic>
          <a:graphicData uri="http://schemas.openxmlformats.org/drawingml/2006/table">
            <a:tbl>
              <a:tblPr>
                <a:tableStyleId>{5C22544A-7EE6-4342-B048-85BDC9FD1C3A}</a:tableStyleId>
              </a:tblPr>
              <a:tblGrid>
                <a:gridCol w="5921567">
                  <a:extLst>
                    <a:ext uri="{9D8B030D-6E8A-4147-A177-3AD203B41FA5}">
                      <a16:colId xmlns:a16="http://schemas.microsoft.com/office/drawing/2014/main" val="832263729"/>
                    </a:ext>
                  </a:extLst>
                </a:gridCol>
              </a:tblGrid>
              <a:tr h="0">
                <a:tc>
                  <a:txBody>
                    <a:bodyPr/>
                    <a:lstStyle/>
                    <a:p>
                      <a:pPr algn="l"/>
                      <a:r>
                        <a:rPr lang="en-GB" sz="1400" b="1">
                          <a:solidFill>
                            <a:sysClr val="windowText" lastClr="000000"/>
                          </a:solidFill>
                          <a:latin typeface="Montserrat" pitchFamily="2" charset="77"/>
                        </a:rPr>
                        <a:t>Bank Data Verification</a:t>
                      </a:r>
                      <a:endParaRPr lang="en-GB" sz="1400">
                        <a:solidFill>
                          <a:sysClr val="windowText" lastClr="000000"/>
                        </a:solidFill>
                        <a:latin typeface="Montserrat"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4444130"/>
                  </a:ext>
                </a:extLst>
              </a:tr>
              <a:tr h="161251">
                <a:tc>
                  <a:txBody>
                    <a:bodyPr/>
                    <a:lstStyle/>
                    <a:p>
                      <a:pPr algn="l">
                        <a:lnSpc>
                          <a:spcPct val="130000"/>
                        </a:lnSpc>
                      </a:pPr>
                      <a:r>
                        <a:rPr lang="en-GB" sz="1200" b="0" i="0" kern="1200">
                          <a:solidFill>
                            <a:schemeClr val="dk1"/>
                          </a:solidFill>
                          <a:effectLst/>
                          <a:latin typeface="Montserrat" pitchFamily="2" charset="77"/>
                          <a:ea typeface="+mn-ea"/>
                          <a:cs typeface="+mn-cs"/>
                        </a:rPr>
                        <a:t>You can also enrich and enhance your KYC checks by verifying customer bank data via UK bank records, with access to more bank information than any other UK provider.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034347"/>
                  </a:ext>
                </a:extLst>
              </a:tr>
            </a:tbl>
          </a:graphicData>
        </a:graphic>
      </p:graphicFrame>
      <p:grpSp>
        <p:nvGrpSpPr>
          <p:cNvPr id="33" name="Group 32">
            <a:extLst>
              <a:ext uri="{FF2B5EF4-FFF2-40B4-BE49-F238E27FC236}">
                <a16:creationId xmlns:a16="http://schemas.microsoft.com/office/drawing/2014/main" id="{13BD136E-D0DB-C66F-008F-BF73F4E778A2}"/>
              </a:ext>
            </a:extLst>
          </p:cNvPr>
          <p:cNvGrpSpPr/>
          <p:nvPr/>
        </p:nvGrpSpPr>
        <p:grpSpPr>
          <a:xfrm>
            <a:off x="5015976" y="4676291"/>
            <a:ext cx="383196" cy="383196"/>
            <a:chOff x="4096206" y="5518120"/>
            <a:chExt cx="383196" cy="383196"/>
          </a:xfrm>
        </p:grpSpPr>
        <p:sp>
          <p:nvSpPr>
            <p:cNvPr id="23" name="Rounded Rectangle 22">
              <a:extLst>
                <a:ext uri="{FF2B5EF4-FFF2-40B4-BE49-F238E27FC236}">
                  <a16:creationId xmlns:a16="http://schemas.microsoft.com/office/drawing/2014/main" id="{3C2050A7-8FD8-EF1C-42B3-DA6C64CBA842}"/>
                </a:ext>
              </a:extLst>
            </p:cNvPr>
            <p:cNvSpPr/>
            <p:nvPr/>
          </p:nvSpPr>
          <p:spPr>
            <a:xfrm>
              <a:off x="4096206" y="5518120"/>
              <a:ext cx="383196" cy="38319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6" name="Graphic 25">
              <a:extLst>
                <a:ext uri="{FF2B5EF4-FFF2-40B4-BE49-F238E27FC236}">
                  <a16:creationId xmlns:a16="http://schemas.microsoft.com/office/drawing/2014/main" id="{BA89D5D2-39EA-71BF-6473-094B4C74FE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1618" y="5553532"/>
              <a:ext cx="312372" cy="312372"/>
            </a:xfrm>
            <a:prstGeom prst="rect">
              <a:avLst/>
            </a:prstGeom>
          </p:spPr>
        </p:pic>
      </p:grpSp>
      <p:grpSp>
        <p:nvGrpSpPr>
          <p:cNvPr id="32" name="Group 31">
            <a:extLst>
              <a:ext uri="{FF2B5EF4-FFF2-40B4-BE49-F238E27FC236}">
                <a16:creationId xmlns:a16="http://schemas.microsoft.com/office/drawing/2014/main" id="{ED0D4000-A914-3A2C-B19F-7547BB011809}"/>
              </a:ext>
            </a:extLst>
          </p:cNvPr>
          <p:cNvGrpSpPr/>
          <p:nvPr/>
        </p:nvGrpSpPr>
        <p:grpSpPr>
          <a:xfrm>
            <a:off x="5015976" y="3371782"/>
            <a:ext cx="383196" cy="383196"/>
            <a:chOff x="4096206" y="4949551"/>
            <a:chExt cx="383196" cy="383196"/>
          </a:xfrm>
        </p:grpSpPr>
        <p:sp>
          <p:nvSpPr>
            <p:cNvPr id="12" name="Rounded Rectangle 11">
              <a:extLst>
                <a:ext uri="{FF2B5EF4-FFF2-40B4-BE49-F238E27FC236}">
                  <a16:creationId xmlns:a16="http://schemas.microsoft.com/office/drawing/2014/main" id="{72EEC02E-FBBB-7637-0FC3-93F91F0726DC}"/>
                </a:ext>
              </a:extLst>
            </p:cNvPr>
            <p:cNvSpPr/>
            <p:nvPr/>
          </p:nvSpPr>
          <p:spPr>
            <a:xfrm>
              <a:off x="4096206" y="4949551"/>
              <a:ext cx="383196" cy="38319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8" name="Graphic 27">
              <a:extLst>
                <a:ext uri="{FF2B5EF4-FFF2-40B4-BE49-F238E27FC236}">
                  <a16:creationId xmlns:a16="http://schemas.microsoft.com/office/drawing/2014/main" id="{F75D9B3D-FD61-8792-FEE8-CFA566479A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1618" y="4986809"/>
              <a:ext cx="312372" cy="312372"/>
            </a:xfrm>
            <a:prstGeom prst="rect">
              <a:avLst/>
            </a:prstGeom>
          </p:spPr>
        </p:pic>
      </p:grpSp>
      <p:grpSp>
        <p:nvGrpSpPr>
          <p:cNvPr id="31" name="Group 30">
            <a:extLst>
              <a:ext uri="{FF2B5EF4-FFF2-40B4-BE49-F238E27FC236}">
                <a16:creationId xmlns:a16="http://schemas.microsoft.com/office/drawing/2014/main" id="{490426DE-2D3F-6F60-FC64-A108622BFF32}"/>
              </a:ext>
            </a:extLst>
          </p:cNvPr>
          <p:cNvGrpSpPr/>
          <p:nvPr/>
        </p:nvGrpSpPr>
        <p:grpSpPr>
          <a:xfrm>
            <a:off x="5015976" y="2067273"/>
            <a:ext cx="383196" cy="383196"/>
            <a:chOff x="4096206" y="4380981"/>
            <a:chExt cx="383196" cy="383196"/>
          </a:xfrm>
        </p:grpSpPr>
        <p:sp>
          <p:nvSpPr>
            <p:cNvPr id="9" name="Rounded Rectangle 8">
              <a:extLst>
                <a:ext uri="{FF2B5EF4-FFF2-40B4-BE49-F238E27FC236}">
                  <a16:creationId xmlns:a16="http://schemas.microsoft.com/office/drawing/2014/main" id="{5A8C8684-3028-9EB2-72FF-A7E89E49CD5D}"/>
                </a:ext>
              </a:extLst>
            </p:cNvPr>
            <p:cNvSpPr/>
            <p:nvPr/>
          </p:nvSpPr>
          <p:spPr>
            <a:xfrm>
              <a:off x="4096206" y="4380981"/>
              <a:ext cx="383196" cy="38319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0" name="Graphic 29">
              <a:extLst>
                <a:ext uri="{FF2B5EF4-FFF2-40B4-BE49-F238E27FC236}">
                  <a16:creationId xmlns:a16="http://schemas.microsoft.com/office/drawing/2014/main" id="{430A369D-F930-2719-90AF-4232670375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31618" y="4416393"/>
              <a:ext cx="312372" cy="312372"/>
            </a:xfrm>
            <a:prstGeom prst="rect">
              <a:avLst/>
            </a:prstGeom>
          </p:spPr>
        </p:pic>
      </p:grpSp>
    </p:spTree>
    <p:extLst>
      <p:ext uri="{BB962C8B-B14F-4D97-AF65-F5344CB8AC3E}">
        <p14:creationId xmlns:p14="http://schemas.microsoft.com/office/powerpoint/2010/main" val="1035015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l="20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F9E51F-B145-5875-F5C6-4BC86CEF22EF}"/>
              </a:ext>
            </a:extLst>
          </p:cNvPr>
          <p:cNvSpPr>
            <a:spLocks noGrp="1"/>
          </p:cNvSpPr>
          <p:nvPr>
            <p:ph type="body" sz="quarter" idx="11"/>
          </p:nvPr>
        </p:nvSpPr>
        <p:spPr/>
        <p:txBody>
          <a:bodyPr/>
          <a:lstStyle/>
          <a:p>
            <a:r>
              <a:rPr lang="en-GB"/>
              <a:t>Effortlessly verify identities with global matching and enhanced compliance checks in just a few clicks.</a:t>
            </a:r>
          </a:p>
          <a:p>
            <a:endParaRPr lang="en-GB"/>
          </a:p>
        </p:txBody>
      </p:sp>
      <p:pic>
        <p:nvPicPr>
          <p:cNvPr id="11" name="Picture Placeholder 10">
            <a:extLst>
              <a:ext uri="{FF2B5EF4-FFF2-40B4-BE49-F238E27FC236}">
                <a16:creationId xmlns:a16="http://schemas.microsoft.com/office/drawing/2014/main" id="{33D6283C-99E6-D207-9F80-77C01381C560}"/>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l="-4818" t="-4648" r="-5647" b="-5487"/>
          <a:stretch>
            <a:fillRect/>
          </a:stretch>
        </p:blipFill>
        <p:spPr>
          <a:xfrm>
            <a:off x="966371" y="1258215"/>
            <a:ext cx="534183" cy="533074"/>
          </a:xfrm>
        </p:spPr>
      </p:pic>
      <p:sp>
        <p:nvSpPr>
          <p:cNvPr id="9" name="Text Placeholder 8">
            <a:extLst>
              <a:ext uri="{FF2B5EF4-FFF2-40B4-BE49-F238E27FC236}">
                <a16:creationId xmlns:a16="http://schemas.microsoft.com/office/drawing/2014/main" id="{DCBA43FA-6342-6B8C-53DC-E8626505A6B9}"/>
              </a:ext>
            </a:extLst>
          </p:cNvPr>
          <p:cNvSpPr>
            <a:spLocks noGrp="1"/>
          </p:cNvSpPr>
          <p:nvPr>
            <p:ph type="body" sz="quarter" idx="10"/>
          </p:nvPr>
        </p:nvSpPr>
        <p:spPr>
          <a:xfrm>
            <a:off x="849140" y="1935268"/>
            <a:ext cx="6651590" cy="1452165"/>
          </a:xfrm>
        </p:spPr>
        <p:txBody>
          <a:bodyPr/>
          <a:lstStyle/>
          <a:p>
            <a:r>
              <a:rPr lang="en-GB"/>
              <a:t>ID Verification Plus</a:t>
            </a:r>
          </a:p>
        </p:txBody>
      </p:sp>
    </p:spTree>
    <p:extLst>
      <p:ext uri="{BB962C8B-B14F-4D97-AF65-F5344CB8AC3E}">
        <p14:creationId xmlns:p14="http://schemas.microsoft.com/office/powerpoint/2010/main" val="4136725283"/>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231793"/>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10CC5536-F912-72C5-2D74-C04CD004DFD4}"/>
              </a:ext>
            </a:extLst>
          </p:cNvPr>
          <p:cNvPicPr>
            <a:picLocks noChangeAspect="1"/>
          </p:cNvPicPr>
          <p:nvPr/>
        </p:nvPicPr>
        <p:blipFill>
          <a:blip r:embed="rId2" cstate="hqprint">
            <a:extLst>
              <a:ext uri="{28A0092B-C50C-407E-A947-70E740481C1C}">
                <a14:useLocalDpi xmlns:a14="http://schemas.microsoft.com/office/drawing/2010/main"/>
              </a:ext>
            </a:extLst>
          </a:blip>
          <a:srcRect t="23015" b="17951"/>
          <a:stretch>
            <a:fillRect/>
          </a:stretch>
        </p:blipFill>
        <p:spPr>
          <a:xfrm>
            <a:off x="2252815" y="3086100"/>
            <a:ext cx="7686369" cy="3232606"/>
          </a:xfrm>
          <a:prstGeom prst="rect">
            <a:avLst/>
          </a:prstGeom>
        </p:spPr>
      </p:pic>
      <p:sp>
        <p:nvSpPr>
          <p:cNvPr id="5" name="Content Placeholder 1">
            <a:extLst>
              <a:ext uri="{FF2B5EF4-FFF2-40B4-BE49-F238E27FC236}">
                <a16:creationId xmlns:a16="http://schemas.microsoft.com/office/drawing/2014/main" id="{A67ACE15-5AD9-DA95-4EEA-A4895711B5D7}"/>
              </a:ext>
            </a:extLst>
          </p:cNvPr>
          <p:cNvSpPr txBox="1">
            <a:spLocks/>
          </p:cNvSpPr>
          <p:nvPr/>
        </p:nvSpPr>
        <p:spPr>
          <a:xfrm>
            <a:off x="1903476" y="1504421"/>
            <a:ext cx="8385048" cy="5762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Montserrat" pitchFamily="2" charset="77"/>
                <a:ea typeface="+mn-ea"/>
                <a:cs typeface="+mn-cs"/>
              </a:rPr>
              <a:t>Our ID checking is fast and simple: Send, snap, scan and submit. That’s it. </a:t>
            </a:r>
          </a:p>
        </p:txBody>
      </p:sp>
      <p:sp>
        <p:nvSpPr>
          <p:cNvPr id="6" name="Content Placeholder 1">
            <a:extLst>
              <a:ext uri="{FF2B5EF4-FFF2-40B4-BE49-F238E27FC236}">
                <a16:creationId xmlns:a16="http://schemas.microsoft.com/office/drawing/2014/main" id="{B52C1BDA-CBDD-5693-9DAA-2022286FF3CB}"/>
              </a:ext>
            </a:extLst>
          </p:cNvPr>
          <p:cNvSpPr txBox="1">
            <a:spLocks/>
          </p:cNvSpPr>
          <p:nvPr/>
        </p:nvSpPr>
        <p:spPr>
          <a:xfrm>
            <a:off x="1867807" y="2042585"/>
            <a:ext cx="8456386" cy="833779"/>
          </a:xfrm>
          <a:prstGeom prst="rect">
            <a:avLst/>
          </a:prstGeom>
        </p:spPr>
        <p:txBody>
          <a:bodyPr vert="horz" lIns="91440" tIns="45720" rIns="91440" bIns="45720" rtlCol="0" anchor="ctr">
            <a:noAutofit/>
          </a:bodyPr>
          <a:lstStyle>
            <a:lvl1pPr marL="228600" indent="-228600" algn="l" defTabSz="914400" rtl="0" eaLnBrk="1" latinLnBrk="0" hangingPunct="1">
              <a:lnSpc>
                <a:spcPct val="130000"/>
              </a:lnSpc>
              <a:spcBef>
                <a:spcPts val="1000"/>
              </a:spcBef>
              <a:buClr>
                <a:schemeClr val="accent1"/>
              </a:buClr>
              <a:buFont typeface="Arial" panose="020B0604020202020204" pitchFamily="34" charset="0"/>
              <a:buChar char="•"/>
              <a:defRPr sz="2000" kern="1200" baseline="0">
                <a:solidFill>
                  <a:schemeClr val="accent6"/>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accent6"/>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30000"/>
              </a:lnSpc>
              <a:spcBef>
                <a:spcPts val="500"/>
              </a:spcBef>
              <a:buClr>
                <a:schemeClr val="accent1"/>
              </a:buClr>
              <a:buFont typeface="Arial" panose="020B0604020202020204" pitchFamily="34" charset="0"/>
              <a:buChar char="•"/>
              <a:defRPr sz="1600" kern="1200">
                <a:solidFill>
                  <a:schemeClr val="accent6"/>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ED3025"/>
              </a:buClr>
              <a:buSzTx/>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ontserrat" pitchFamily="2" charset="77"/>
                <a:ea typeface="Open Sans Light" panose="020B0306030504020204" pitchFamily="34" charset="0"/>
                <a:cs typeface="Open Sans Light" panose="020B0306030504020204" pitchFamily="34" charset="0"/>
              </a:rPr>
              <a:t>We remove outdated processes, such as uploading utility bills or bank statements as proof of address, replacing them with data enrichment from verified official sources, such as the electoral register and credit headers.</a:t>
            </a:r>
          </a:p>
        </p:txBody>
      </p:sp>
      <p:sp>
        <p:nvSpPr>
          <p:cNvPr id="2" name="Text Placeholder 1">
            <a:extLst>
              <a:ext uri="{FF2B5EF4-FFF2-40B4-BE49-F238E27FC236}">
                <a16:creationId xmlns:a16="http://schemas.microsoft.com/office/drawing/2014/main" id="{51D0740D-9165-82FE-3110-A4CB611CA9E8}"/>
              </a:ext>
            </a:extLst>
          </p:cNvPr>
          <p:cNvSpPr>
            <a:spLocks noGrp="1"/>
          </p:cNvSpPr>
          <p:nvPr>
            <p:ph type="body" sz="quarter" idx="11"/>
          </p:nvPr>
        </p:nvSpPr>
        <p:spPr/>
        <p:txBody>
          <a:bodyPr/>
          <a:lstStyle/>
          <a:p>
            <a:r>
              <a:rPr lang="en-GB"/>
              <a:t>Verified ID Checks In Four Simple Steps</a:t>
            </a:r>
          </a:p>
        </p:txBody>
      </p:sp>
    </p:spTree>
    <p:extLst>
      <p:ext uri="{BB962C8B-B14F-4D97-AF65-F5344CB8AC3E}">
        <p14:creationId xmlns:p14="http://schemas.microsoft.com/office/powerpoint/2010/main" val="133985931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374677-64D7-0C94-0790-D27CCD76D412}"/>
              </a:ext>
            </a:extLst>
          </p:cNvPr>
          <p:cNvSpPr>
            <a:spLocks noGrp="1"/>
          </p:cNvSpPr>
          <p:nvPr>
            <p:ph type="body" sz="quarter" idx="11"/>
          </p:nvPr>
        </p:nvSpPr>
        <p:spPr/>
        <p:txBody>
          <a:bodyPr/>
          <a:lstStyle/>
          <a:p>
            <a:r>
              <a:rPr lang="en-GB"/>
              <a:t>ID Verification</a:t>
            </a:r>
            <a:r>
              <a:rPr lang="en-GB">
                <a:solidFill>
                  <a:schemeClr val="accent1"/>
                </a:solidFill>
              </a:rPr>
              <a:t> | </a:t>
            </a:r>
            <a:r>
              <a:rPr lang="en-GB"/>
              <a:t>Types Of Checks</a:t>
            </a:r>
          </a:p>
        </p:txBody>
      </p:sp>
      <p:sp>
        <p:nvSpPr>
          <p:cNvPr id="6" name="Content Placeholder 1">
            <a:extLst>
              <a:ext uri="{FF2B5EF4-FFF2-40B4-BE49-F238E27FC236}">
                <a16:creationId xmlns:a16="http://schemas.microsoft.com/office/drawing/2014/main" id="{4805DBF8-1859-351E-F170-0BC22A86482D}"/>
              </a:ext>
            </a:extLst>
          </p:cNvPr>
          <p:cNvSpPr txBox="1">
            <a:spLocks/>
          </p:cNvSpPr>
          <p:nvPr/>
        </p:nvSpPr>
        <p:spPr>
          <a:xfrm>
            <a:off x="3051409" y="2246509"/>
            <a:ext cx="1833165" cy="42895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mn-ea"/>
                <a:cs typeface="+mn-cs"/>
              </a:rPr>
              <a:t>ID Verification</a:t>
            </a:r>
          </a:p>
        </p:txBody>
      </p:sp>
      <p:sp>
        <p:nvSpPr>
          <p:cNvPr id="12" name="Content Placeholder 1">
            <a:extLst>
              <a:ext uri="{FF2B5EF4-FFF2-40B4-BE49-F238E27FC236}">
                <a16:creationId xmlns:a16="http://schemas.microsoft.com/office/drawing/2014/main" id="{4FE2A79B-B5A1-3DA7-2D99-E4C3338FCA73}"/>
              </a:ext>
            </a:extLst>
          </p:cNvPr>
          <p:cNvSpPr txBox="1">
            <a:spLocks/>
          </p:cNvSpPr>
          <p:nvPr/>
        </p:nvSpPr>
        <p:spPr>
          <a:xfrm>
            <a:off x="5172196" y="2246509"/>
            <a:ext cx="1845226" cy="428952"/>
          </a:xfrm>
          <a:prstGeom prst="rect">
            <a:avLst/>
          </a:prstGeom>
        </p:spPr>
        <p:txBody>
          <a:bodyPr vert="horz" lIns="91440" tIns="45720" rIns="91440" bIns="45720" rtlCol="0" anchor="ctr">
            <a:noAutofit/>
          </a:bodyPr>
          <a:lstStyle>
            <a:lvl1pPr marL="228600" indent="-228600" algn="l" defTabSz="914400" rtl="0" eaLnBrk="1" latinLnBrk="0" hangingPunct="1">
              <a:lnSpc>
                <a:spcPct val="130000"/>
              </a:lnSpc>
              <a:spcBef>
                <a:spcPts val="1000"/>
              </a:spcBef>
              <a:buClr>
                <a:schemeClr val="accent1"/>
              </a:buClr>
              <a:buFont typeface="Arial" panose="020B0604020202020204" pitchFamily="34" charset="0"/>
              <a:buChar char="•"/>
              <a:defRPr sz="2000" kern="1200" baseline="0">
                <a:solidFill>
                  <a:schemeClr val="accent6"/>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accent6"/>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30000"/>
              </a:lnSpc>
              <a:spcBef>
                <a:spcPts val="500"/>
              </a:spcBef>
              <a:buClr>
                <a:schemeClr val="accent1"/>
              </a:buClr>
              <a:buFont typeface="Arial" panose="020B0604020202020204" pitchFamily="34" charset="0"/>
              <a:buChar char="•"/>
              <a:defRPr sz="1600" kern="1200">
                <a:solidFill>
                  <a:schemeClr val="accent6"/>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ED3025"/>
              </a:buClr>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Light" panose="020B0306030504020204" pitchFamily="34" charset="0"/>
                <a:cs typeface="Open Sans Light" panose="020B0306030504020204" pitchFamily="34" charset="0"/>
              </a:rPr>
              <a:t>Age Verification</a:t>
            </a:r>
          </a:p>
        </p:txBody>
      </p:sp>
      <p:sp>
        <p:nvSpPr>
          <p:cNvPr id="13" name="Content Placeholder 1">
            <a:extLst>
              <a:ext uri="{FF2B5EF4-FFF2-40B4-BE49-F238E27FC236}">
                <a16:creationId xmlns:a16="http://schemas.microsoft.com/office/drawing/2014/main" id="{C316025C-AB39-B21D-F2D8-E651E5D54ED0}"/>
              </a:ext>
            </a:extLst>
          </p:cNvPr>
          <p:cNvSpPr txBox="1">
            <a:spLocks/>
          </p:cNvSpPr>
          <p:nvPr/>
        </p:nvSpPr>
        <p:spPr>
          <a:xfrm>
            <a:off x="7279623" y="2246509"/>
            <a:ext cx="1845225" cy="428952"/>
          </a:xfrm>
          <a:prstGeom prst="rect">
            <a:avLst/>
          </a:prstGeom>
        </p:spPr>
        <p:txBody>
          <a:bodyPr vert="horz" lIns="91440" tIns="45720" rIns="91440" bIns="45720" rtlCol="0" anchor="ctr">
            <a:noAutofit/>
          </a:bodyPr>
          <a:lstStyle>
            <a:lvl1pPr marL="228600" indent="-228600" algn="l" defTabSz="914400" rtl="0" eaLnBrk="1" latinLnBrk="0" hangingPunct="1">
              <a:lnSpc>
                <a:spcPct val="130000"/>
              </a:lnSpc>
              <a:spcBef>
                <a:spcPts val="1000"/>
              </a:spcBef>
              <a:buClr>
                <a:schemeClr val="accent1"/>
              </a:buClr>
              <a:buFont typeface="Arial" panose="020B0604020202020204" pitchFamily="34" charset="0"/>
              <a:buChar char="•"/>
              <a:defRPr sz="2000" kern="1200" baseline="0">
                <a:solidFill>
                  <a:schemeClr val="accent6"/>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accent6"/>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30000"/>
              </a:lnSpc>
              <a:spcBef>
                <a:spcPts val="500"/>
              </a:spcBef>
              <a:buClr>
                <a:schemeClr val="accent1"/>
              </a:buClr>
              <a:buFont typeface="Arial" panose="020B0604020202020204" pitchFamily="34" charset="0"/>
              <a:buChar char="•"/>
              <a:defRPr sz="1600" kern="1200">
                <a:solidFill>
                  <a:schemeClr val="accent6"/>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ED3025"/>
              </a:buClr>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Light" panose="020B0306030504020204" pitchFamily="34" charset="0"/>
                <a:cs typeface="Open Sans Light" panose="020B0306030504020204" pitchFamily="34" charset="0"/>
              </a:rPr>
              <a:t>Enhanced AML</a:t>
            </a:r>
          </a:p>
        </p:txBody>
      </p:sp>
      <p:sp>
        <p:nvSpPr>
          <p:cNvPr id="14" name="Content Placeholder 1">
            <a:extLst>
              <a:ext uri="{FF2B5EF4-FFF2-40B4-BE49-F238E27FC236}">
                <a16:creationId xmlns:a16="http://schemas.microsoft.com/office/drawing/2014/main" id="{96908946-AD81-F276-F82A-B0F5E77FDB73}"/>
              </a:ext>
            </a:extLst>
          </p:cNvPr>
          <p:cNvSpPr txBox="1">
            <a:spLocks/>
          </p:cNvSpPr>
          <p:nvPr/>
        </p:nvSpPr>
        <p:spPr>
          <a:xfrm>
            <a:off x="5172196" y="3930606"/>
            <a:ext cx="1845226" cy="428952"/>
          </a:xfrm>
          <a:prstGeom prst="rect">
            <a:avLst/>
          </a:prstGeom>
        </p:spPr>
        <p:txBody>
          <a:bodyPr vert="horz" lIns="91440" tIns="45720" rIns="91440" bIns="45720" rtlCol="0" anchor="ctr">
            <a:noAutofit/>
          </a:bodyPr>
          <a:lstStyle>
            <a:lvl1pPr marL="228600" indent="-228600" algn="l" defTabSz="914400" rtl="0" eaLnBrk="1" latinLnBrk="0" hangingPunct="1">
              <a:lnSpc>
                <a:spcPct val="130000"/>
              </a:lnSpc>
              <a:spcBef>
                <a:spcPts val="1000"/>
              </a:spcBef>
              <a:buClr>
                <a:schemeClr val="accent1"/>
              </a:buClr>
              <a:buFont typeface="Arial" panose="020B0604020202020204" pitchFamily="34" charset="0"/>
              <a:buChar char="•"/>
              <a:defRPr sz="2000" kern="1200" baseline="0">
                <a:solidFill>
                  <a:schemeClr val="accent6"/>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accent6"/>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30000"/>
              </a:lnSpc>
              <a:spcBef>
                <a:spcPts val="500"/>
              </a:spcBef>
              <a:buClr>
                <a:schemeClr val="accent1"/>
              </a:buClr>
              <a:buFont typeface="Arial" panose="020B0604020202020204" pitchFamily="34" charset="0"/>
              <a:buChar char="•"/>
              <a:defRPr sz="1600" kern="1200">
                <a:solidFill>
                  <a:schemeClr val="accent6"/>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ED3025"/>
              </a:buClr>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Light" panose="020B0306030504020204" pitchFamily="34" charset="0"/>
                <a:cs typeface="Open Sans Light" panose="020B0306030504020204" pitchFamily="34" charset="0"/>
              </a:rPr>
              <a:t>Right To Work</a:t>
            </a:r>
          </a:p>
        </p:txBody>
      </p:sp>
      <p:sp>
        <p:nvSpPr>
          <p:cNvPr id="15" name="Content Placeholder 1">
            <a:extLst>
              <a:ext uri="{FF2B5EF4-FFF2-40B4-BE49-F238E27FC236}">
                <a16:creationId xmlns:a16="http://schemas.microsoft.com/office/drawing/2014/main" id="{B53B6CCB-68A8-6BEF-B740-6D3639DC9C1E}"/>
              </a:ext>
            </a:extLst>
          </p:cNvPr>
          <p:cNvSpPr txBox="1">
            <a:spLocks/>
          </p:cNvSpPr>
          <p:nvPr/>
        </p:nvSpPr>
        <p:spPr>
          <a:xfrm>
            <a:off x="7279622" y="3930606"/>
            <a:ext cx="1845226" cy="428952"/>
          </a:xfrm>
          <a:prstGeom prst="rect">
            <a:avLst/>
          </a:prstGeom>
        </p:spPr>
        <p:txBody>
          <a:bodyPr vert="horz" lIns="91440" tIns="45720" rIns="91440" bIns="45720" rtlCol="0" anchor="ctr">
            <a:noAutofit/>
          </a:bodyPr>
          <a:lstStyle>
            <a:lvl1pPr marL="228600" indent="-228600" algn="l" defTabSz="914400" rtl="0" eaLnBrk="1" latinLnBrk="0" hangingPunct="1">
              <a:lnSpc>
                <a:spcPct val="130000"/>
              </a:lnSpc>
              <a:spcBef>
                <a:spcPts val="1000"/>
              </a:spcBef>
              <a:buClr>
                <a:schemeClr val="accent1"/>
              </a:buClr>
              <a:buFont typeface="Arial" panose="020B0604020202020204" pitchFamily="34" charset="0"/>
              <a:buChar char="•"/>
              <a:defRPr sz="2000" kern="1200" baseline="0">
                <a:solidFill>
                  <a:schemeClr val="accent6"/>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accent6"/>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30000"/>
              </a:lnSpc>
              <a:spcBef>
                <a:spcPts val="500"/>
              </a:spcBef>
              <a:buClr>
                <a:schemeClr val="accent1"/>
              </a:buClr>
              <a:buFont typeface="Arial" panose="020B0604020202020204" pitchFamily="34" charset="0"/>
              <a:buChar char="•"/>
              <a:defRPr sz="1600" kern="1200">
                <a:solidFill>
                  <a:schemeClr val="accent6"/>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ED3025"/>
              </a:buClr>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Light" panose="020B0306030504020204" pitchFamily="34" charset="0"/>
                <a:cs typeface="Open Sans Light" panose="020B0306030504020204" pitchFamily="34" charset="0"/>
              </a:rPr>
              <a:t>Right To Rent</a:t>
            </a:r>
          </a:p>
        </p:txBody>
      </p:sp>
      <p:sp>
        <p:nvSpPr>
          <p:cNvPr id="24" name="Content Placeholder 1">
            <a:extLst>
              <a:ext uri="{FF2B5EF4-FFF2-40B4-BE49-F238E27FC236}">
                <a16:creationId xmlns:a16="http://schemas.microsoft.com/office/drawing/2014/main" id="{CC5D938C-F83A-5293-D663-959ACB115F0F}"/>
              </a:ext>
            </a:extLst>
          </p:cNvPr>
          <p:cNvSpPr txBox="1">
            <a:spLocks/>
          </p:cNvSpPr>
          <p:nvPr/>
        </p:nvSpPr>
        <p:spPr>
          <a:xfrm>
            <a:off x="3045379" y="3898572"/>
            <a:ext cx="1845225" cy="428952"/>
          </a:xfrm>
          <a:prstGeom prst="rect">
            <a:avLst/>
          </a:prstGeom>
        </p:spPr>
        <p:txBody>
          <a:bodyPr vert="horz" lIns="91440" tIns="45720" rIns="91440" bIns="45720" rtlCol="0" anchor="ctr">
            <a:noAutofit/>
          </a:bodyPr>
          <a:lstStyle>
            <a:lvl1pPr marL="228600" indent="-228600" algn="l" defTabSz="914400" rtl="0" eaLnBrk="1" latinLnBrk="0" hangingPunct="1">
              <a:lnSpc>
                <a:spcPct val="130000"/>
              </a:lnSpc>
              <a:spcBef>
                <a:spcPts val="1000"/>
              </a:spcBef>
              <a:buClr>
                <a:schemeClr val="accent1"/>
              </a:buClr>
              <a:buFont typeface="Arial" panose="020B0604020202020204" pitchFamily="34" charset="0"/>
              <a:buChar char="•"/>
              <a:defRPr sz="2000" kern="1200" baseline="0">
                <a:solidFill>
                  <a:schemeClr val="accent6"/>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accent6"/>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30000"/>
              </a:lnSpc>
              <a:spcBef>
                <a:spcPts val="500"/>
              </a:spcBef>
              <a:buClr>
                <a:schemeClr val="accent1"/>
              </a:buClr>
              <a:buFont typeface="Arial" panose="020B0604020202020204" pitchFamily="34" charset="0"/>
              <a:buChar char="•"/>
              <a:defRPr sz="1600" kern="1200">
                <a:solidFill>
                  <a:schemeClr val="accent6"/>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ED3025"/>
              </a:buClr>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Light" panose="020B0306030504020204" pitchFamily="34" charset="0"/>
                <a:cs typeface="Open Sans Light" panose="020B0306030504020204" pitchFamily="34" charset="0"/>
              </a:rPr>
              <a:t>Open Banking</a:t>
            </a:r>
          </a:p>
        </p:txBody>
      </p:sp>
      <p:sp>
        <p:nvSpPr>
          <p:cNvPr id="16" name="Content Placeholder 1">
            <a:extLst>
              <a:ext uri="{FF2B5EF4-FFF2-40B4-BE49-F238E27FC236}">
                <a16:creationId xmlns:a16="http://schemas.microsoft.com/office/drawing/2014/main" id="{2F500A67-892C-3BD0-E852-B92A9E29B969}"/>
              </a:ext>
            </a:extLst>
          </p:cNvPr>
          <p:cNvSpPr txBox="1">
            <a:spLocks/>
          </p:cNvSpPr>
          <p:nvPr/>
        </p:nvSpPr>
        <p:spPr>
          <a:xfrm>
            <a:off x="3045379" y="5582670"/>
            <a:ext cx="1845225" cy="428952"/>
          </a:xfrm>
          <a:prstGeom prst="rect">
            <a:avLst/>
          </a:prstGeom>
        </p:spPr>
        <p:txBody>
          <a:bodyPr vert="horz" lIns="91440" tIns="45720" rIns="91440" bIns="45720" rtlCol="0" anchor="ctr">
            <a:noAutofit/>
          </a:bodyPr>
          <a:lstStyle>
            <a:lvl1pPr marL="228600" indent="-228600" algn="l" defTabSz="914400" rtl="0" eaLnBrk="1" latinLnBrk="0" hangingPunct="1">
              <a:lnSpc>
                <a:spcPct val="130000"/>
              </a:lnSpc>
              <a:spcBef>
                <a:spcPts val="1000"/>
              </a:spcBef>
              <a:buClr>
                <a:schemeClr val="accent1"/>
              </a:buClr>
              <a:buFont typeface="Arial" panose="020B0604020202020204" pitchFamily="34" charset="0"/>
              <a:buChar char="•"/>
              <a:defRPr sz="2000" kern="1200" baseline="0">
                <a:solidFill>
                  <a:schemeClr val="accent6"/>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accent6"/>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30000"/>
              </a:lnSpc>
              <a:spcBef>
                <a:spcPts val="500"/>
              </a:spcBef>
              <a:buClr>
                <a:schemeClr val="accent1"/>
              </a:buClr>
              <a:buFont typeface="Arial" panose="020B0604020202020204" pitchFamily="34" charset="0"/>
              <a:buChar char="•"/>
              <a:defRPr sz="1600" kern="1200">
                <a:solidFill>
                  <a:schemeClr val="accent6"/>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ED3025"/>
              </a:buClr>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Light" panose="020B0306030504020204" pitchFamily="34" charset="0"/>
                <a:cs typeface="Open Sans Light" panose="020B0306030504020204" pitchFamily="34" charset="0"/>
              </a:rPr>
              <a:t>Safe Harbour</a:t>
            </a:r>
          </a:p>
        </p:txBody>
      </p:sp>
      <p:sp>
        <p:nvSpPr>
          <p:cNvPr id="25" name="Content Placeholder 1">
            <a:extLst>
              <a:ext uri="{FF2B5EF4-FFF2-40B4-BE49-F238E27FC236}">
                <a16:creationId xmlns:a16="http://schemas.microsoft.com/office/drawing/2014/main" id="{644D12D5-37C0-03CD-D5CD-E4C15443D0F6}"/>
              </a:ext>
            </a:extLst>
          </p:cNvPr>
          <p:cNvSpPr txBox="1">
            <a:spLocks/>
          </p:cNvSpPr>
          <p:nvPr/>
        </p:nvSpPr>
        <p:spPr>
          <a:xfrm>
            <a:off x="5172197" y="5582670"/>
            <a:ext cx="1845225" cy="428952"/>
          </a:xfrm>
          <a:prstGeom prst="rect">
            <a:avLst/>
          </a:prstGeom>
        </p:spPr>
        <p:txBody>
          <a:bodyPr vert="horz" lIns="91440" tIns="45720" rIns="91440" bIns="45720" rtlCol="0" anchor="ctr">
            <a:noAutofit/>
          </a:bodyPr>
          <a:lstStyle>
            <a:lvl1pPr marL="228600" indent="-228600" algn="l" defTabSz="914400" rtl="0" eaLnBrk="1" latinLnBrk="0" hangingPunct="1">
              <a:lnSpc>
                <a:spcPct val="130000"/>
              </a:lnSpc>
              <a:spcBef>
                <a:spcPts val="1000"/>
              </a:spcBef>
              <a:buClr>
                <a:schemeClr val="accent1"/>
              </a:buClr>
              <a:buFont typeface="Arial" panose="020B0604020202020204" pitchFamily="34" charset="0"/>
              <a:buChar char="•"/>
              <a:defRPr sz="2000" kern="1200" baseline="0">
                <a:solidFill>
                  <a:schemeClr val="accent6"/>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accent6"/>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30000"/>
              </a:lnSpc>
              <a:spcBef>
                <a:spcPts val="500"/>
              </a:spcBef>
              <a:buClr>
                <a:schemeClr val="accent1"/>
              </a:buClr>
              <a:buFont typeface="Arial" panose="020B0604020202020204" pitchFamily="34" charset="0"/>
              <a:buChar char="•"/>
              <a:defRPr sz="1600" kern="1200">
                <a:solidFill>
                  <a:schemeClr val="accent6"/>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ED3025"/>
              </a:buClr>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Light" panose="020B0306030504020204" pitchFamily="34" charset="0"/>
                <a:cs typeface="Open Sans Light" panose="020B0306030504020204" pitchFamily="34" charset="0"/>
              </a:rPr>
              <a:t>Source of Funds</a:t>
            </a:r>
          </a:p>
        </p:txBody>
      </p:sp>
      <p:sp>
        <p:nvSpPr>
          <p:cNvPr id="30" name="Content Placeholder 1">
            <a:extLst>
              <a:ext uri="{FF2B5EF4-FFF2-40B4-BE49-F238E27FC236}">
                <a16:creationId xmlns:a16="http://schemas.microsoft.com/office/drawing/2014/main" id="{DD7A49BA-FCE7-ADC3-DE6D-9ACE7FF451F8}"/>
              </a:ext>
            </a:extLst>
          </p:cNvPr>
          <p:cNvSpPr txBox="1">
            <a:spLocks/>
          </p:cNvSpPr>
          <p:nvPr/>
        </p:nvSpPr>
        <p:spPr>
          <a:xfrm>
            <a:off x="7117646" y="5582670"/>
            <a:ext cx="2169177" cy="428952"/>
          </a:xfrm>
          <a:prstGeom prst="rect">
            <a:avLst/>
          </a:prstGeom>
        </p:spPr>
        <p:txBody>
          <a:bodyPr vert="horz" lIns="91440" tIns="45720" rIns="91440" bIns="45720" rtlCol="0" anchor="ctr">
            <a:noAutofit/>
          </a:bodyPr>
          <a:lstStyle>
            <a:lvl1pPr marL="228600" indent="-228600" algn="l" defTabSz="914400" rtl="0" eaLnBrk="1" latinLnBrk="0" hangingPunct="1">
              <a:lnSpc>
                <a:spcPct val="130000"/>
              </a:lnSpc>
              <a:spcBef>
                <a:spcPts val="1000"/>
              </a:spcBef>
              <a:buClr>
                <a:schemeClr val="accent1"/>
              </a:buClr>
              <a:buFont typeface="Arial" panose="020B0604020202020204" pitchFamily="34" charset="0"/>
              <a:buChar char="•"/>
              <a:defRPr sz="2000" kern="1200" baseline="0">
                <a:solidFill>
                  <a:schemeClr val="accent6"/>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accent6"/>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30000"/>
              </a:lnSpc>
              <a:spcBef>
                <a:spcPts val="500"/>
              </a:spcBef>
              <a:buClr>
                <a:schemeClr val="accent1"/>
              </a:buClr>
              <a:buFont typeface="Arial" panose="020B0604020202020204" pitchFamily="34" charset="0"/>
              <a:buChar char="•"/>
              <a:defRPr sz="1600" kern="1200">
                <a:solidFill>
                  <a:schemeClr val="accent6"/>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ED3025"/>
              </a:buClr>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Light" panose="020B0306030504020204" pitchFamily="34" charset="0"/>
                <a:cs typeface="Open Sans Light" panose="020B0306030504020204" pitchFamily="34" charset="0"/>
              </a:rPr>
              <a:t>Director Verification</a:t>
            </a:r>
          </a:p>
        </p:txBody>
      </p:sp>
      <p:grpSp>
        <p:nvGrpSpPr>
          <p:cNvPr id="64" name="Group 63">
            <a:extLst>
              <a:ext uri="{FF2B5EF4-FFF2-40B4-BE49-F238E27FC236}">
                <a16:creationId xmlns:a16="http://schemas.microsoft.com/office/drawing/2014/main" id="{9664029A-C9CE-F97E-7CDC-BBAF089A65D7}"/>
              </a:ext>
            </a:extLst>
          </p:cNvPr>
          <p:cNvGrpSpPr/>
          <p:nvPr/>
        </p:nvGrpSpPr>
        <p:grpSpPr>
          <a:xfrm>
            <a:off x="3718835" y="1645967"/>
            <a:ext cx="498312" cy="498312"/>
            <a:chOff x="361659" y="1726014"/>
            <a:chExt cx="498312" cy="498312"/>
          </a:xfrm>
        </p:grpSpPr>
        <p:sp>
          <p:nvSpPr>
            <p:cNvPr id="36" name="Rounded Rectangle 35">
              <a:extLst>
                <a:ext uri="{FF2B5EF4-FFF2-40B4-BE49-F238E27FC236}">
                  <a16:creationId xmlns:a16="http://schemas.microsoft.com/office/drawing/2014/main" id="{917A5F32-673D-7AEE-3AC2-612824083E26}"/>
                </a:ext>
              </a:extLst>
            </p:cNvPr>
            <p:cNvSpPr/>
            <p:nvPr/>
          </p:nvSpPr>
          <p:spPr>
            <a:xfrm>
              <a:off x="361659" y="1726014"/>
              <a:ext cx="498312" cy="49831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47" name="Graphic 46">
              <a:extLst>
                <a:ext uri="{FF2B5EF4-FFF2-40B4-BE49-F238E27FC236}">
                  <a16:creationId xmlns:a16="http://schemas.microsoft.com/office/drawing/2014/main" id="{3B9F8DF1-3693-D3FE-7373-FEAED659AD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858" y="1781213"/>
              <a:ext cx="387914" cy="387914"/>
            </a:xfrm>
            <a:prstGeom prst="rect">
              <a:avLst/>
            </a:prstGeom>
          </p:spPr>
        </p:pic>
      </p:grpSp>
      <p:grpSp>
        <p:nvGrpSpPr>
          <p:cNvPr id="65" name="Group 64">
            <a:extLst>
              <a:ext uri="{FF2B5EF4-FFF2-40B4-BE49-F238E27FC236}">
                <a16:creationId xmlns:a16="http://schemas.microsoft.com/office/drawing/2014/main" id="{03A8889B-9F9A-6152-38D8-7834D49BC2B4}"/>
              </a:ext>
            </a:extLst>
          </p:cNvPr>
          <p:cNvGrpSpPr/>
          <p:nvPr/>
        </p:nvGrpSpPr>
        <p:grpSpPr>
          <a:xfrm>
            <a:off x="3718835" y="3303219"/>
            <a:ext cx="498312" cy="498312"/>
            <a:chOff x="361659" y="2761107"/>
            <a:chExt cx="498312" cy="498312"/>
          </a:xfrm>
        </p:grpSpPr>
        <p:sp>
          <p:nvSpPr>
            <p:cNvPr id="40" name="Rounded Rectangle 39">
              <a:extLst>
                <a:ext uri="{FF2B5EF4-FFF2-40B4-BE49-F238E27FC236}">
                  <a16:creationId xmlns:a16="http://schemas.microsoft.com/office/drawing/2014/main" id="{27B75D18-2AB2-D57E-505D-E5C89A91A89B}"/>
                </a:ext>
              </a:extLst>
            </p:cNvPr>
            <p:cNvSpPr/>
            <p:nvPr/>
          </p:nvSpPr>
          <p:spPr>
            <a:xfrm>
              <a:off x="361659" y="2761107"/>
              <a:ext cx="498312" cy="49831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49" name="Graphic 48">
              <a:extLst>
                <a:ext uri="{FF2B5EF4-FFF2-40B4-BE49-F238E27FC236}">
                  <a16:creationId xmlns:a16="http://schemas.microsoft.com/office/drawing/2014/main" id="{A2A19A99-F805-21E5-A15D-40743B096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815" y="2830263"/>
              <a:ext cx="360000" cy="360000"/>
            </a:xfrm>
            <a:prstGeom prst="rect">
              <a:avLst/>
            </a:prstGeom>
          </p:spPr>
        </p:pic>
      </p:grpSp>
      <p:grpSp>
        <p:nvGrpSpPr>
          <p:cNvPr id="66" name="Group 65">
            <a:extLst>
              <a:ext uri="{FF2B5EF4-FFF2-40B4-BE49-F238E27FC236}">
                <a16:creationId xmlns:a16="http://schemas.microsoft.com/office/drawing/2014/main" id="{CF737EF8-1D40-BE85-933A-E260D410F2C5}"/>
              </a:ext>
            </a:extLst>
          </p:cNvPr>
          <p:cNvGrpSpPr/>
          <p:nvPr/>
        </p:nvGrpSpPr>
        <p:grpSpPr>
          <a:xfrm>
            <a:off x="3718835" y="4951637"/>
            <a:ext cx="498312" cy="498312"/>
            <a:chOff x="361659" y="3829212"/>
            <a:chExt cx="498312" cy="498312"/>
          </a:xfrm>
        </p:grpSpPr>
        <p:sp>
          <p:nvSpPr>
            <p:cNvPr id="43" name="Rounded Rectangle 42">
              <a:extLst>
                <a:ext uri="{FF2B5EF4-FFF2-40B4-BE49-F238E27FC236}">
                  <a16:creationId xmlns:a16="http://schemas.microsoft.com/office/drawing/2014/main" id="{8226F670-2AEC-DD81-9455-B9FFCF514AA9}"/>
                </a:ext>
              </a:extLst>
            </p:cNvPr>
            <p:cNvSpPr/>
            <p:nvPr/>
          </p:nvSpPr>
          <p:spPr>
            <a:xfrm>
              <a:off x="361659" y="3829212"/>
              <a:ext cx="498312" cy="49831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1" name="Graphic 50">
              <a:extLst>
                <a:ext uri="{FF2B5EF4-FFF2-40B4-BE49-F238E27FC236}">
                  <a16:creationId xmlns:a16="http://schemas.microsoft.com/office/drawing/2014/main" id="{C1B26EEC-3253-B9BE-4730-343DEEED1D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858" y="3884411"/>
              <a:ext cx="387914" cy="387914"/>
            </a:xfrm>
            <a:prstGeom prst="rect">
              <a:avLst/>
            </a:prstGeom>
          </p:spPr>
        </p:pic>
      </p:grpSp>
      <p:grpSp>
        <p:nvGrpSpPr>
          <p:cNvPr id="69" name="Group 68">
            <a:extLst>
              <a:ext uri="{FF2B5EF4-FFF2-40B4-BE49-F238E27FC236}">
                <a16:creationId xmlns:a16="http://schemas.microsoft.com/office/drawing/2014/main" id="{0CC3997E-F608-74F1-CB20-64288E128CBE}"/>
              </a:ext>
            </a:extLst>
          </p:cNvPr>
          <p:cNvGrpSpPr/>
          <p:nvPr/>
        </p:nvGrpSpPr>
        <p:grpSpPr>
          <a:xfrm>
            <a:off x="5845653" y="1645967"/>
            <a:ext cx="498312" cy="498312"/>
            <a:chOff x="1286945" y="1726014"/>
            <a:chExt cx="498312" cy="498312"/>
          </a:xfrm>
        </p:grpSpPr>
        <p:sp>
          <p:nvSpPr>
            <p:cNvPr id="38" name="Rounded Rectangle 37">
              <a:extLst>
                <a:ext uri="{FF2B5EF4-FFF2-40B4-BE49-F238E27FC236}">
                  <a16:creationId xmlns:a16="http://schemas.microsoft.com/office/drawing/2014/main" id="{58741BB8-74B1-AA09-5F14-5C7437671742}"/>
                </a:ext>
              </a:extLst>
            </p:cNvPr>
            <p:cNvSpPr/>
            <p:nvPr/>
          </p:nvSpPr>
          <p:spPr>
            <a:xfrm>
              <a:off x="1286945" y="1726014"/>
              <a:ext cx="498312" cy="49831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3" name="Graphic 52">
              <a:extLst>
                <a:ext uri="{FF2B5EF4-FFF2-40B4-BE49-F238E27FC236}">
                  <a16:creationId xmlns:a16="http://schemas.microsoft.com/office/drawing/2014/main" id="{18A1AD97-DA23-1FFA-6848-4BEF806357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2144" y="1781213"/>
              <a:ext cx="387914" cy="387914"/>
            </a:xfrm>
            <a:prstGeom prst="rect">
              <a:avLst/>
            </a:prstGeom>
          </p:spPr>
        </p:pic>
      </p:grpSp>
      <p:grpSp>
        <p:nvGrpSpPr>
          <p:cNvPr id="68" name="Group 67">
            <a:extLst>
              <a:ext uri="{FF2B5EF4-FFF2-40B4-BE49-F238E27FC236}">
                <a16:creationId xmlns:a16="http://schemas.microsoft.com/office/drawing/2014/main" id="{769A8823-E752-0978-C238-2F3E9E6907BD}"/>
              </a:ext>
            </a:extLst>
          </p:cNvPr>
          <p:cNvGrpSpPr/>
          <p:nvPr/>
        </p:nvGrpSpPr>
        <p:grpSpPr>
          <a:xfrm>
            <a:off x="5845653" y="3303219"/>
            <a:ext cx="498312" cy="498312"/>
            <a:chOff x="1286945" y="2761107"/>
            <a:chExt cx="498312" cy="498312"/>
          </a:xfrm>
        </p:grpSpPr>
        <p:sp>
          <p:nvSpPr>
            <p:cNvPr id="41" name="Rounded Rectangle 40">
              <a:extLst>
                <a:ext uri="{FF2B5EF4-FFF2-40B4-BE49-F238E27FC236}">
                  <a16:creationId xmlns:a16="http://schemas.microsoft.com/office/drawing/2014/main" id="{1C91E907-6D97-B97E-6C97-B47BBBB897D4}"/>
                </a:ext>
              </a:extLst>
            </p:cNvPr>
            <p:cNvSpPr/>
            <p:nvPr/>
          </p:nvSpPr>
          <p:spPr>
            <a:xfrm>
              <a:off x="1286945" y="2761107"/>
              <a:ext cx="498312" cy="49831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5" name="Graphic 54">
              <a:extLst>
                <a:ext uri="{FF2B5EF4-FFF2-40B4-BE49-F238E27FC236}">
                  <a16:creationId xmlns:a16="http://schemas.microsoft.com/office/drawing/2014/main" id="{2C1C1F59-4B13-C173-79FE-9A66C10C98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42144" y="2816306"/>
              <a:ext cx="387914" cy="387914"/>
            </a:xfrm>
            <a:prstGeom prst="rect">
              <a:avLst/>
            </a:prstGeom>
          </p:spPr>
        </p:pic>
      </p:grpSp>
      <p:grpSp>
        <p:nvGrpSpPr>
          <p:cNvPr id="67" name="Group 66">
            <a:extLst>
              <a:ext uri="{FF2B5EF4-FFF2-40B4-BE49-F238E27FC236}">
                <a16:creationId xmlns:a16="http://schemas.microsoft.com/office/drawing/2014/main" id="{62CDD5AF-CC2F-F1C8-9B90-FC1FFC486D10}"/>
              </a:ext>
            </a:extLst>
          </p:cNvPr>
          <p:cNvGrpSpPr/>
          <p:nvPr/>
        </p:nvGrpSpPr>
        <p:grpSpPr>
          <a:xfrm>
            <a:off x="5845653" y="4951637"/>
            <a:ext cx="498312" cy="498312"/>
            <a:chOff x="1286945" y="3829212"/>
            <a:chExt cx="498312" cy="498312"/>
          </a:xfrm>
        </p:grpSpPr>
        <p:sp>
          <p:nvSpPr>
            <p:cNvPr id="44" name="Rounded Rectangle 43">
              <a:extLst>
                <a:ext uri="{FF2B5EF4-FFF2-40B4-BE49-F238E27FC236}">
                  <a16:creationId xmlns:a16="http://schemas.microsoft.com/office/drawing/2014/main" id="{1301E994-7CD8-B57E-C1BB-7298B2D4B6D7}"/>
                </a:ext>
              </a:extLst>
            </p:cNvPr>
            <p:cNvSpPr/>
            <p:nvPr/>
          </p:nvSpPr>
          <p:spPr>
            <a:xfrm>
              <a:off x="1286945" y="3829212"/>
              <a:ext cx="498312" cy="49831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7" name="Graphic 56">
              <a:extLst>
                <a:ext uri="{FF2B5EF4-FFF2-40B4-BE49-F238E27FC236}">
                  <a16:creationId xmlns:a16="http://schemas.microsoft.com/office/drawing/2014/main" id="{E5B1060E-5482-3E66-F057-6BC13CDBFDB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42144" y="3884411"/>
              <a:ext cx="387914" cy="387914"/>
            </a:xfrm>
            <a:prstGeom prst="rect">
              <a:avLst/>
            </a:prstGeom>
          </p:spPr>
        </p:pic>
      </p:grpSp>
      <p:grpSp>
        <p:nvGrpSpPr>
          <p:cNvPr id="70" name="Group 69">
            <a:extLst>
              <a:ext uri="{FF2B5EF4-FFF2-40B4-BE49-F238E27FC236}">
                <a16:creationId xmlns:a16="http://schemas.microsoft.com/office/drawing/2014/main" id="{E2E6CDDC-DD76-5A0E-2AE2-7CA85DBF0804}"/>
              </a:ext>
            </a:extLst>
          </p:cNvPr>
          <p:cNvGrpSpPr/>
          <p:nvPr/>
        </p:nvGrpSpPr>
        <p:grpSpPr>
          <a:xfrm>
            <a:off x="7953079" y="1645967"/>
            <a:ext cx="498312" cy="498312"/>
            <a:chOff x="2175791" y="1726014"/>
            <a:chExt cx="498312" cy="498312"/>
          </a:xfrm>
        </p:grpSpPr>
        <p:sp>
          <p:nvSpPr>
            <p:cNvPr id="39" name="Rounded Rectangle 38">
              <a:extLst>
                <a:ext uri="{FF2B5EF4-FFF2-40B4-BE49-F238E27FC236}">
                  <a16:creationId xmlns:a16="http://schemas.microsoft.com/office/drawing/2014/main" id="{0BA75C8E-332C-A655-F796-89734553C4FA}"/>
                </a:ext>
              </a:extLst>
            </p:cNvPr>
            <p:cNvSpPr/>
            <p:nvPr/>
          </p:nvSpPr>
          <p:spPr>
            <a:xfrm>
              <a:off x="2175791" y="1726014"/>
              <a:ext cx="498312" cy="49831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9" name="Graphic 58">
              <a:extLst>
                <a:ext uri="{FF2B5EF4-FFF2-40B4-BE49-F238E27FC236}">
                  <a16:creationId xmlns:a16="http://schemas.microsoft.com/office/drawing/2014/main" id="{CF68F7C2-23B3-F128-3F3F-8D55C767F0C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30990" y="1781213"/>
              <a:ext cx="387914" cy="387914"/>
            </a:xfrm>
            <a:prstGeom prst="rect">
              <a:avLst/>
            </a:prstGeom>
          </p:spPr>
        </p:pic>
      </p:grpSp>
      <p:grpSp>
        <p:nvGrpSpPr>
          <p:cNvPr id="71" name="Group 70">
            <a:extLst>
              <a:ext uri="{FF2B5EF4-FFF2-40B4-BE49-F238E27FC236}">
                <a16:creationId xmlns:a16="http://schemas.microsoft.com/office/drawing/2014/main" id="{63A687D2-28C7-38F5-FC65-8A9D14A3E8ED}"/>
              </a:ext>
            </a:extLst>
          </p:cNvPr>
          <p:cNvGrpSpPr/>
          <p:nvPr/>
        </p:nvGrpSpPr>
        <p:grpSpPr>
          <a:xfrm>
            <a:off x="7953079" y="3303219"/>
            <a:ext cx="498312" cy="498312"/>
            <a:chOff x="2175791" y="2761107"/>
            <a:chExt cx="498312" cy="498312"/>
          </a:xfrm>
        </p:grpSpPr>
        <p:sp>
          <p:nvSpPr>
            <p:cNvPr id="42" name="Rounded Rectangle 41">
              <a:extLst>
                <a:ext uri="{FF2B5EF4-FFF2-40B4-BE49-F238E27FC236}">
                  <a16:creationId xmlns:a16="http://schemas.microsoft.com/office/drawing/2014/main" id="{D2FECD9B-6C3B-4B8B-729D-EC337C9C2C67}"/>
                </a:ext>
              </a:extLst>
            </p:cNvPr>
            <p:cNvSpPr/>
            <p:nvPr/>
          </p:nvSpPr>
          <p:spPr>
            <a:xfrm>
              <a:off x="2175791" y="2761107"/>
              <a:ext cx="498312" cy="49831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1" name="Graphic 60">
              <a:extLst>
                <a:ext uri="{FF2B5EF4-FFF2-40B4-BE49-F238E27FC236}">
                  <a16:creationId xmlns:a16="http://schemas.microsoft.com/office/drawing/2014/main" id="{C4A2F0E7-17D0-55F5-AF83-DEA48ED559E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30990" y="2816306"/>
              <a:ext cx="387914" cy="387914"/>
            </a:xfrm>
            <a:prstGeom prst="rect">
              <a:avLst/>
            </a:prstGeom>
          </p:spPr>
        </p:pic>
      </p:grpSp>
      <p:grpSp>
        <p:nvGrpSpPr>
          <p:cNvPr id="72" name="Group 71">
            <a:extLst>
              <a:ext uri="{FF2B5EF4-FFF2-40B4-BE49-F238E27FC236}">
                <a16:creationId xmlns:a16="http://schemas.microsoft.com/office/drawing/2014/main" id="{699FE18D-87F8-71B6-3ADD-18A5BE30BC54}"/>
              </a:ext>
            </a:extLst>
          </p:cNvPr>
          <p:cNvGrpSpPr/>
          <p:nvPr/>
        </p:nvGrpSpPr>
        <p:grpSpPr>
          <a:xfrm>
            <a:off x="7953079" y="4951637"/>
            <a:ext cx="498312" cy="498312"/>
            <a:chOff x="2175791" y="3829212"/>
            <a:chExt cx="498312" cy="498312"/>
          </a:xfrm>
        </p:grpSpPr>
        <p:sp>
          <p:nvSpPr>
            <p:cNvPr id="45" name="Rounded Rectangle 44">
              <a:extLst>
                <a:ext uri="{FF2B5EF4-FFF2-40B4-BE49-F238E27FC236}">
                  <a16:creationId xmlns:a16="http://schemas.microsoft.com/office/drawing/2014/main" id="{D33A854B-6F88-BD59-C30B-5EB5901DB00E}"/>
                </a:ext>
              </a:extLst>
            </p:cNvPr>
            <p:cNvSpPr/>
            <p:nvPr/>
          </p:nvSpPr>
          <p:spPr>
            <a:xfrm>
              <a:off x="2175791" y="3829212"/>
              <a:ext cx="498312" cy="49831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3" name="Graphic 62">
              <a:extLst>
                <a:ext uri="{FF2B5EF4-FFF2-40B4-BE49-F238E27FC236}">
                  <a16:creationId xmlns:a16="http://schemas.microsoft.com/office/drawing/2014/main" id="{BB1A697B-0456-689D-701F-C4D412D1A0C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230990" y="3884411"/>
              <a:ext cx="387914" cy="387914"/>
            </a:xfrm>
            <a:prstGeom prst="rect">
              <a:avLst/>
            </a:prstGeom>
          </p:spPr>
        </p:pic>
      </p:grpSp>
    </p:spTree>
    <p:extLst>
      <p:ext uri="{BB962C8B-B14F-4D97-AF65-F5344CB8AC3E}">
        <p14:creationId xmlns:p14="http://schemas.microsoft.com/office/powerpoint/2010/main" val="56486336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110290-C50B-F50E-EE10-156BDC05EC3F}"/>
              </a:ext>
            </a:extLst>
          </p:cNvPr>
          <p:cNvSpPr>
            <a:spLocks noGrp="1"/>
          </p:cNvSpPr>
          <p:nvPr>
            <p:ph type="body" sz="quarter" idx="10"/>
          </p:nvPr>
        </p:nvSpPr>
        <p:spPr/>
        <p:txBody>
          <a:bodyPr/>
          <a:lstStyle/>
          <a:p>
            <a:r>
              <a:rPr lang="en-GB"/>
              <a:t>Thank you!</a:t>
            </a:r>
          </a:p>
        </p:txBody>
      </p:sp>
      <p:cxnSp>
        <p:nvCxnSpPr>
          <p:cNvPr id="3" name="Straight Connector 2">
            <a:extLst>
              <a:ext uri="{FF2B5EF4-FFF2-40B4-BE49-F238E27FC236}">
                <a16:creationId xmlns:a16="http://schemas.microsoft.com/office/drawing/2014/main" id="{8DAD4732-6E41-58F6-A927-A6434883C0E5}"/>
              </a:ext>
            </a:extLst>
          </p:cNvPr>
          <p:cNvCxnSpPr/>
          <p:nvPr/>
        </p:nvCxnSpPr>
        <p:spPr>
          <a:xfrm>
            <a:off x="1080477" y="3843686"/>
            <a:ext cx="885139"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862132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A538E39-C523-62E8-8047-F95B577446ED}"/>
              </a:ext>
            </a:extLst>
          </p:cNvPr>
          <p:cNvSpPr/>
          <p:nvPr/>
        </p:nvSpPr>
        <p:spPr>
          <a:xfrm>
            <a:off x="6663558" y="1786759"/>
            <a:ext cx="4193628" cy="3836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E1891F5-BD6C-6681-9D89-9FD5847B59E2}"/>
              </a:ext>
            </a:extLst>
          </p:cNvPr>
          <p:cNvSpPr/>
          <p:nvPr/>
        </p:nvSpPr>
        <p:spPr>
          <a:xfrm>
            <a:off x="1324303" y="1786759"/>
            <a:ext cx="4193628" cy="3836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14BAE78B-3E1B-9993-53C0-369364CCF2AD}"/>
              </a:ext>
            </a:extLst>
          </p:cNvPr>
          <p:cNvSpPr>
            <a:spLocks noGrp="1"/>
          </p:cNvSpPr>
          <p:nvPr>
            <p:ph type="body" sz="quarter" idx="11"/>
          </p:nvPr>
        </p:nvSpPr>
        <p:spPr/>
        <p:txBody>
          <a:bodyPr/>
          <a:lstStyle/>
          <a:p>
            <a:r>
              <a:rPr lang="en-GB"/>
              <a:t>The Team Today</a:t>
            </a:r>
          </a:p>
        </p:txBody>
      </p:sp>
      <p:pic>
        <p:nvPicPr>
          <p:cNvPr id="8" name="Picture 7" descr="A person with long brown hair smiling&#10;&#10;AI-generated content may be incorrect.">
            <a:extLst>
              <a:ext uri="{FF2B5EF4-FFF2-40B4-BE49-F238E27FC236}">
                <a16:creationId xmlns:a16="http://schemas.microsoft.com/office/drawing/2014/main" id="{A0208407-B949-DBFE-D73F-6C2C95095C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7496" y="2144111"/>
            <a:ext cx="1371600" cy="1371600"/>
          </a:xfrm>
          <a:prstGeom prst="rect">
            <a:avLst/>
          </a:prstGeom>
        </p:spPr>
      </p:pic>
      <p:pic>
        <p:nvPicPr>
          <p:cNvPr id="10" name="Picture 9" descr="A person smiling at the camera&#10;&#10;AI-generated content may be incorrect.">
            <a:extLst>
              <a:ext uri="{FF2B5EF4-FFF2-40B4-BE49-F238E27FC236}">
                <a16:creationId xmlns:a16="http://schemas.microsoft.com/office/drawing/2014/main" id="{CD48D685-6A20-1B0C-C1B6-10A06D143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07772" y="2144111"/>
            <a:ext cx="1371600" cy="1371600"/>
          </a:xfrm>
          <a:prstGeom prst="rect">
            <a:avLst/>
          </a:prstGeom>
        </p:spPr>
      </p:pic>
      <p:sp>
        <p:nvSpPr>
          <p:cNvPr id="11" name="TextBox 10">
            <a:extLst>
              <a:ext uri="{FF2B5EF4-FFF2-40B4-BE49-F238E27FC236}">
                <a16:creationId xmlns:a16="http://schemas.microsoft.com/office/drawing/2014/main" id="{B74F0D23-08E6-A84E-684C-5C82B27A9974}"/>
              </a:ext>
            </a:extLst>
          </p:cNvPr>
          <p:cNvSpPr txBox="1"/>
          <p:nvPr/>
        </p:nvSpPr>
        <p:spPr>
          <a:xfrm>
            <a:off x="3184634" y="2144111"/>
            <a:ext cx="1326004" cy="646331"/>
          </a:xfrm>
          <a:prstGeom prst="rect">
            <a:avLst/>
          </a:prstGeom>
          <a:noFill/>
        </p:spPr>
        <p:txBody>
          <a:bodyPr wrap="none" rtlCol="0">
            <a:spAutoFit/>
          </a:bodyPr>
          <a:lstStyle/>
          <a:p>
            <a:r>
              <a:rPr lang="en-GB" b="1">
                <a:latin typeface="Montserrat" pitchFamily="2" charset="77"/>
              </a:rPr>
              <a:t>Michaela</a:t>
            </a:r>
            <a:br>
              <a:rPr lang="en-GB" b="1">
                <a:latin typeface="Montserrat" pitchFamily="2" charset="77"/>
              </a:rPr>
            </a:br>
            <a:r>
              <a:rPr lang="en-GB" b="1" i="1">
                <a:latin typeface="Montserrat" pitchFamily="2" charset="77"/>
              </a:rPr>
              <a:t>BROWNE</a:t>
            </a:r>
          </a:p>
        </p:txBody>
      </p:sp>
      <p:sp>
        <p:nvSpPr>
          <p:cNvPr id="12" name="TextBox 11">
            <a:extLst>
              <a:ext uri="{FF2B5EF4-FFF2-40B4-BE49-F238E27FC236}">
                <a16:creationId xmlns:a16="http://schemas.microsoft.com/office/drawing/2014/main" id="{16CDB18F-E1F3-3327-48F5-BD82A9D763E4}"/>
              </a:ext>
            </a:extLst>
          </p:cNvPr>
          <p:cNvSpPr txBox="1"/>
          <p:nvPr/>
        </p:nvSpPr>
        <p:spPr>
          <a:xfrm>
            <a:off x="8502869" y="2144111"/>
            <a:ext cx="1628972" cy="646331"/>
          </a:xfrm>
          <a:prstGeom prst="rect">
            <a:avLst/>
          </a:prstGeom>
          <a:noFill/>
        </p:spPr>
        <p:txBody>
          <a:bodyPr wrap="none" rtlCol="0">
            <a:spAutoFit/>
          </a:bodyPr>
          <a:lstStyle/>
          <a:p>
            <a:r>
              <a:rPr lang="en-GB" b="1">
                <a:latin typeface="Montserrat" pitchFamily="2" charset="77"/>
              </a:rPr>
              <a:t>Chris</a:t>
            </a:r>
            <a:br>
              <a:rPr lang="en-GB" b="1">
                <a:latin typeface="Montserrat" pitchFamily="2" charset="77"/>
              </a:rPr>
            </a:br>
            <a:r>
              <a:rPr lang="en-GB" b="1" i="1">
                <a:latin typeface="Montserrat" pitchFamily="2" charset="77"/>
              </a:rPr>
              <a:t>HUTCHINGS</a:t>
            </a:r>
          </a:p>
        </p:txBody>
      </p:sp>
      <p:cxnSp>
        <p:nvCxnSpPr>
          <p:cNvPr id="14" name="Straight Connector 13">
            <a:extLst>
              <a:ext uri="{FF2B5EF4-FFF2-40B4-BE49-F238E27FC236}">
                <a16:creationId xmlns:a16="http://schemas.microsoft.com/office/drawing/2014/main" id="{F92E477D-092B-56B9-DFC1-CAE5D0E7BCE1}"/>
              </a:ext>
            </a:extLst>
          </p:cNvPr>
          <p:cNvCxnSpPr/>
          <p:nvPr/>
        </p:nvCxnSpPr>
        <p:spPr>
          <a:xfrm>
            <a:off x="3289738" y="2829911"/>
            <a:ext cx="18813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4FC6624-CECC-F618-6760-8E119CB295EC}"/>
              </a:ext>
            </a:extLst>
          </p:cNvPr>
          <p:cNvCxnSpPr/>
          <p:nvPr/>
        </p:nvCxnSpPr>
        <p:spPr>
          <a:xfrm>
            <a:off x="8597462" y="2829911"/>
            <a:ext cx="1881351"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CAF2415-9F9B-49AE-68CC-BAF10257B342}"/>
              </a:ext>
            </a:extLst>
          </p:cNvPr>
          <p:cNvSpPr txBox="1"/>
          <p:nvPr/>
        </p:nvSpPr>
        <p:spPr>
          <a:xfrm>
            <a:off x="3184634" y="2932385"/>
            <a:ext cx="2076209" cy="261610"/>
          </a:xfrm>
          <a:prstGeom prst="rect">
            <a:avLst/>
          </a:prstGeom>
          <a:noFill/>
        </p:spPr>
        <p:txBody>
          <a:bodyPr wrap="none" lIns="91440" tIns="45720" rIns="91440" bIns="45720" rtlCol="0" anchor="t">
            <a:spAutoFit/>
          </a:bodyPr>
          <a:lstStyle/>
          <a:p>
            <a:r>
              <a:rPr lang="en-GB" sz="1100">
                <a:solidFill>
                  <a:schemeClr val="accent1"/>
                </a:solidFill>
                <a:latin typeface="Montserrat"/>
              </a:rPr>
              <a:t>Strategic Account Director</a:t>
            </a:r>
            <a:endParaRPr lang="en-GB" sz="1100">
              <a:solidFill>
                <a:schemeClr val="accent1"/>
              </a:solidFill>
              <a:latin typeface="Montserrat" pitchFamily="2" charset="77"/>
            </a:endParaRPr>
          </a:p>
        </p:txBody>
      </p:sp>
      <p:sp>
        <p:nvSpPr>
          <p:cNvPr id="17" name="TextBox 16">
            <a:extLst>
              <a:ext uri="{FF2B5EF4-FFF2-40B4-BE49-F238E27FC236}">
                <a16:creationId xmlns:a16="http://schemas.microsoft.com/office/drawing/2014/main" id="{E2384AE1-B891-7156-C4B8-3232664835BB}"/>
              </a:ext>
            </a:extLst>
          </p:cNvPr>
          <p:cNvSpPr txBox="1"/>
          <p:nvPr/>
        </p:nvSpPr>
        <p:spPr>
          <a:xfrm>
            <a:off x="8502869" y="2932385"/>
            <a:ext cx="1653017" cy="261610"/>
          </a:xfrm>
          <a:prstGeom prst="rect">
            <a:avLst/>
          </a:prstGeom>
          <a:noFill/>
        </p:spPr>
        <p:txBody>
          <a:bodyPr wrap="none" rtlCol="0">
            <a:spAutoFit/>
          </a:bodyPr>
          <a:lstStyle/>
          <a:p>
            <a:r>
              <a:rPr lang="en-GB" sz="1100">
                <a:solidFill>
                  <a:schemeClr val="accent1"/>
                </a:solidFill>
                <a:latin typeface="Montserrat" pitchFamily="2" charset="77"/>
              </a:rPr>
              <a:t>Compliance Director</a:t>
            </a:r>
          </a:p>
        </p:txBody>
      </p:sp>
      <p:sp>
        <p:nvSpPr>
          <p:cNvPr id="20" name="TextBox 19">
            <a:extLst>
              <a:ext uri="{FF2B5EF4-FFF2-40B4-BE49-F238E27FC236}">
                <a16:creationId xmlns:a16="http://schemas.microsoft.com/office/drawing/2014/main" id="{1757086F-D1E6-602F-0694-D1134ACA9D46}"/>
              </a:ext>
            </a:extLst>
          </p:cNvPr>
          <p:cNvSpPr txBox="1"/>
          <p:nvPr/>
        </p:nvSpPr>
        <p:spPr>
          <a:xfrm>
            <a:off x="1647496" y="3773214"/>
            <a:ext cx="3523593" cy="1270669"/>
          </a:xfrm>
          <a:prstGeom prst="rect">
            <a:avLst/>
          </a:prstGeom>
          <a:noFill/>
        </p:spPr>
        <p:txBody>
          <a:bodyPr wrap="square" lIns="91440" tIns="45720" rIns="91440" bIns="45720" rtlCol="0" anchor="t">
            <a:spAutoFit/>
          </a:bodyPr>
          <a:lstStyle/>
          <a:p>
            <a:pPr marL="285750" indent="-285750">
              <a:lnSpc>
                <a:spcPct val="130000"/>
              </a:lnSpc>
              <a:buClr>
                <a:schemeClr val="accent1"/>
              </a:buClr>
              <a:buFont typeface="Arial" panose="020B0604020202020204" pitchFamily="34" charset="0"/>
              <a:buChar char="•"/>
            </a:pPr>
            <a:r>
              <a:rPr lang="en-GB" sz="1200">
                <a:latin typeface="Montserrat"/>
              </a:rPr>
              <a:t>Over 24 years experience within the credit industry.</a:t>
            </a:r>
            <a:br>
              <a:rPr lang="en-GB" sz="1200">
                <a:latin typeface="Montserrat" pitchFamily="2" charset="77"/>
              </a:rPr>
            </a:br>
            <a:endParaRPr lang="en-GB" sz="1200">
              <a:latin typeface="Montserrat" pitchFamily="2" charset="77"/>
            </a:endParaRPr>
          </a:p>
          <a:p>
            <a:pPr marL="285750" indent="-285750">
              <a:lnSpc>
                <a:spcPct val="130000"/>
              </a:lnSpc>
              <a:buClr>
                <a:schemeClr val="accent1"/>
              </a:buClr>
              <a:buFont typeface="Arial" panose="020B0604020202020204" pitchFamily="34" charset="0"/>
              <a:buChar char="•"/>
            </a:pPr>
            <a:r>
              <a:rPr lang="en-GB" sz="1200">
                <a:latin typeface="Montserrat" pitchFamily="2" charset="77"/>
              </a:rPr>
              <a:t>Provides dedicated support and solutions across many industries.</a:t>
            </a:r>
          </a:p>
        </p:txBody>
      </p:sp>
      <p:sp>
        <p:nvSpPr>
          <p:cNvPr id="21" name="TextBox 20">
            <a:extLst>
              <a:ext uri="{FF2B5EF4-FFF2-40B4-BE49-F238E27FC236}">
                <a16:creationId xmlns:a16="http://schemas.microsoft.com/office/drawing/2014/main" id="{F53F65FC-675C-8B1F-7E45-5488AFB1CDDC}"/>
              </a:ext>
            </a:extLst>
          </p:cNvPr>
          <p:cNvSpPr txBox="1"/>
          <p:nvPr/>
        </p:nvSpPr>
        <p:spPr>
          <a:xfrm>
            <a:off x="7007772" y="3773214"/>
            <a:ext cx="3523593" cy="1510735"/>
          </a:xfrm>
          <a:prstGeom prst="rect">
            <a:avLst/>
          </a:prstGeom>
          <a:noFill/>
        </p:spPr>
        <p:txBody>
          <a:bodyPr wrap="square" lIns="91440" tIns="45720" rIns="91440" bIns="45720" rtlCol="0" anchor="t">
            <a:spAutoFit/>
          </a:bodyPr>
          <a:lstStyle/>
          <a:p>
            <a:pPr marL="285750" indent="-285750">
              <a:lnSpc>
                <a:spcPct val="130000"/>
              </a:lnSpc>
              <a:buClr>
                <a:schemeClr val="accent1"/>
              </a:buClr>
              <a:buFont typeface="Arial" panose="020B0604020202020204" pitchFamily="34" charset="0"/>
              <a:buChar char="•"/>
            </a:pPr>
            <a:r>
              <a:rPr lang="en-GB" sz="1200" dirty="0">
                <a:latin typeface="Montserrat"/>
              </a:rPr>
              <a:t>12 years experience within the compliance sector.</a:t>
            </a:r>
            <a:br>
              <a:rPr lang="en-GB" sz="1200" dirty="0">
                <a:latin typeface="Montserrat" pitchFamily="2" charset="77"/>
              </a:rPr>
            </a:br>
            <a:endParaRPr lang="en-GB" sz="1200" dirty="0">
              <a:latin typeface="Montserrat" pitchFamily="2" charset="77"/>
            </a:endParaRPr>
          </a:p>
          <a:p>
            <a:pPr marL="285750" indent="-285750">
              <a:lnSpc>
                <a:spcPct val="130000"/>
              </a:lnSpc>
              <a:buClr>
                <a:schemeClr val="accent1"/>
              </a:buClr>
              <a:buFont typeface="Arial" panose="020B0604020202020204" pitchFamily="34" charset="0"/>
              <a:buChar char="•"/>
            </a:pPr>
            <a:r>
              <a:rPr lang="en-GB" sz="1200" dirty="0">
                <a:latin typeface="Montserrat"/>
              </a:rPr>
              <a:t>Expert in compliance, working with teams to develop a strong portfolio of solutions.</a:t>
            </a:r>
          </a:p>
        </p:txBody>
      </p:sp>
    </p:spTree>
    <p:extLst>
      <p:ext uri="{BB962C8B-B14F-4D97-AF65-F5344CB8AC3E}">
        <p14:creationId xmlns:p14="http://schemas.microsoft.com/office/powerpoint/2010/main" val="2644594283"/>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5F105A-5405-1511-7EB3-57E10F73132A}"/>
              </a:ext>
            </a:extLst>
          </p:cNvPr>
          <p:cNvSpPr>
            <a:spLocks noGrp="1"/>
          </p:cNvSpPr>
          <p:nvPr>
            <p:ph type="body" sz="quarter" idx="11"/>
          </p:nvPr>
        </p:nvSpPr>
        <p:spPr/>
        <p:txBody>
          <a:bodyPr/>
          <a:lstStyle/>
          <a:p>
            <a:r>
              <a:rPr lang="en-GB"/>
              <a:t>Global Business Intelligence Experts</a:t>
            </a:r>
          </a:p>
        </p:txBody>
      </p:sp>
      <p:sp>
        <p:nvSpPr>
          <p:cNvPr id="7" name="Rectangle 6">
            <a:extLst>
              <a:ext uri="{FF2B5EF4-FFF2-40B4-BE49-F238E27FC236}">
                <a16:creationId xmlns:a16="http://schemas.microsoft.com/office/drawing/2014/main" id="{3F85C319-2496-8738-BC96-63D7A9BA2F6E}"/>
              </a:ext>
            </a:extLst>
          </p:cNvPr>
          <p:cNvSpPr/>
          <p:nvPr/>
        </p:nvSpPr>
        <p:spPr>
          <a:xfrm>
            <a:off x="1681488" y="1660360"/>
            <a:ext cx="4417524" cy="1162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8000" rIns="10800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Semibold"/>
                <a:cs typeface="Calibri"/>
              </a:rPr>
              <a:t>430+ million </a:t>
            </a: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a:cs typeface="Calibri"/>
              </a:rPr>
              <a:t>online business reports from</a:t>
            </a: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 </a:t>
            </a:r>
            <a:r>
              <a:rPr kumimoji="0" lang="en-GB" sz="1400" b="1" i="0" u="none" strike="noStrike" kern="1200" cap="none" spc="0" normalizeH="0" baseline="0" noProof="0">
                <a:ln>
                  <a:noFill/>
                </a:ln>
                <a:solidFill>
                  <a:srgbClr val="000000"/>
                </a:solidFill>
                <a:effectLst/>
                <a:uLnTx/>
                <a:uFillTx/>
                <a:latin typeface="Montserrat" pitchFamily="2" charset="77"/>
                <a:ea typeface="Open Sans Semibold"/>
                <a:cs typeface="Calibri"/>
              </a:rPr>
              <a:t>200 countries and territories </a:t>
            </a: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a:cs typeface="Calibri"/>
              </a:rPr>
              <a:t>available instantly. </a:t>
            </a:r>
            <a:endParaRPr kumimoji="0" lang="en-GB" sz="1400" b="0" i="0" u="none" strike="noStrike" kern="1200" cap="none" spc="0" normalizeH="0" baseline="3000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5969697-A1D0-441A-30CB-E78760170FD9}"/>
              </a:ext>
            </a:extLst>
          </p:cNvPr>
          <p:cNvSpPr/>
          <p:nvPr/>
        </p:nvSpPr>
        <p:spPr>
          <a:xfrm>
            <a:off x="1681488" y="3074648"/>
            <a:ext cx="4417524" cy="1162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8000" rIns="10800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We are proud to serve over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120,000 </a:t>
            </a: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customers across</a:t>
            </a:r>
            <a:b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br>
            <a:r>
              <a:rPr kumimoji="0" lang="en-GB" sz="1400" b="1"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3 continents.</a:t>
            </a:r>
          </a:p>
        </p:txBody>
      </p:sp>
      <p:sp>
        <p:nvSpPr>
          <p:cNvPr id="13" name="Rectangle 12">
            <a:extLst>
              <a:ext uri="{FF2B5EF4-FFF2-40B4-BE49-F238E27FC236}">
                <a16:creationId xmlns:a16="http://schemas.microsoft.com/office/drawing/2014/main" id="{C3C66281-F041-8587-DC25-4AB08B12B566}"/>
              </a:ext>
            </a:extLst>
          </p:cNvPr>
          <p:cNvSpPr/>
          <p:nvPr/>
        </p:nvSpPr>
        <p:spPr>
          <a:xfrm>
            <a:off x="1681488" y="4488937"/>
            <a:ext cx="4417524" cy="1162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8000" rIns="10800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Over </a:t>
            </a:r>
            <a:r>
              <a:rPr kumimoji="0" lang="en-GB" sz="1400" b="1"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1.3 million </a:t>
            </a: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unique corporate groups with </a:t>
            </a:r>
            <a:r>
              <a:rPr kumimoji="0" lang="en-GB" sz="1400" b="1"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5.2 million </a:t>
            </a: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linkages </a:t>
            </a:r>
          </a:p>
        </p:txBody>
      </p:sp>
      <p:sp>
        <p:nvSpPr>
          <p:cNvPr id="16" name="Rectangle 15">
            <a:extLst>
              <a:ext uri="{FF2B5EF4-FFF2-40B4-BE49-F238E27FC236}">
                <a16:creationId xmlns:a16="http://schemas.microsoft.com/office/drawing/2014/main" id="{5734DABB-4E8A-EF15-85B9-4B5282EE67AC}"/>
              </a:ext>
            </a:extLst>
          </p:cNvPr>
          <p:cNvSpPr/>
          <p:nvPr/>
        </p:nvSpPr>
        <p:spPr>
          <a:xfrm>
            <a:off x="6438981" y="1660360"/>
            <a:ext cx="4103879" cy="1162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8000" rIns="10800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Creditsafe is growing over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10% each year </a:t>
            </a: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on average.</a:t>
            </a:r>
          </a:p>
        </p:txBody>
      </p:sp>
      <p:sp>
        <p:nvSpPr>
          <p:cNvPr id="19" name="Rectangle 18">
            <a:extLst>
              <a:ext uri="{FF2B5EF4-FFF2-40B4-BE49-F238E27FC236}">
                <a16:creationId xmlns:a16="http://schemas.microsoft.com/office/drawing/2014/main" id="{15BFFEB3-E8DC-0609-F680-00D8DC235342}"/>
              </a:ext>
            </a:extLst>
          </p:cNvPr>
          <p:cNvSpPr/>
          <p:nvPr/>
        </p:nvSpPr>
        <p:spPr>
          <a:xfrm>
            <a:off x="6438981" y="3074648"/>
            <a:ext cx="4286685" cy="1162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8000" rIns="10800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Our reports are powered by over </a:t>
            </a:r>
            <a:r>
              <a:rPr kumimoji="0" lang="en-GB" sz="1400" b="1"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9,000 global data sources</a:t>
            </a:r>
          </a:p>
        </p:txBody>
      </p:sp>
      <p:sp>
        <p:nvSpPr>
          <p:cNvPr id="21" name="Rectangle 20">
            <a:extLst>
              <a:ext uri="{FF2B5EF4-FFF2-40B4-BE49-F238E27FC236}">
                <a16:creationId xmlns:a16="http://schemas.microsoft.com/office/drawing/2014/main" id="{3A7549F5-6B8D-A9BE-94EC-9088E25A80A1}"/>
              </a:ext>
            </a:extLst>
          </p:cNvPr>
          <p:cNvSpPr/>
          <p:nvPr/>
        </p:nvSpPr>
        <p:spPr>
          <a:xfrm>
            <a:off x="6438981" y="4488937"/>
            <a:ext cx="4103879" cy="1162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8000" rIns="10800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You can monitor businesses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in</a:t>
            </a:r>
            <a:r>
              <a:rPr kumimoji="0" lang="en-GB" sz="1400" b="1"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Calibri" panose="020F0502020204030204" pitchFamily="34" charset="0"/>
              </a:rPr>
              <a:t> over 45 countries.</a:t>
            </a:r>
          </a:p>
        </p:txBody>
      </p:sp>
      <p:grpSp>
        <p:nvGrpSpPr>
          <p:cNvPr id="46" name="Group 45">
            <a:extLst>
              <a:ext uri="{FF2B5EF4-FFF2-40B4-BE49-F238E27FC236}">
                <a16:creationId xmlns:a16="http://schemas.microsoft.com/office/drawing/2014/main" id="{A753AF4B-8784-6275-23EF-874B6732AA12}"/>
              </a:ext>
            </a:extLst>
          </p:cNvPr>
          <p:cNvGrpSpPr/>
          <p:nvPr/>
        </p:nvGrpSpPr>
        <p:grpSpPr>
          <a:xfrm>
            <a:off x="1759345" y="1702314"/>
            <a:ext cx="860927" cy="860927"/>
            <a:chOff x="-1092576" y="640893"/>
            <a:chExt cx="860927" cy="860927"/>
          </a:xfrm>
        </p:grpSpPr>
        <p:pic>
          <p:nvPicPr>
            <p:cNvPr id="6" name="Graphic 5">
              <a:extLst>
                <a:ext uri="{FF2B5EF4-FFF2-40B4-BE49-F238E27FC236}">
                  <a16:creationId xmlns:a16="http://schemas.microsoft.com/office/drawing/2014/main" id="{2BA24D16-98C6-D4B5-2D32-33137C58CF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2576" y="640893"/>
              <a:ext cx="860927" cy="860927"/>
            </a:xfrm>
            <a:prstGeom prst="rect">
              <a:avLst/>
            </a:prstGeom>
          </p:spPr>
        </p:pic>
        <p:pic>
          <p:nvPicPr>
            <p:cNvPr id="32" name="Graphic 31">
              <a:extLst>
                <a:ext uri="{FF2B5EF4-FFF2-40B4-BE49-F238E27FC236}">
                  <a16:creationId xmlns:a16="http://schemas.microsoft.com/office/drawing/2014/main" id="{5C9FA1A1-A8E7-DADD-FFF9-AE3FFD08CB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4169" y="798743"/>
              <a:ext cx="540000" cy="540000"/>
            </a:xfrm>
            <a:prstGeom prst="rect">
              <a:avLst/>
            </a:prstGeom>
          </p:spPr>
        </p:pic>
      </p:grpSp>
      <p:grpSp>
        <p:nvGrpSpPr>
          <p:cNvPr id="45" name="Group 44">
            <a:extLst>
              <a:ext uri="{FF2B5EF4-FFF2-40B4-BE49-F238E27FC236}">
                <a16:creationId xmlns:a16="http://schemas.microsoft.com/office/drawing/2014/main" id="{F6E28CE5-FA36-2ED6-18F7-6EF92E34FA8E}"/>
              </a:ext>
            </a:extLst>
          </p:cNvPr>
          <p:cNvGrpSpPr/>
          <p:nvPr/>
        </p:nvGrpSpPr>
        <p:grpSpPr>
          <a:xfrm>
            <a:off x="1759345" y="3171104"/>
            <a:ext cx="860927" cy="860927"/>
            <a:chOff x="-1092576" y="1579677"/>
            <a:chExt cx="860927" cy="860927"/>
          </a:xfrm>
        </p:grpSpPr>
        <p:pic>
          <p:nvPicPr>
            <p:cNvPr id="11" name="Graphic 10">
              <a:extLst>
                <a:ext uri="{FF2B5EF4-FFF2-40B4-BE49-F238E27FC236}">
                  <a16:creationId xmlns:a16="http://schemas.microsoft.com/office/drawing/2014/main" id="{CFE5BC39-2362-988C-9E45-5F52B4AB32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2576" y="1579677"/>
              <a:ext cx="860927" cy="860927"/>
            </a:xfrm>
            <a:prstGeom prst="rect">
              <a:avLst/>
            </a:prstGeom>
          </p:spPr>
        </p:pic>
        <p:pic>
          <p:nvPicPr>
            <p:cNvPr id="34" name="Graphic 33">
              <a:extLst>
                <a:ext uri="{FF2B5EF4-FFF2-40B4-BE49-F238E27FC236}">
                  <a16:creationId xmlns:a16="http://schemas.microsoft.com/office/drawing/2014/main" id="{E9D90C05-3120-8FE3-A122-0D2876E531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693" y="1764560"/>
              <a:ext cx="491160" cy="491160"/>
            </a:xfrm>
            <a:prstGeom prst="rect">
              <a:avLst/>
            </a:prstGeom>
          </p:spPr>
        </p:pic>
      </p:grpSp>
      <p:grpSp>
        <p:nvGrpSpPr>
          <p:cNvPr id="48" name="Group 47">
            <a:extLst>
              <a:ext uri="{FF2B5EF4-FFF2-40B4-BE49-F238E27FC236}">
                <a16:creationId xmlns:a16="http://schemas.microsoft.com/office/drawing/2014/main" id="{0FBB1938-33EA-045E-CF57-C92086210CCE}"/>
              </a:ext>
            </a:extLst>
          </p:cNvPr>
          <p:cNvGrpSpPr/>
          <p:nvPr/>
        </p:nvGrpSpPr>
        <p:grpSpPr>
          <a:xfrm>
            <a:off x="1759345" y="4639894"/>
            <a:ext cx="860927" cy="860927"/>
            <a:chOff x="-1092576" y="2494077"/>
            <a:chExt cx="860927" cy="860927"/>
          </a:xfrm>
        </p:grpSpPr>
        <p:pic>
          <p:nvPicPr>
            <p:cNvPr id="14" name="Graphic 13">
              <a:extLst>
                <a:ext uri="{FF2B5EF4-FFF2-40B4-BE49-F238E27FC236}">
                  <a16:creationId xmlns:a16="http://schemas.microsoft.com/office/drawing/2014/main" id="{72733F38-04CA-E41A-841F-4BEF7A3AC4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2576" y="2494077"/>
              <a:ext cx="860927" cy="860927"/>
            </a:xfrm>
            <a:prstGeom prst="rect">
              <a:avLst/>
            </a:prstGeom>
          </p:spPr>
        </p:pic>
        <p:pic>
          <p:nvPicPr>
            <p:cNvPr id="36" name="Graphic 35">
              <a:extLst>
                <a:ext uri="{FF2B5EF4-FFF2-40B4-BE49-F238E27FC236}">
                  <a16:creationId xmlns:a16="http://schemas.microsoft.com/office/drawing/2014/main" id="{8702E6B5-0717-AD32-549C-7E515AE8AE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0379" y="2716274"/>
              <a:ext cx="416533" cy="416533"/>
            </a:xfrm>
            <a:prstGeom prst="rect">
              <a:avLst/>
            </a:prstGeom>
          </p:spPr>
        </p:pic>
      </p:grpSp>
      <p:grpSp>
        <p:nvGrpSpPr>
          <p:cNvPr id="50" name="Group 49">
            <a:extLst>
              <a:ext uri="{FF2B5EF4-FFF2-40B4-BE49-F238E27FC236}">
                <a16:creationId xmlns:a16="http://schemas.microsoft.com/office/drawing/2014/main" id="{C3FC6F0A-65D8-CBC6-108E-47D1ECCEA22A}"/>
              </a:ext>
            </a:extLst>
          </p:cNvPr>
          <p:cNvGrpSpPr/>
          <p:nvPr/>
        </p:nvGrpSpPr>
        <p:grpSpPr>
          <a:xfrm>
            <a:off x="6573168" y="1702314"/>
            <a:ext cx="860927" cy="860927"/>
            <a:chOff x="-153792" y="640893"/>
            <a:chExt cx="860927" cy="860927"/>
          </a:xfrm>
        </p:grpSpPr>
        <p:pic>
          <p:nvPicPr>
            <p:cNvPr id="17" name="Graphic 16">
              <a:extLst>
                <a:ext uri="{FF2B5EF4-FFF2-40B4-BE49-F238E27FC236}">
                  <a16:creationId xmlns:a16="http://schemas.microsoft.com/office/drawing/2014/main" id="{1E41A64E-A06C-025B-C696-BEA6F6B657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792" y="640893"/>
              <a:ext cx="860927" cy="860927"/>
            </a:xfrm>
            <a:prstGeom prst="rect">
              <a:avLst/>
            </a:prstGeom>
          </p:spPr>
        </p:pic>
        <p:pic>
          <p:nvPicPr>
            <p:cNvPr id="38" name="Graphic 37">
              <a:extLst>
                <a:ext uri="{FF2B5EF4-FFF2-40B4-BE49-F238E27FC236}">
                  <a16:creationId xmlns:a16="http://schemas.microsoft.com/office/drawing/2014/main" id="{DC2127C0-4354-03A4-BE1B-507A95EE30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80" y="790505"/>
              <a:ext cx="561702" cy="561702"/>
            </a:xfrm>
            <a:prstGeom prst="rect">
              <a:avLst/>
            </a:prstGeom>
          </p:spPr>
        </p:pic>
      </p:grpSp>
      <p:grpSp>
        <p:nvGrpSpPr>
          <p:cNvPr id="49" name="Group 48">
            <a:extLst>
              <a:ext uri="{FF2B5EF4-FFF2-40B4-BE49-F238E27FC236}">
                <a16:creationId xmlns:a16="http://schemas.microsoft.com/office/drawing/2014/main" id="{9ABDF39A-34A4-90B5-8270-8C775443ED00}"/>
              </a:ext>
            </a:extLst>
          </p:cNvPr>
          <p:cNvGrpSpPr/>
          <p:nvPr/>
        </p:nvGrpSpPr>
        <p:grpSpPr>
          <a:xfrm>
            <a:off x="6573168" y="4639894"/>
            <a:ext cx="860927" cy="860927"/>
            <a:chOff x="-153792" y="2494077"/>
            <a:chExt cx="860927" cy="860927"/>
          </a:xfrm>
        </p:grpSpPr>
        <p:pic>
          <p:nvPicPr>
            <p:cNvPr id="22" name="Graphic 21">
              <a:extLst>
                <a:ext uri="{FF2B5EF4-FFF2-40B4-BE49-F238E27FC236}">
                  <a16:creationId xmlns:a16="http://schemas.microsoft.com/office/drawing/2014/main" id="{B2FB6A1B-57B2-DEFF-4FEA-848F7F1F47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792" y="2494077"/>
              <a:ext cx="860927" cy="860927"/>
            </a:xfrm>
            <a:prstGeom prst="rect">
              <a:avLst/>
            </a:prstGeom>
          </p:spPr>
        </p:pic>
        <p:pic>
          <p:nvPicPr>
            <p:cNvPr id="40" name="Graphic 39">
              <a:extLst>
                <a:ext uri="{FF2B5EF4-FFF2-40B4-BE49-F238E27FC236}">
                  <a16:creationId xmlns:a16="http://schemas.microsoft.com/office/drawing/2014/main" id="{741E7D51-391C-E41C-A01E-F6D96BD387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748" y="2697617"/>
              <a:ext cx="453847" cy="453847"/>
            </a:xfrm>
            <a:prstGeom prst="rect">
              <a:avLst/>
            </a:prstGeom>
          </p:spPr>
        </p:pic>
      </p:grpSp>
      <p:grpSp>
        <p:nvGrpSpPr>
          <p:cNvPr id="47" name="Group 46">
            <a:extLst>
              <a:ext uri="{FF2B5EF4-FFF2-40B4-BE49-F238E27FC236}">
                <a16:creationId xmlns:a16="http://schemas.microsoft.com/office/drawing/2014/main" id="{DDD6D8F2-5028-5303-7909-22820E67606A}"/>
              </a:ext>
            </a:extLst>
          </p:cNvPr>
          <p:cNvGrpSpPr/>
          <p:nvPr/>
        </p:nvGrpSpPr>
        <p:grpSpPr>
          <a:xfrm>
            <a:off x="6573168" y="3171104"/>
            <a:ext cx="860927" cy="860927"/>
            <a:chOff x="-153792" y="1579677"/>
            <a:chExt cx="860927" cy="860927"/>
          </a:xfrm>
        </p:grpSpPr>
        <p:pic>
          <p:nvPicPr>
            <p:cNvPr id="20" name="Graphic 19">
              <a:extLst>
                <a:ext uri="{FF2B5EF4-FFF2-40B4-BE49-F238E27FC236}">
                  <a16:creationId xmlns:a16="http://schemas.microsoft.com/office/drawing/2014/main" id="{483E2EC4-80C2-7E72-1995-F62ABEEDAA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792" y="1579677"/>
              <a:ext cx="860927" cy="860927"/>
            </a:xfrm>
            <a:prstGeom prst="rect">
              <a:avLst/>
            </a:prstGeom>
          </p:spPr>
        </p:pic>
        <p:pic>
          <p:nvPicPr>
            <p:cNvPr id="42" name="Graphic 41">
              <a:extLst>
                <a:ext uri="{FF2B5EF4-FFF2-40B4-BE49-F238E27FC236}">
                  <a16:creationId xmlns:a16="http://schemas.microsoft.com/office/drawing/2014/main" id="{CD9834E4-BC2D-7995-EF4F-64E892C079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091" y="1764560"/>
              <a:ext cx="491160" cy="491160"/>
            </a:xfrm>
            <a:prstGeom prst="rect">
              <a:avLst/>
            </a:prstGeom>
          </p:spPr>
        </p:pic>
      </p:grpSp>
    </p:spTree>
    <p:extLst>
      <p:ext uri="{BB962C8B-B14F-4D97-AF65-F5344CB8AC3E}">
        <p14:creationId xmlns:p14="http://schemas.microsoft.com/office/powerpoint/2010/main" val="1174263152"/>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9722ED-6A35-2DB9-C9E1-820C46BC28D2}"/>
              </a:ext>
            </a:extLst>
          </p:cNvPr>
          <p:cNvSpPr>
            <a:spLocks noGrp="1"/>
          </p:cNvSpPr>
          <p:nvPr>
            <p:ph type="body" sz="quarter" idx="11"/>
          </p:nvPr>
        </p:nvSpPr>
        <p:spPr/>
        <p:txBody>
          <a:bodyPr/>
          <a:lstStyle/>
          <a:p>
            <a:r>
              <a:rPr lang="en-GB"/>
              <a:t>The Complete Business Intelligence Solution</a:t>
            </a:r>
          </a:p>
        </p:txBody>
      </p:sp>
      <p:sp>
        <p:nvSpPr>
          <p:cNvPr id="5" name="Chevron 4">
            <a:extLst>
              <a:ext uri="{FF2B5EF4-FFF2-40B4-BE49-F238E27FC236}">
                <a16:creationId xmlns:a16="http://schemas.microsoft.com/office/drawing/2014/main" id="{E30CC1D5-5F03-E1E0-07DD-9D9107C22316}"/>
              </a:ext>
            </a:extLst>
          </p:cNvPr>
          <p:cNvSpPr/>
          <p:nvPr/>
        </p:nvSpPr>
        <p:spPr>
          <a:xfrm>
            <a:off x="9381228" y="1432752"/>
            <a:ext cx="2058711" cy="57626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Customer Relationship Management</a:t>
            </a:r>
          </a:p>
        </p:txBody>
      </p:sp>
      <p:sp>
        <p:nvSpPr>
          <p:cNvPr id="6" name="Chevron 5">
            <a:extLst>
              <a:ext uri="{FF2B5EF4-FFF2-40B4-BE49-F238E27FC236}">
                <a16:creationId xmlns:a16="http://schemas.microsoft.com/office/drawing/2014/main" id="{3AAFA3F7-353E-45DE-984C-4094022ADA60}"/>
              </a:ext>
            </a:extLst>
          </p:cNvPr>
          <p:cNvSpPr/>
          <p:nvPr/>
        </p:nvSpPr>
        <p:spPr>
          <a:xfrm>
            <a:off x="7207083" y="1432752"/>
            <a:ext cx="2068115" cy="57626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Collections</a:t>
            </a:r>
          </a:p>
        </p:txBody>
      </p:sp>
      <p:sp>
        <p:nvSpPr>
          <p:cNvPr id="7" name="Chevron 6">
            <a:extLst>
              <a:ext uri="{FF2B5EF4-FFF2-40B4-BE49-F238E27FC236}">
                <a16:creationId xmlns:a16="http://schemas.microsoft.com/office/drawing/2014/main" id="{7E060A6F-F304-A54D-17E2-4D4D1D95122E}"/>
              </a:ext>
            </a:extLst>
          </p:cNvPr>
          <p:cNvSpPr/>
          <p:nvPr/>
        </p:nvSpPr>
        <p:spPr>
          <a:xfrm>
            <a:off x="5052207" y="1432752"/>
            <a:ext cx="2048845" cy="576263"/>
          </a:xfrm>
          <a:prstGeom prst="chevron">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Credit Control</a:t>
            </a:r>
          </a:p>
        </p:txBody>
      </p:sp>
      <p:sp>
        <p:nvSpPr>
          <p:cNvPr id="8" name="Chevron 7">
            <a:extLst>
              <a:ext uri="{FF2B5EF4-FFF2-40B4-BE49-F238E27FC236}">
                <a16:creationId xmlns:a16="http://schemas.microsoft.com/office/drawing/2014/main" id="{07ED19D9-9E32-68F1-068B-68F99E75E2FE}"/>
              </a:ext>
            </a:extLst>
          </p:cNvPr>
          <p:cNvSpPr/>
          <p:nvPr/>
        </p:nvSpPr>
        <p:spPr>
          <a:xfrm>
            <a:off x="2899726" y="1432752"/>
            <a:ext cx="2068115" cy="5762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Onboarding</a:t>
            </a:r>
          </a:p>
        </p:txBody>
      </p:sp>
      <p:sp>
        <p:nvSpPr>
          <p:cNvPr id="9" name="Chevron 8">
            <a:extLst>
              <a:ext uri="{FF2B5EF4-FFF2-40B4-BE49-F238E27FC236}">
                <a16:creationId xmlns:a16="http://schemas.microsoft.com/office/drawing/2014/main" id="{8313C671-88EF-D6D8-2C73-9E798E16C6FE}"/>
              </a:ext>
            </a:extLst>
          </p:cNvPr>
          <p:cNvSpPr/>
          <p:nvPr/>
        </p:nvSpPr>
        <p:spPr>
          <a:xfrm>
            <a:off x="735372" y="1432752"/>
            <a:ext cx="2068115" cy="57626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pitchFamily="2" charset="77"/>
                <a:ea typeface="+mn-ea"/>
                <a:cs typeface="+mn-cs"/>
              </a:rPr>
              <a:t>Sales</a:t>
            </a:r>
          </a:p>
        </p:txBody>
      </p:sp>
      <p:sp>
        <p:nvSpPr>
          <p:cNvPr id="10" name="Rectangle 9">
            <a:extLst>
              <a:ext uri="{FF2B5EF4-FFF2-40B4-BE49-F238E27FC236}">
                <a16:creationId xmlns:a16="http://schemas.microsoft.com/office/drawing/2014/main" id="{AABCDDEB-4FB4-E9DB-5CC3-4AE89BDA73B9}"/>
              </a:ext>
            </a:extLst>
          </p:cNvPr>
          <p:cNvSpPr/>
          <p:nvPr/>
        </p:nvSpPr>
        <p:spPr>
          <a:xfrm>
            <a:off x="735373" y="2205987"/>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
                <a:srgbClr val="E3241E"/>
              </a:buClr>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Find new customers.</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11" name="Rectangle 10">
            <a:extLst>
              <a:ext uri="{FF2B5EF4-FFF2-40B4-BE49-F238E27FC236}">
                <a16:creationId xmlns:a16="http://schemas.microsoft.com/office/drawing/2014/main" id="{D2D5C259-97F2-3785-6DB3-CF00D06A7B08}"/>
              </a:ext>
            </a:extLst>
          </p:cNvPr>
          <p:cNvSpPr/>
          <p:nvPr/>
        </p:nvSpPr>
        <p:spPr>
          <a:xfrm>
            <a:off x="735373" y="3246045"/>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
                <a:srgbClr val="E3241E"/>
              </a:buClr>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Automatically update your sales CRM.</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12" name="Rectangle 11">
            <a:extLst>
              <a:ext uri="{FF2B5EF4-FFF2-40B4-BE49-F238E27FC236}">
                <a16:creationId xmlns:a16="http://schemas.microsoft.com/office/drawing/2014/main" id="{B73B0BDA-1DA4-0E90-2B5C-514543D96161}"/>
              </a:ext>
            </a:extLst>
          </p:cNvPr>
          <p:cNvSpPr/>
          <p:nvPr/>
        </p:nvSpPr>
        <p:spPr>
          <a:xfrm>
            <a:off x="735373" y="4286103"/>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
                <a:srgbClr val="E3241E"/>
              </a:buClr>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Receive alerts about prospects and customers.</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13" name="Rectangle 12">
            <a:extLst>
              <a:ext uri="{FF2B5EF4-FFF2-40B4-BE49-F238E27FC236}">
                <a16:creationId xmlns:a16="http://schemas.microsoft.com/office/drawing/2014/main" id="{B42C7904-924C-B4BC-0E11-C3C84A3CF2E7}"/>
              </a:ext>
            </a:extLst>
          </p:cNvPr>
          <p:cNvSpPr/>
          <p:nvPr/>
        </p:nvSpPr>
        <p:spPr>
          <a:xfrm>
            <a:off x="735373" y="5326394"/>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
                <a:srgbClr val="E3241E"/>
              </a:buClr>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Identify up-sell and cross-sell opportunities.</a:t>
            </a:r>
          </a:p>
        </p:txBody>
      </p:sp>
      <p:sp>
        <p:nvSpPr>
          <p:cNvPr id="14" name="Rectangle 13">
            <a:extLst>
              <a:ext uri="{FF2B5EF4-FFF2-40B4-BE49-F238E27FC236}">
                <a16:creationId xmlns:a16="http://schemas.microsoft.com/office/drawing/2014/main" id="{B7A59737-1158-7214-9472-14D34B0AD646}"/>
              </a:ext>
            </a:extLst>
          </p:cNvPr>
          <p:cNvSpPr/>
          <p:nvPr/>
        </p:nvSpPr>
        <p:spPr>
          <a:xfrm>
            <a:off x="2899727" y="2205987"/>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Automate credit decisions.</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6C60900D-5810-D9AF-A4B4-1CA018BB8673}"/>
              </a:ext>
            </a:extLst>
          </p:cNvPr>
          <p:cNvSpPr/>
          <p:nvPr/>
        </p:nvSpPr>
        <p:spPr>
          <a:xfrm>
            <a:off x="2899727" y="3246045"/>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Verify bank details and ID check individuals instantly.</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16" name="Rectangle 15">
            <a:extLst>
              <a:ext uri="{FF2B5EF4-FFF2-40B4-BE49-F238E27FC236}">
                <a16:creationId xmlns:a16="http://schemas.microsoft.com/office/drawing/2014/main" id="{5B4D304B-990D-0B7A-205E-5907D41583B8}"/>
              </a:ext>
            </a:extLst>
          </p:cNvPr>
          <p:cNvSpPr/>
          <p:nvPr/>
        </p:nvSpPr>
        <p:spPr>
          <a:xfrm>
            <a:off x="2899727" y="4286103"/>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Speed-up your on-boarding process.</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FE0F6D81-529E-B87D-FA6A-F38891BBC516}"/>
              </a:ext>
            </a:extLst>
          </p:cNvPr>
          <p:cNvSpPr/>
          <p:nvPr/>
        </p:nvSpPr>
        <p:spPr>
          <a:xfrm>
            <a:off x="2899727" y="5326393"/>
            <a:ext cx="2068115" cy="92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Protect against fraud, corruption and reputational damage.</a:t>
            </a:r>
          </a:p>
        </p:txBody>
      </p:sp>
      <p:sp>
        <p:nvSpPr>
          <p:cNvPr id="18" name="Rectangle 17">
            <a:extLst>
              <a:ext uri="{FF2B5EF4-FFF2-40B4-BE49-F238E27FC236}">
                <a16:creationId xmlns:a16="http://schemas.microsoft.com/office/drawing/2014/main" id="{BAA745F3-0416-57C0-B266-AEAFE701F512}"/>
              </a:ext>
            </a:extLst>
          </p:cNvPr>
          <p:cNvSpPr/>
          <p:nvPr/>
        </p:nvSpPr>
        <p:spPr>
          <a:xfrm>
            <a:off x="5056018" y="2205987"/>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Analyse the financial performance of all public and private companies.</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B892CB24-98C0-4773-A6B5-0621DF517E40}"/>
              </a:ext>
            </a:extLst>
          </p:cNvPr>
          <p:cNvSpPr/>
          <p:nvPr/>
        </p:nvSpPr>
        <p:spPr>
          <a:xfrm>
            <a:off x="5056018" y="4286103"/>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Review the likelihood of any company becoming insolvent.</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20" name="Rectangle 19">
            <a:extLst>
              <a:ext uri="{FF2B5EF4-FFF2-40B4-BE49-F238E27FC236}">
                <a16:creationId xmlns:a16="http://schemas.microsoft.com/office/drawing/2014/main" id="{5C2AB63F-3B69-5D9F-BC58-1877BFCA516F}"/>
              </a:ext>
            </a:extLst>
          </p:cNvPr>
          <p:cNvSpPr/>
          <p:nvPr/>
        </p:nvSpPr>
        <p:spPr>
          <a:xfrm>
            <a:off x="5056018" y="5326393"/>
            <a:ext cx="2068115" cy="92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Receive real-time alerts about CCJs and insolvency orders.</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BAC09614-FEE7-9911-CB46-F835AAD4F02A}"/>
              </a:ext>
            </a:extLst>
          </p:cNvPr>
          <p:cNvSpPr/>
          <p:nvPr/>
        </p:nvSpPr>
        <p:spPr>
          <a:xfrm>
            <a:off x="7207083" y="2205987"/>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Prioritise collections</a:t>
            </a:r>
            <a:r>
              <a:rPr kumimoji="0" lang="sv-SE" sz="900" b="0" i="0" u="none" strike="noStrike" kern="1200" cap="none" spc="0" normalizeH="0" baseline="0" noProof="0">
                <a:ln>
                  <a:noFill/>
                </a:ln>
                <a:solidFill>
                  <a:srgbClr val="000000"/>
                </a:solidFill>
                <a:effectLst/>
                <a:uLnTx/>
                <a:uFillTx/>
                <a:latin typeface="Montserrat" pitchFamily="2" charset="77"/>
                <a:ea typeface="+mn-ea"/>
                <a:cs typeface="+mn-cs"/>
              </a:rPr>
              <a:t>.</a:t>
            </a:r>
          </a:p>
        </p:txBody>
      </p:sp>
      <p:sp>
        <p:nvSpPr>
          <p:cNvPr id="22" name="Rectangle 21">
            <a:extLst>
              <a:ext uri="{FF2B5EF4-FFF2-40B4-BE49-F238E27FC236}">
                <a16:creationId xmlns:a16="http://schemas.microsoft.com/office/drawing/2014/main" id="{5259F461-6C11-6256-9FE7-E94F4FE2323D}"/>
              </a:ext>
            </a:extLst>
          </p:cNvPr>
          <p:cNvSpPr/>
          <p:nvPr/>
        </p:nvSpPr>
        <p:spPr>
          <a:xfrm>
            <a:off x="7207083" y="3246045"/>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Understand individual customer payment trends.</a:t>
            </a:r>
          </a:p>
        </p:txBody>
      </p:sp>
      <p:sp>
        <p:nvSpPr>
          <p:cNvPr id="23" name="Rectangle 22">
            <a:extLst>
              <a:ext uri="{FF2B5EF4-FFF2-40B4-BE49-F238E27FC236}">
                <a16:creationId xmlns:a16="http://schemas.microsoft.com/office/drawing/2014/main" id="{40F31547-B5F5-C517-AE6D-3AB82E5765FB}"/>
              </a:ext>
            </a:extLst>
          </p:cNvPr>
          <p:cNvSpPr/>
          <p:nvPr/>
        </p:nvSpPr>
        <p:spPr>
          <a:xfrm>
            <a:off x="7207083" y="4286103"/>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Monitor your cashflow and receive alerts for changes.</a:t>
            </a:r>
          </a:p>
        </p:txBody>
      </p:sp>
      <p:sp>
        <p:nvSpPr>
          <p:cNvPr id="24" name="Rectangle 23">
            <a:extLst>
              <a:ext uri="{FF2B5EF4-FFF2-40B4-BE49-F238E27FC236}">
                <a16:creationId xmlns:a16="http://schemas.microsoft.com/office/drawing/2014/main" id="{0DBE2123-BFC0-4FD4-776D-66A4B796AFDF}"/>
              </a:ext>
            </a:extLst>
          </p:cNvPr>
          <p:cNvSpPr/>
          <p:nvPr/>
        </p:nvSpPr>
        <p:spPr>
          <a:xfrm>
            <a:off x="7207083" y="5326393"/>
            <a:ext cx="2068115" cy="92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Reduce payment times and late payers.</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25" name="Rectangle 24">
            <a:extLst>
              <a:ext uri="{FF2B5EF4-FFF2-40B4-BE49-F238E27FC236}">
                <a16:creationId xmlns:a16="http://schemas.microsoft.com/office/drawing/2014/main" id="{F7829696-A34E-16B8-76D0-1E42E7B6A3FC}"/>
              </a:ext>
            </a:extLst>
          </p:cNvPr>
          <p:cNvSpPr/>
          <p:nvPr/>
        </p:nvSpPr>
        <p:spPr>
          <a:xfrm>
            <a:off x="9371824" y="2205987"/>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Accurate data on all your customers.</a:t>
            </a:r>
          </a:p>
        </p:txBody>
      </p:sp>
      <p:sp>
        <p:nvSpPr>
          <p:cNvPr id="26" name="Rectangle 25">
            <a:extLst>
              <a:ext uri="{FF2B5EF4-FFF2-40B4-BE49-F238E27FC236}">
                <a16:creationId xmlns:a16="http://schemas.microsoft.com/office/drawing/2014/main" id="{240D13F2-1AFF-2724-C54A-ED1FCA0C82B9}"/>
              </a:ext>
            </a:extLst>
          </p:cNvPr>
          <p:cNvSpPr/>
          <p:nvPr/>
        </p:nvSpPr>
        <p:spPr>
          <a:xfrm>
            <a:off x="9371824" y="3246045"/>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Manage changes automatically without manual data entry.</a:t>
            </a:r>
          </a:p>
        </p:txBody>
      </p:sp>
      <p:sp>
        <p:nvSpPr>
          <p:cNvPr id="27" name="Rectangle 26">
            <a:extLst>
              <a:ext uri="{FF2B5EF4-FFF2-40B4-BE49-F238E27FC236}">
                <a16:creationId xmlns:a16="http://schemas.microsoft.com/office/drawing/2014/main" id="{AA5059AA-0C45-0538-3509-861032B590B5}"/>
              </a:ext>
            </a:extLst>
          </p:cNvPr>
          <p:cNvSpPr/>
          <p:nvPr/>
        </p:nvSpPr>
        <p:spPr>
          <a:xfrm>
            <a:off x="9371824" y="4286103"/>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Bespoke targeted business data.</a:t>
            </a:r>
          </a:p>
        </p:txBody>
      </p:sp>
      <p:sp>
        <p:nvSpPr>
          <p:cNvPr id="28" name="Rectangle 27">
            <a:extLst>
              <a:ext uri="{FF2B5EF4-FFF2-40B4-BE49-F238E27FC236}">
                <a16:creationId xmlns:a16="http://schemas.microsoft.com/office/drawing/2014/main" id="{5FB12054-2781-872D-01C4-F66E4ACC1F74}"/>
              </a:ext>
            </a:extLst>
          </p:cNvPr>
          <p:cNvSpPr/>
          <p:nvPr/>
        </p:nvSpPr>
        <p:spPr>
          <a:xfrm>
            <a:off x="5056018" y="3246045"/>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See how companies pay other businesses for similar products or services.</a:t>
            </a:r>
            <a:endParaRPr kumimoji="0" lang="sv-SE" sz="9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2" name="Rectangle 1">
            <a:extLst>
              <a:ext uri="{FF2B5EF4-FFF2-40B4-BE49-F238E27FC236}">
                <a16:creationId xmlns:a16="http://schemas.microsoft.com/office/drawing/2014/main" id="{A21C5A74-117C-E637-F230-4613161BA1CC}"/>
              </a:ext>
            </a:extLst>
          </p:cNvPr>
          <p:cNvSpPr/>
          <p:nvPr/>
        </p:nvSpPr>
        <p:spPr>
          <a:xfrm>
            <a:off x="9371824" y="5326394"/>
            <a:ext cx="2068115" cy="92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rIns="14400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ontserrat" pitchFamily="2" charset="77"/>
                <a:ea typeface="+mn-ea"/>
                <a:cs typeface="+mn-cs"/>
              </a:rPr>
              <a:t>Monitor customer credit, legal, and sanction status.</a:t>
            </a:r>
          </a:p>
        </p:txBody>
      </p:sp>
      <p:pic>
        <p:nvPicPr>
          <p:cNvPr id="51" name="Graphic 50">
            <a:extLst>
              <a:ext uri="{FF2B5EF4-FFF2-40B4-BE49-F238E27FC236}">
                <a16:creationId xmlns:a16="http://schemas.microsoft.com/office/drawing/2014/main" id="{001CB6AF-EDBB-672B-F6FE-5871BD595C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848" y="2473326"/>
            <a:ext cx="390045" cy="390045"/>
          </a:xfrm>
          <a:prstGeom prst="rect">
            <a:avLst/>
          </a:prstGeom>
        </p:spPr>
      </p:pic>
      <p:pic>
        <p:nvPicPr>
          <p:cNvPr id="53" name="Graphic 52">
            <a:extLst>
              <a:ext uri="{FF2B5EF4-FFF2-40B4-BE49-F238E27FC236}">
                <a16:creationId xmlns:a16="http://schemas.microsoft.com/office/drawing/2014/main" id="{7A2B72FB-061B-01AC-7F47-2E7C785F32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848" y="3513384"/>
            <a:ext cx="390045" cy="390045"/>
          </a:xfrm>
          <a:prstGeom prst="rect">
            <a:avLst/>
          </a:prstGeom>
        </p:spPr>
      </p:pic>
      <p:pic>
        <p:nvPicPr>
          <p:cNvPr id="55" name="Graphic 54">
            <a:extLst>
              <a:ext uri="{FF2B5EF4-FFF2-40B4-BE49-F238E27FC236}">
                <a16:creationId xmlns:a16="http://schemas.microsoft.com/office/drawing/2014/main" id="{273FBB74-F7E3-414D-6BA1-8B483EB57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848" y="4553442"/>
            <a:ext cx="390045" cy="390045"/>
          </a:xfrm>
          <a:prstGeom prst="rect">
            <a:avLst/>
          </a:prstGeom>
        </p:spPr>
      </p:pic>
      <p:pic>
        <p:nvPicPr>
          <p:cNvPr id="57" name="Graphic 56">
            <a:extLst>
              <a:ext uri="{FF2B5EF4-FFF2-40B4-BE49-F238E27FC236}">
                <a16:creationId xmlns:a16="http://schemas.microsoft.com/office/drawing/2014/main" id="{C03703DF-F8AB-CC6B-818B-6C9AB81E91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848" y="5593733"/>
            <a:ext cx="390045" cy="390045"/>
          </a:xfrm>
          <a:prstGeom prst="rect">
            <a:avLst/>
          </a:prstGeom>
        </p:spPr>
      </p:pic>
      <p:pic>
        <p:nvPicPr>
          <p:cNvPr id="59" name="Graphic 58">
            <a:extLst>
              <a:ext uri="{FF2B5EF4-FFF2-40B4-BE49-F238E27FC236}">
                <a16:creationId xmlns:a16="http://schemas.microsoft.com/office/drawing/2014/main" id="{DA3A6124-8BD2-9B63-B362-3942FA0AA5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39119" y="2473326"/>
            <a:ext cx="390045" cy="390045"/>
          </a:xfrm>
          <a:prstGeom prst="rect">
            <a:avLst/>
          </a:prstGeom>
        </p:spPr>
      </p:pic>
      <p:pic>
        <p:nvPicPr>
          <p:cNvPr id="61" name="Graphic 60">
            <a:extLst>
              <a:ext uri="{FF2B5EF4-FFF2-40B4-BE49-F238E27FC236}">
                <a16:creationId xmlns:a16="http://schemas.microsoft.com/office/drawing/2014/main" id="{07D151B7-63C0-B030-88E7-F617408343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39119" y="3513384"/>
            <a:ext cx="390045" cy="390045"/>
          </a:xfrm>
          <a:prstGeom prst="rect">
            <a:avLst/>
          </a:prstGeom>
        </p:spPr>
      </p:pic>
      <p:pic>
        <p:nvPicPr>
          <p:cNvPr id="63" name="Graphic 62">
            <a:extLst>
              <a:ext uri="{FF2B5EF4-FFF2-40B4-BE49-F238E27FC236}">
                <a16:creationId xmlns:a16="http://schemas.microsoft.com/office/drawing/2014/main" id="{D5896DB0-E072-2F88-FB9D-7C082B0155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39119" y="4553442"/>
            <a:ext cx="390045" cy="390045"/>
          </a:xfrm>
          <a:prstGeom prst="rect">
            <a:avLst/>
          </a:prstGeom>
        </p:spPr>
      </p:pic>
      <p:pic>
        <p:nvPicPr>
          <p:cNvPr id="65" name="Graphic 64">
            <a:extLst>
              <a:ext uri="{FF2B5EF4-FFF2-40B4-BE49-F238E27FC236}">
                <a16:creationId xmlns:a16="http://schemas.microsoft.com/office/drawing/2014/main" id="{18D5FF19-11BD-2D09-3B03-BAB84E9DD8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39119" y="5593733"/>
            <a:ext cx="390045" cy="390045"/>
          </a:xfrm>
          <a:prstGeom prst="rect">
            <a:avLst/>
          </a:prstGeom>
        </p:spPr>
      </p:pic>
      <p:pic>
        <p:nvPicPr>
          <p:cNvPr id="67" name="Graphic 66">
            <a:extLst>
              <a:ext uri="{FF2B5EF4-FFF2-40B4-BE49-F238E27FC236}">
                <a16:creationId xmlns:a16="http://schemas.microsoft.com/office/drawing/2014/main" id="{00C9B9EB-00EA-682C-F2A0-D6F24943FD6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15083" y="2473326"/>
            <a:ext cx="390045" cy="390045"/>
          </a:xfrm>
          <a:prstGeom prst="rect">
            <a:avLst/>
          </a:prstGeom>
        </p:spPr>
      </p:pic>
      <p:pic>
        <p:nvPicPr>
          <p:cNvPr id="69" name="Graphic 68">
            <a:extLst>
              <a:ext uri="{FF2B5EF4-FFF2-40B4-BE49-F238E27FC236}">
                <a16:creationId xmlns:a16="http://schemas.microsoft.com/office/drawing/2014/main" id="{33709F1F-D816-2B2E-B152-84E88A9FFD3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215083" y="3513384"/>
            <a:ext cx="390045" cy="390045"/>
          </a:xfrm>
          <a:prstGeom prst="rect">
            <a:avLst/>
          </a:prstGeom>
        </p:spPr>
      </p:pic>
      <p:pic>
        <p:nvPicPr>
          <p:cNvPr id="71" name="Graphic 70">
            <a:extLst>
              <a:ext uri="{FF2B5EF4-FFF2-40B4-BE49-F238E27FC236}">
                <a16:creationId xmlns:a16="http://schemas.microsoft.com/office/drawing/2014/main" id="{C13BA3BE-D646-CF5F-4C1D-806328992D2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215083" y="4553442"/>
            <a:ext cx="390045" cy="390045"/>
          </a:xfrm>
          <a:prstGeom prst="rect">
            <a:avLst/>
          </a:prstGeom>
        </p:spPr>
      </p:pic>
      <p:pic>
        <p:nvPicPr>
          <p:cNvPr id="73" name="Graphic 72">
            <a:extLst>
              <a:ext uri="{FF2B5EF4-FFF2-40B4-BE49-F238E27FC236}">
                <a16:creationId xmlns:a16="http://schemas.microsoft.com/office/drawing/2014/main" id="{25E29B45-0014-279C-5E1B-497F58FDCD2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215083" y="5593733"/>
            <a:ext cx="390045" cy="390045"/>
          </a:xfrm>
          <a:prstGeom prst="rect">
            <a:avLst/>
          </a:prstGeom>
        </p:spPr>
      </p:pic>
      <p:pic>
        <p:nvPicPr>
          <p:cNvPr id="75" name="Graphic 74">
            <a:extLst>
              <a:ext uri="{FF2B5EF4-FFF2-40B4-BE49-F238E27FC236}">
                <a16:creationId xmlns:a16="http://schemas.microsoft.com/office/drawing/2014/main" id="{065F3FCB-4326-A783-C2DE-28AA80BC1C1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353346" y="2473326"/>
            <a:ext cx="390045" cy="390045"/>
          </a:xfrm>
          <a:prstGeom prst="rect">
            <a:avLst/>
          </a:prstGeom>
        </p:spPr>
      </p:pic>
      <p:pic>
        <p:nvPicPr>
          <p:cNvPr id="77" name="Graphic 76">
            <a:extLst>
              <a:ext uri="{FF2B5EF4-FFF2-40B4-BE49-F238E27FC236}">
                <a16:creationId xmlns:a16="http://schemas.microsoft.com/office/drawing/2014/main" id="{E3F8903C-7984-42ED-8009-B9AF73C0F43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353346" y="3513384"/>
            <a:ext cx="390045" cy="390045"/>
          </a:xfrm>
          <a:prstGeom prst="rect">
            <a:avLst/>
          </a:prstGeom>
        </p:spPr>
      </p:pic>
      <p:pic>
        <p:nvPicPr>
          <p:cNvPr id="79" name="Graphic 78">
            <a:extLst>
              <a:ext uri="{FF2B5EF4-FFF2-40B4-BE49-F238E27FC236}">
                <a16:creationId xmlns:a16="http://schemas.microsoft.com/office/drawing/2014/main" id="{DB1DBEA1-D4D7-0939-75BC-276501D3DC7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353346" y="4553442"/>
            <a:ext cx="390045" cy="390045"/>
          </a:xfrm>
          <a:prstGeom prst="rect">
            <a:avLst/>
          </a:prstGeom>
        </p:spPr>
      </p:pic>
      <p:pic>
        <p:nvPicPr>
          <p:cNvPr id="81" name="Graphic 80">
            <a:extLst>
              <a:ext uri="{FF2B5EF4-FFF2-40B4-BE49-F238E27FC236}">
                <a16:creationId xmlns:a16="http://schemas.microsoft.com/office/drawing/2014/main" id="{B666D3F3-88CC-4FFC-299F-FD0EA15991A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353346" y="5593733"/>
            <a:ext cx="390045" cy="390045"/>
          </a:xfrm>
          <a:prstGeom prst="rect">
            <a:avLst/>
          </a:prstGeom>
        </p:spPr>
      </p:pic>
      <p:pic>
        <p:nvPicPr>
          <p:cNvPr id="83" name="Graphic 82">
            <a:extLst>
              <a:ext uri="{FF2B5EF4-FFF2-40B4-BE49-F238E27FC236}">
                <a16:creationId xmlns:a16="http://schemas.microsoft.com/office/drawing/2014/main" id="{95724C56-6794-435A-A1D0-5DAAB3398D43}"/>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502141" y="2473326"/>
            <a:ext cx="390045" cy="390045"/>
          </a:xfrm>
          <a:prstGeom prst="rect">
            <a:avLst/>
          </a:prstGeom>
        </p:spPr>
      </p:pic>
      <p:pic>
        <p:nvPicPr>
          <p:cNvPr id="85" name="Graphic 84">
            <a:extLst>
              <a:ext uri="{FF2B5EF4-FFF2-40B4-BE49-F238E27FC236}">
                <a16:creationId xmlns:a16="http://schemas.microsoft.com/office/drawing/2014/main" id="{EE233786-761B-FD47-9BE1-FD896A9826D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502141" y="3513384"/>
            <a:ext cx="390045" cy="390045"/>
          </a:xfrm>
          <a:prstGeom prst="rect">
            <a:avLst/>
          </a:prstGeom>
        </p:spPr>
      </p:pic>
      <p:pic>
        <p:nvPicPr>
          <p:cNvPr id="87" name="Graphic 86">
            <a:extLst>
              <a:ext uri="{FF2B5EF4-FFF2-40B4-BE49-F238E27FC236}">
                <a16:creationId xmlns:a16="http://schemas.microsoft.com/office/drawing/2014/main" id="{D4C5601B-75D3-FC6E-88D0-47EC268C180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502141" y="4553442"/>
            <a:ext cx="390045" cy="390045"/>
          </a:xfrm>
          <a:prstGeom prst="rect">
            <a:avLst/>
          </a:prstGeom>
        </p:spPr>
      </p:pic>
      <p:pic>
        <p:nvPicPr>
          <p:cNvPr id="89" name="Graphic 88">
            <a:extLst>
              <a:ext uri="{FF2B5EF4-FFF2-40B4-BE49-F238E27FC236}">
                <a16:creationId xmlns:a16="http://schemas.microsoft.com/office/drawing/2014/main" id="{0064A652-8756-169C-5CA5-EA636FF4E899}"/>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502141" y="5593733"/>
            <a:ext cx="390045" cy="390045"/>
          </a:xfrm>
          <a:prstGeom prst="rect">
            <a:avLst/>
          </a:prstGeom>
        </p:spPr>
      </p:pic>
    </p:spTree>
    <p:extLst>
      <p:ext uri="{BB962C8B-B14F-4D97-AF65-F5344CB8AC3E}">
        <p14:creationId xmlns:p14="http://schemas.microsoft.com/office/powerpoint/2010/main" val="316273191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05E934-828B-C308-4F54-CCA6D5F20CC8}"/>
              </a:ext>
            </a:extLst>
          </p:cNvPr>
          <p:cNvSpPr>
            <a:spLocks noGrp="1"/>
          </p:cNvSpPr>
          <p:nvPr>
            <p:ph type="body" sz="quarter" idx="10"/>
          </p:nvPr>
        </p:nvSpPr>
        <p:spPr/>
        <p:txBody>
          <a:bodyPr/>
          <a:lstStyle/>
          <a:p>
            <a:r>
              <a:rPr lang="en-GB"/>
              <a:t>What is Compliance?</a:t>
            </a:r>
          </a:p>
        </p:txBody>
      </p:sp>
    </p:spTree>
    <p:extLst>
      <p:ext uri="{BB962C8B-B14F-4D97-AF65-F5344CB8AC3E}">
        <p14:creationId xmlns:p14="http://schemas.microsoft.com/office/powerpoint/2010/main" val="1551600317"/>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l="19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AEC31C-062E-3AB9-CA39-19782F028057}"/>
              </a:ext>
            </a:extLst>
          </p:cNvPr>
          <p:cNvSpPr>
            <a:spLocks noGrp="1"/>
          </p:cNvSpPr>
          <p:nvPr>
            <p:ph type="body" sz="quarter" idx="11"/>
          </p:nvPr>
        </p:nvSpPr>
        <p:spPr/>
        <p:txBody>
          <a:bodyPr/>
          <a:lstStyle/>
          <a:p>
            <a:r>
              <a:rPr lang="en-GB"/>
              <a:t>Accelerate customer due diligence and make decisions in minutes with our end-to-end due diligence platform.</a:t>
            </a:r>
          </a:p>
        </p:txBody>
      </p:sp>
      <p:pic>
        <p:nvPicPr>
          <p:cNvPr id="11" name="Picture Placeholder 10">
            <a:extLst>
              <a:ext uri="{FF2B5EF4-FFF2-40B4-BE49-F238E27FC236}">
                <a16:creationId xmlns:a16="http://schemas.microsoft.com/office/drawing/2014/main" id="{46AF98F9-576F-8A91-86F4-BABEE0094278}"/>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l="-6787" t="-5481" r="-6882" b="-7849"/>
          <a:stretch>
            <a:fillRect/>
          </a:stretch>
        </p:blipFill>
        <p:spPr>
          <a:xfrm>
            <a:off x="966371" y="1258215"/>
            <a:ext cx="534183" cy="533074"/>
          </a:xfrm>
        </p:spPr>
      </p:pic>
      <p:sp>
        <p:nvSpPr>
          <p:cNvPr id="9" name="Text Placeholder 8">
            <a:extLst>
              <a:ext uri="{FF2B5EF4-FFF2-40B4-BE49-F238E27FC236}">
                <a16:creationId xmlns:a16="http://schemas.microsoft.com/office/drawing/2014/main" id="{EDD8E006-788F-5EA2-3918-02DCFAFA992D}"/>
              </a:ext>
            </a:extLst>
          </p:cNvPr>
          <p:cNvSpPr>
            <a:spLocks noGrp="1"/>
          </p:cNvSpPr>
          <p:nvPr>
            <p:ph type="body" sz="quarter" idx="10"/>
          </p:nvPr>
        </p:nvSpPr>
        <p:spPr/>
        <p:txBody>
          <a:bodyPr/>
          <a:lstStyle/>
          <a:p>
            <a:r>
              <a:rPr lang="en-GB"/>
              <a:t>KYC Protect</a:t>
            </a:r>
          </a:p>
        </p:txBody>
      </p:sp>
    </p:spTree>
    <p:extLst>
      <p:ext uri="{BB962C8B-B14F-4D97-AF65-F5344CB8AC3E}">
        <p14:creationId xmlns:p14="http://schemas.microsoft.com/office/powerpoint/2010/main" val="306830260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D8ABA4-C0D3-C2C0-A9ED-DA1B9AC9FCA8}"/>
              </a:ext>
            </a:extLst>
          </p:cNvPr>
          <p:cNvGraphicFramePr>
            <a:graphicFrameLocks noGrp="1"/>
          </p:cNvGraphicFramePr>
          <p:nvPr/>
        </p:nvGraphicFramePr>
        <p:xfrm>
          <a:off x="797167" y="3680579"/>
          <a:ext cx="6501593" cy="928766"/>
        </p:xfrm>
        <a:graphic>
          <a:graphicData uri="http://schemas.openxmlformats.org/drawingml/2006/table">
            <a:tbl>
              <a:tblPr firstRow="1" bandRow="1">
                <a:tableStyleId>{5C22544A-7EE6-4342-B048-85BDC9FD1C3A}</a:tableStyleId>
              </a:tblPr>
              <a:tblGrid>
                <a:gridCol w="6501593">
                  <a:extLst>
                    <a:ext uri="{9D8B030D-6E8A-4147-A177-3AD203B41FA5}">
                      <a16:colId xmlns:a16="http://schemas.microsoft.com/office/drawing/2014/main" val="3484044842"/>
                    </a:ext>
                  </a:extLst>
                </a:gridCol>
              </a:tblGrid>
              <a:tr h="421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Montserrat" pitchFamily="2" charset="77"/>
                          <a:ea typeface="+mn-ea"/>
                          <a:cs typeface="+mn-cs"/>
                        </a:rPr>
                        <a:t>End-to-end KYC solution:</a:t>
                      </a:r>
                    </a:p>
                  </a:txBody>
                  <a:tcPr marL="720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709186"/>
                  </a:ext>
                </a:extLst>
              </a:tr>
              <a:tr h="46800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E101A"/>
                          </a:solidFill>
                          <a:effectLst/>
                          <a:uLnTx/>
                          <a:uFillTx/>
                          <a:latin typeface="Montserrat" pitchFamily="2" charset="77"/>
                          <a:ea typeface="+mn-ea"/>
                          <a:cs typeface="+mn-cs"/>
                        </a:rPr>
                        <a:t>Identify key parties, group structures and UBOs; Automate screening and monitoring of changes in business, financial and AML for a complete solution.</a:t>
                      </a:r>
                      <a:endParaRPr kumimoji="0" lang="en-GB" sz="1200" b="0" i="0" u="none" strike="noStrike" kern="1200" cap="none" spc="0" normalizeH="0" baseline="0" noProof="0">
                        <a:ln>
                          <a:noFill/>
                        </a:ln>
                        <a:solidFill>
                          <a:srgbClr val="0E101A"/>
                        </a:solidFill>
                        <a:effectLst/>
                        <a:uLnTx/>
                        <a:uFillTx/>
                        <a:latin typeface="Montserrat" pitchFamily="2" charset="77"/>
                        <a:ea typeface="+mn-ea"/>
                        <a:cs typeface="+mn-cs"/>
                      </a:endParaRPr>
                    </a:p>
                  </a:txBody>
                  <a:tcPr marL="72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937104"/>
                  </a:ext>
                </a:extLst>
              </a:tr>
            </a:tbl>
          </a:graphicData>
        </a:graphic>
      </p:graphicFrame>
      <p:graphicFrame>
        <p:nvGraphicFramePr>
          <p:cNvPr id="6" name="Table 5">
            <a:extLst>
              <a:ext uri="{FF2B5EF4-FFF2-40B4-BE49-F238E27FC236}">
                <a16:creationId xmlns:a16="http://schemas.microsoft.com/office/drawing/2014/main" id="{CE579B1C-EDBB-CE8C-1E59-19C14484C20C}"/>
              </a:ext>
            </a:extLst>
          </p:cNvPr>
          <p:cNvGraphicFramePr>
            <a:graphicFrameLocks noGrp="1"/>
          </p:cNvGraphicFramePr>
          <p:nvPr/>
        </p:nvGraphicFramePr>
        <p:xfrm>
          <a:off x="797167" y="4613536"/>
          <a:ext cx="6258525" cy="1146698"/>
        </p:xfrm>
        <a:graphic>
          <a:graphicData uri="http://schemas.openxmlformats.org/drawingml/2006/table">
            <a:tbl>
              <a:tblPr firstRow="1" bandRow="1">
                <a:tableStyleId>{5C22544A-7EE6-4342-B048-85BDC9FD1C3A}</a:tableStyleId>
              </a:tblPr>
              <a:tblGrid>
                <a:gridCol w="6258525">
                  <a:extLst>
                    <a:ext uri="{9D8B030D-6E8A-4147-A177-3AD203B41FA5}">
                      <a16:colId xmlns:a16="http://schemas.microsoft.com/office/drawing/2014/main" val="3484044842"/>
                    </a:ext>
                  </a:extLst>
                </a:gridCol>
              </a:tblGrid>
              <a:tr h="421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latin typeface="Montserrat" pitchFamily="2" charset="77"/>
                          <a:ea typeface="+mn-ea"/>
                          <a:cs typeface="+mn-cs"/>
                        </a:rPr>
                        <a:t>Real-time alerts across all your departments:</a:t>
                      </a:r>
                    </a:p>
                  </a:txBody>
                  <a:tcPr marL="720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709186"/>
                  </a:ext>
                </a:extLst>
              </a:tr>
              <a:tr h="468000">
                <a:tc>
                  <a:txBody>
                    <a:bodyPr/>
                    <a:lstStyle/>
                    <a:p>
                      <a:pPr lvl="0">
                        <a:lnSpc>
                          <a:spcPct val="130000"/>
                        </a:lnSpc>
                        <a:buClr>
                          <a:prstClr val="white"/>
                        </a:buClr>
                        <a:buSzPts val="1800"/>
                        <a:defRPr/>
                      </a:pPr>
                      <a:r>
                        <a:rPr kumimoji="0" lang="en-GB" sz="1100" b="0" i="0" u="none" strike="noStrike" kern="1200" cap="none" spc="0" normalizeH="0" baseline="0" noProof="0">
                          <a:ln>
                            <a:noFill/>
                          </a:ln>
                          <a:solidFill>
                            <a:srgbClr val="0E101A"/>
                          </a:solidFill>
                          <a:effectLst/>
                          <a:uLnTx/>
                          <a:uFillTx/>
                          <a:latin typeface="Montserrat" pitchFamily="2" charset="77"/>
                          <a:ea typeface="+mn-ea"/>
                          <a:cs typeface="+mn-cs"/>
                          <a:sym typeface="Poppins SemiBold"/>
                        </a:rPr>
                        <a:t>Broadcast compliance and business risk </a:t>
                      </a:r>
                      <a:r>
                        <a:rPr lang="en-GB" sz="1100">
                          <a:solidFill>
                            <a:srgbClr val="0E101A"/>
                          </a:solidFill>
                          <a:latin typeface="Montserrat" pitchFamily="2" charset="77"/>
                          <a:sym typeface="Poppins SemiBold"/>
                        </a:rPr>
                        <a:t>alerts and</a:t>
                      </a:r>
                      <a:r>
                        <a:rPr kumimoji="0" lang="en-GB" sz="1100" b="0" i="0" u="none" strike="noStrike" kern="1200" cap="none" spc="0" normalizeH="0" baseline="0" noProof="0">
                          <a:ln>
                            <a:noFill/>
                          </a:ln>
                          <a:solidFill>
                            <a:srgbClr val="0E101A"/>
                          </a:solidFill>
                          <a:effectLst/>
                          <a:uLnTx/>
                          <a:uFillTx/>
                          <a:latin typeface="Montserrat" pitchFamily="2" charset="77"/>
                          <a:ea typeface="+mn-ea"/>
                          <a:cs typeface="+mn-cs"/>
                          <a:sym typeface="Poppins SemiBold"/>
                        </a:rPr>
                        <a:t> prevent users across all departments and subsidiaries from doing business with sanctioned or dubious companies.</a:t>
                      </a:r>
                      <a:endParaRPr kumimoji="0" lang="en-GB" sz="1100" b="0" i="0" u="none" strike="noStrike" kern="1200" cap="none" spc="0" normalizeH="0" baseline="0" noProof="0">
                        <a:ln>
                          <a:noFill/>
                        </a:ln>
                        <a:solidFill>
                          <a:srgbClr val="0E101A"/>
                        </a:solidFill>
                        <a:effectLst/>
                        <a:uLnTx/>
                        <a:uFillTx/>
                        <a:latin typeface="Montserrat" pitchFamily="2" charset="77"/>
                        <a:ea typeface="+mn-ea"/>
                        <a:cs typeface="+mn-cs"/>
                      </a:endParaRPr>
                    </a:p>
                  </a:txBody>
                  <a:tcPr marL="72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937104"/>
                  </a:ext>
                </a:extLst>
              </a:tr>
            </a:tbl>
          </a:graphicData>
        </a:graphic>
      </p:graphicFrame>
      <p:sp>
        <p:nvSpPr>
          <p:cNvPr id="4" name="Content Placeholder 2">
            <a:extLst>
              <a:ext uri="{FF2B5EF4-FFF2-40B4-BE49-F238E27FC236}">
                <a16:creationId xmlns:a16="http://schemas.microsoft.com/office/drawing/2014/main" id="{DE64E5D7-8317-A446-6513-9C8D0DB8B932}"/>
              </a:ext>
            </a:extLst>
          </p:cNvPr>
          <p:cNvSpPr txBox="1">
            <a:spLocks/>
          </p:cNvSpPr>
          <p:nvPr/>
        </p:nvSpPr>
        <p:spPr>
          <a:xfrm>
            <a:off x="898902" y="1611164"/>
            <a:ext cx="6219349" cy="811935"/>
          </a:xfrm>
          <a:prstGeom prst="rect">
            <a:avLst/>
          </a:prstGeom>
        </p:spPr>
        <p:txBody>
          <a:bodyPr vert="horz" lIns="91440" tIns="45720" rIns="91440" bIns="45720" rtlCol="0" anchor="ctr">
            <a:noAutofit/>
          </a:bodyPr>
          <a:lstStyle>
            <a:lvl1pPr marL="228600" indent="-228600" algn="l" defTabSz="914400" rtl="0" eaLnBrk="1" latinLnBrk="0" hangingPunct="1">
              <a:lnSpc>
                <a:spcPct val="130000"/>
              </a:lnSpc>
              <a:spcBef>
                <a:spcPts val="1000"/>
              </a:spcBef>
              <a:buClr>
                <a:schemeClr val="accent1"/>
              </a:buClr>
              <a:buFont typeface="Arial" panose="020B0604020202020204" pitchFamily="34" charset="0"/>
              <a:buChar char="•"/>
              <a:defRPr sz="2000" kern="1200" baseline="0">
                <a:solidFill>
                  <a:schemeClr val="accent6"/>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accent6"/>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30000"/>
              </a:lnSpc>
              <a:spcBef>
                <a:spcPts val="500"/>
              </a:spcBef>
              <a:buClr>
                <a:schemeClr val="accent1"/>
              </a:buClr>
              <a:buFont typeface="Arial" panose="020B0604020202020204" pitchFamily="34" charset="0"/>
              <a:buChar char="•"/>
              <a:defRPr sz="1600" kern="1200">
                <a:solidFill>
                  <a:schemeClr val="accent6"/>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30000"/>
              </a:lnSpc>
              <a:spcBef>
                <a:spcPts val="500"/>
              </a:spcBef>
              <a:buClr>
                <a:schemeClr val="accent1"/>
              </a:buClr>
              <a:buFont typeface="Arial" panose="020B0604020202020204" pitchFamily="34" charset="0"/>
              <a:buChar char="•"/>
              <a:defRPr sz="1400" kern="1200">
                <a:solidFill>
                  <a:schemeClr val="accent6"/>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ED3025"/>
              </a:buClr>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ontserrat" pitchFamily="2" charset="77"/>
                <a:ea typeface="Open Sans Light" panose="020B0306030504020204" pitchFamily="34" charset="0"/>
                <a:cs typeface="Open Sans Light" panose="020B0306030504020204" pitchFamily="34" charset="0"/>
              </a:rPr>
              <a:t>Use KYC Protect to identify, verify, screen, analyse and monitor your commercial relationships.</a:t>
            </a:r>
            <a:endParaRPr kumimoji="0" lang="en-GB" sz="1100" b="0" i="0" u="none" strike="noStrike" kern="1200" cap="none" spc="0" normalizeH="0" baseline="0" noProof="0">
              <a:ln>
                <a:noFill/>
              </a:ln>
              <a:solidFill>
                <a:prstClr val="black"/>
              </a:solidFill>
              <a:effectLst/>
              <a:uLnTx/>
              <a:uFillTx/>
              <a:latin typeface="Montserrat" pitchFamily="2" charset="77"/>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96FFE726-E6C9-886B-0233-00809E901296}"/>
              </a:ext>
            </a:extLst>
          </p:cNvPr>
          <p:cNvSpPr txBox="1"/>
          <p:nvPr/>
        </p:nvSpPr>
        <p:spPr>
          <a:xfrm>
            <a:off x="898902" y="2497548"/>
            <a:ext cx="5786327" cy="55047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1000"/>
              </a:spcBef>
              <a:spcAft>
                <a:spcPts val="800"/>
              </a:spcAft>
              <a:buClr>
                <a:srgbClr val="ED3025"/>
              </a:buClr>
              <a:buSzTx/>
              <a:buFontTx/>
              <a:buNone/>
              <a:tabLst/>
              <a:defRPr/>
            </a:pPr>
            <a:r>
              <a:rPr kumimoji="0" lang="en-GB" sz="1200" b="0" i="0" u="none" strike="noStrike" kern="1200" cap="none" spc="0" normalizeH="0" baseline="0" noProof="0">
                <a:ln>
                  <a:noFill/>
                </a:ln>
                <a:solidFill>
                  <a:prstClr val="black"/>
                </a:solidFill>
                <a:effectLst/>
                <a:uLnTx/>
                <a:uFillTx/>
                <a:latin typeface="Montserrat" pitchFamily="2" charset="77"/>
                <a:ea typeface="Open Sans Light" panose="020B0306030504020204" pitchFamily="34" charset="0"/>
                <a:cs typeface="Open Sans Light" panose="020B0306030504020204" pitchFamily="34" charset="0"/>
              </a:rPr>
              <a:t>KYC Protect centralises all your core Know Your Customer (KYC) and Anti-Money Laundering (AML) obligations in a single, easy-to-use solution.</a:t>
            </a:r>
          </a:p>
        </p:txBody>
      </p:sp>
      <p:sp>
        <p:nvSpPr>
          <p:cNvPr id="8" name="Subtitle 10">
            <a:extLst>
              <a:ext uri="{FF2B5EF4-FFF2-40B4-BE49-F238E27FC236}">
                <a16:creationId xmlns:a16="http://schemas.microsoft.com/office/drawing/2014/main" id="{BD6EA2D8-DCA2-5B08-85D5-6047E7BA8AF2}"/>
              </a:ext>
            </a:extLst>
          </p:cNvPr>
          <p:cNvSpPr txBox="1">
            <a:spLocks/>
          </p:cNvSpPr>
          <p:nvPr/>
        </p:nvSpPr>
        <p:spPr>
          <a:xfrm>
            <a:off x="898902" y="3314693"/>
            <a:ext cx="5192276" cy="3602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Open Sans Semibold" panose="020B0706030804020204" pitchFamily="34" charset="0"/>
              </a:rPr>
              <a:t>Why KYC Protect?</a:t>
            </a:r>
            <a:endParaRPr kumimoji="0" lang="en-GB" sz="1600" b="1" i="0" u="none" strike="noStrike" kern="1200" cap="none" spc="0" normalizeH="0" baseline="0" noProof="0">
              <a:ln>
                <a:noFill/>
              </a:ln>
              <a:solidFill>
                <a:srgbClr val="000000"/>
              </a:solidFill>
              <a:effectLst/>
              <a:uLnTx/>
              <a:uFillTx/>
              <a:latin typeface="Montserrat" pitchFamily="2" charset="77"/>
              <a:ea typeface="Open Sans Semibold" panose="020B0706030804020204" pitchFamily="34" charset="0"/>
              <a:cs typeface="Open Sans Semibold" panose="020B0706030804020204" pitchFamily="34" charset="0"/>
            </a:endParaRPr>
          </a:p>
        </p:txBody>
      </p:sp>
      <p:pic>
        <p:nvPicPr>
          <p:cNvPr id="22" name="Content Placeholder 3">
            <a:extLst>
              <a:ext uri="{FF2B5EF4-FFF2-40B4-BE49-F238E27FC236}">
                <a16:creationId xmlns:a16="http://schemas.microsoft.com/office/drawing/2014/main" id="{EFE1FDAA-F501-1F14-2F71-0141D4991177}"/>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604802" y="1706581"/>
            <a:ext cx="3688296" cy="3576438"/>
          </a:xfrm>
          <a:prstGeom prst="rect">
            <a:avLst/>
          </a:prstGeom>
          <a:noFill/>
        </p:spPr>
      </p:pic>
      <p:sp>
        <p:nvSpPr>
          <p:cNvPr id="9" name="Text Placeholder 8">
            <a:extLst>
              <a:ext uri="{FF2B5EF4-FFF2-40B4-BE49-F238E27FC236}">
                <a16:creationId xmlns:a16="http://schemas.microsoft.com/office/drawing/2014/main" id="{21695BAC-82CE-A054-2A48-0746C41EB2CD}"/>
              </a:ext>
            </a:extLst>
          </p:cNvPr>
          <p:cNvSpPr>
            <a:spLocks noGrp="1"/>
          </p:cNvSpPr>
          <p:nvPr>
            <p:ph type="body" sz="quarter" idx="11"/>
          </p:nvPr>
        </p:nvSpPr>
        <p:spPr/>
        <p:txBody>
          <a:bodyPr/>
          <a:lstStyle/>
          <a:p>
            <a:r>
              <a:rPr lang="en-GB"/>
              <a:t>KYC Protect</a:t>
            </a:r>
          </a:p>
        </p:txBody>
      </p:sp>
      <p:grpSp>
        <p:nvGrpSpPr>
          <p:cNvPr id="26" name="Group 25">
            <a:extLst>
              <a:ext uri="{FF2B5EF4-FFF2-40B4-BE49-F238E27FC236}">
                <a16:creationId xmlns:a16="http://schemas.microsoft.com/office/drawing/2014/main" id="{5BB8D4D6-775D-8CBE-0EF5-C78BE320E9B8}"/>
              </a:ext>
            </a:extLst>
          </p:cNvPr>
          <p:cNvGrpSpPr/>
          <p:nvPr/>
        </p:nvGrpSpPr>
        <p:grpSpPr>
          <a:xfrm>
            <a:off x="951910" y="3894197"/>
            <a:ext cx="391777" cy="391777"/>
            <a:chOff x="352382" y="4274395"/>
            <a:chExt cx="391777" cy="391777"/>
          </a:xfrm>
        </p:grpSpPr>
        <p:sp>
          <p:nvSpPr>
            <p:cNvPr id="12" name="Rounded Rectangle 11">
              <a:extLst>
                <a:ext uri="{FF2B5EF4-FFF2-40B4-BE49-F238E27FC236}">
                  <a16:creationId xmlns:a16="http://schemas.microsoft.com/office/drawing/2014/main" id="{B26AE7F9-5A52-2F8A-2E82-22B4094B9BBD}"/>
                </a:ext>
              </a:extLst>
            </p:cNvPr>
            <p:cNvSpPr/>
            <p:nvPr/>
          </p:nvSpPr>
          <p:spPr>
            <a:xfrm>
              <a:off x="352382" y="4274395"/>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0" name="Graphic 19">
              <a:extLst>
                <a:ext uri="{FF2B5EF4-FFF2-40B4-BE49-F238E27FC236}">
                  <a16:creationId xmlns:a16="http://schemas.microsoft.com/office/drawing/2014/main" id="{D191EFC4-D8FD-903C-0A3D-2D827A7FD7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254" y="4339267"/>
              <a:ext cx="262032" cy="262032"/>
            </a:xfrm>
            <a:prstGeom prst="rect">
              <a:avLst/>
            </a:prstGeom>
          </p:spPr>
        </p:pic>
      </p:grpSp>
      <p:grpSp>
        <p:nvGrpSpPr>
          <p:cNvPr id="27" name="Group 26">
            <a:extLst>
              <a:ext uri="{FF2B5EF4-FFF2-40B4-BE49-F238E27FC236}">
                <a16:creationId xmlns:a16="http://schemas.microsoft.com/office/drawing/2014/main" id="{4563F73B-60CB-E987-78B3-DFB8F89E87B9}"/>
              </a:ext>
            </a:extLst>
          </p:cNvPr>
          <p:cNvGrpSpPr/>
          <p:nvPr/>
        </p:nvGrpSpPr>
        <p:grpSpPr>
          <a:xfrm>
            <a:off x="951910" y="4795139"/>
            <a:ext cx="391777" cy="391777"/>
            <a:chOff x="352382" y="4924541"/>
            <a:chExt cx="391777" cy="391777"/>
          </a:xfrm>
        </p:grpSpPr>
        <p:sp>
          <p:nvSpPr>
            <p:cNvPr id="15" name="Rounded Rectangle 14">
              <a:extLst>
                <a:ext uri="{FF2B5EF4-FFF2-40B4-BE49-F238E27FC236}">
                  <a16:creationId xmlns:a16="http://schemas.microsoft.com/office/drawing/2014/main" id="{7AFE7E7E-58A8-C75A-95EC-F3DF35387FBA}"/>
                </a:ext>
              </a:extLst>
            </p:cNvPr>
            <p:cNvSpPr/>
            <p:nvPr/>
          </p:nvSpPr>
          <p:spPr>
            <a:xfrm>
              <a:off x="352382" y="4924541"/>
              <a:ext cx="391777" cy="391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5" name="Graphic 24">
              <a:extLst>
                <a:ext uri="{FF2B5EF4-FFF2-40B4-BE49-F238E27FC236}">
                  <a16:creationId xmlns:a16="http://schemas.microsoft.com/office/drawing/2014/main" id="{A21FEBB3-2910-5A13-A3A9-4FCDA57B7E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924" y="4955083"/>
              <a:ext cx="330692" cy="330692"/>
            </a:xfrm>
            <a:prstGeom prst="rect">
              <a:avLst/>
            </a:prstGeom>
          </p:spPr>
        </p:pic>
      </p:grpSp>
    </p:spTree>
    <p:extLst>
      <p:ext uri="{BB962C8B-B14F-4D97-AF65-F5344CB8AC3E}">
        <p14:creationId xmlns:p14="http://schemas.microsoft.com/office/powerpoint/2010/main" val="1009809250"/>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computer with a screen showing a screen&#10;&#10;AI-generated content may be incorrect.">
            <a:extLst>
              <a:ext uri="{FF2B5EF4-FFF2-40B4-BE49-F238E27FC236}">
                <a16:creationId xmlns:a16="http://schemas.microsoft.com/office/drawing/2014/main" id="{00AED3C5-EB2B-B166-A62A-9215EB9F4653}"/>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1045852"/>
            <a:ext cx="5611868" cy="4839190"/>
          </a:xfrm>
          <a:prstGeom prst="rect">
            <a:avLst/>
          </a:prstGeom>
        </p:spPr>
      </p:pic>
      <p:sp>
        <p:nvSpPr>
          <p:cNvPr id="15" name="Rounded Rectangle 14">
            <a:extLst>
              <a:ext uri="{FF2B5EF4-FFF2-40B4-BE49-F238E27FC236}">
                <a16:creationId xmlns:a16="http://schemas.microsoft.com/office/drawing/2014/main" id="{9612C0AF-A627-7FAA-5198-26CB07FD3758}"/>
              </a:ext>
            </a:extLst>
          </p:cNvPr>
          <p:cNvSpPr/>
          <p:nvPr/>
        </p:nvSpPr>
        <p:spPr>
          <a:xfrm>
            <a:off x="1104080" y="4033910"/>
            <a:ext cx="4104847" cy="1966796"/>
          </a:xfrm>
          <a:prstGeom prst="roundRect">
            <a:avLst>
              <a:gd name="adj" fmla="val 517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Text Placeholder 2">
            <a:extLst>
              <a:ext uri="{FF2B5EF4-FFF2-40B4-BE49-F238E27FC236}">
                <a16:creationId xmlns:a16="http://schemas.microsoft.com/office/drawing/2014/main" id="{61FDE616-FB33-1FD7-F566-9A0173CC72CC}"/>
              </a:ext>
            </a:extLst>
          </p:cNvPr>
          <p:cNvSpPr>
            <a:spLocks noGrp="1"/>
          </p:cNvSpPr>
          <p:nvPr>
            <p:ph type="body" sz="quarter" idx="11"/>
          </p:nvPr>
        </p:nvSpPr>
        <p:spPr/>
        <p:txBody>
          <a:bodyPr/>
          <a:lstStyle/>
          <a:p>
            <a:r>
              <a:rPr lang="en-GB"/>
              <a:t>KYC Protect</a:t>
            </a:r>
          </a:p>
        </p:txBody>
      </p:sp>
      <p:sp>
        <p:nvSpPr>
          <p:cNvPr id="2" name="Text Placeholder 1">
            <a:extLst>
              <a:ext uri="{FF2B5EF4-FFF2-40B4-BE49-F238E27FC236}">
                <a16:creationId xmlns:a16="http://schemas.microsoft.com/office/drawing/2014/main" id="{AB12BCF9-451B-3D60-F06B-2E9A246336B8}"/>
              </a:ext>
            </a:extLst>
          </p:cNvPr>
          <p:cNvSpPr>
            <a:spLocks noGrp="1"/>
          </p:cNvSpPr>
          <p:nvPr>
            <p:ph type="body" sz="quarter" idx="12"/>
          </p:nvPr>
        </p:nvSpPr>
        <p:spPr>
          <a:xfrm>
            <a:off x="5977552" y="1655920"/>
            <a:ext cx="5690683" cy="1890457"/>
          </a:xfrm>
        </p:spPr>
        <p:txBody>
          <a:bodyPr anchor="t"/>
          <a:lstStyle/>
          <a:p>
            <a:r>
              <a:rPr lang="en-GB" sz="1800" b="1"/>
              <a:t>Powered by </a:t>
            </a:r>
            <a:r>
              <a:rPr lang="en-GB" sz="1800" b="1" err="1"/>
              <a:t>Acuris</a:t>
            </a:r>
            <a:r>
              <a:rPr lang="en-GB" sz="1800" b="1"/>
              <a:t> Risk Intelligence</a:t>
            </a:r>
          </a:p>
          <a:p>
            <a:r>
              <a:rPr lang="en-GB" sz="1400"/>
              <a:t>A single search connecting you to global sanctions, enforcement lists, PEPs and media sources.</a:t>
            </a:r>
            <a:br>
              <a:rPr lang="en-GB" sz="1400"/>
            </a:br>
            <a:endParaRPr lang="en-GB" sz="1200"/>
          </a:p>
          <a:p>
            <a:r>
              <a:rPr lang="en-GB" sz="1200" b="1"/>
              <a:t>Sanction lists include: </a:t>
            </a:r>
            <a:r>
              <a:rPr lang="en-GB" sz="1200"/>
              <a:t>OFAC, EU, UN, BOE, FBI, BIS and more. </a:t>
            </a:r>
            <a:br>
              <a:rPr lang="en-GB" sz="1200"/>
            </a:br>
            <a:r>
              <a:rPr lang="en-GB" sz="1200" b="1"/>
              <a:t>Enforcement lists include: </a:t>
            </a:r>
            <a:r>
              <a:rPr lang="en-GB" sz="1200"/>
              <a:t>FDA, US, HHS, UK FSA, SEC and more.</a:t>
            </a:r>
          </a:p>
        </p:txBody>
      </p:sp>
      <p:sp>
        <p:nvSpPr>
          <p:cNvPr id="11" name="TextBox 10">
            <a:extLst>
              <a:ext uri="{FF2B5EF4-FFF2-40B4-BE49-F238E27FC236}">
                <a16:creationId xmlns:a16="http://schemas.microsoft.com/office/drawing/2014/main" id="{A077C28E-DD13-50F9-CCB0-68AE0823913B}"/>
              </a:ext>
            </a:extLst>
          </p:cNvPr>
          <p:cNvSpPr txBox="1"/>
          <p:nvPr/>
        </p:nvSpPr>
        <p:spPr>
          <a:xfrm>
            <a:off x="8936397" y="5757513"/>
            <a:ext cx="27318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E3241E"/>
                </a:solidFill>
                <a:effectLst/>
                <a:uLnTx/>
                <a:uFillTx/>
                <a:latin typeface="Montserrat" pitchFamily="2" charset="77"/>
                <a:ea typeface="+mn-ea"/>
                <a:cs typeface="+mn-cs"/>
              </a:rPr>
              <a:t>Please note: Profiles are continuously added</a:t>
            </a:r>
          </a:p>
        </p:txBody>
      </p:sp>
      <p:graphicFrame>
        <p:nvGraphicFramePr>
          <p:cNvPr id="12" name="Table 11">
            <a:extLst>
              <a:ext uri="{FF2B5EF4-FFF2-40B4-BE49-F238E27FC236}">
                <a16:creationId xmlns:a16="http://schemas.microsoft.com/office/drawing/2014/main" id="{8F2C915A-4E2D-99F2-DF7D-44891C540161}"/>
              </a:ext>
            </a:extLst>
          </p:cNvPr>
          <p:cNvGraphicFramePr>
            <a:graphicFrameLocks noGrp="1"/>
          </p:cNvGraphicFramePr>
          <p:nvPr/>
        </p:nvGraphicFramePr>
        <p:xfrm>
          <a:off x="5870593" y="3869627"/>
          <a:ext cx="5797642" cy="1759226"/>
        </p:xfrm>
        <a:graphic>
          <a:graphicData uri="http://schemas.openxmlformats.org/drawingml/2006/table">
            <a:tbl>
              <a:tblPr>
                <a:tableStyleId>{5C22544A-7EE6-4342-B048-85BDC9FD1C3A}</a:tableStyleId>
              </a:tblPr>
              <a:tblGrid>
                <a:gridCol w="1049574">
                  <a:extLst>
                    <a:ext uri="{9D8B030D-6E8A-4147-A177-3AD203B41FA5}">
                      <a16:colId xmlns:a16="http://schemas.microsoft.com/office/drawing/2014/main" val="3991764798"/>
                    </a:ext>
                  </a:extLst>
                </a:gridCol>
                <a:gridCol w="1547972">
                  <a:extLst>
                    <a:ext uri="{9D8B030D-6E8A-4147-A177-3AD203B41FA5}">
                      <a16:colId xmlns:a16="http://schemas.microsoft.com/office/drawing/2014/main" val="1645021333"/>
                    </a:ext>
                  </a:extLst>
                </a:gridCol>
                <a:gridCol w="1060174">
                  <a:extLst>
                    <a:ext uri="{9D8B030D-6E8A-4147-A177-3AD203B41FA5}">
                      <a16:colId xmlns:a16="http://schemas.microsoft.com/office/drawing/2014/main" val="1318091370"/>
                    </a:ext>
                  </a:extLst>
                </a:gridCol>
                <a:gridCol w="2139922">
                  <a:extLst>
                    <a:ext uri="{9D8B030D-6E8A-4147-A177-3AD203B41FA5}">
                      <a16:colId xmlns:a16="http://schemas.microsoft.com/office/drawing/2014/main" val="3892679684"/>
                    </a:ext>
                  </a:extLst>
                </a:gridCol>
              </a:tblGrid>
              <a:tr h="559573">
                <a:tc>
                  <a:txBody>
                    <a:bodyPr/>
                    <a:lstStyle/>
                    <a:p>
                      <a:pPr algn="ctr"/>
                      <a:r>
                        <a:rPr kumimoji="0" lang="en-GB" sz="1800" b="1" i="0" u="none" strike="noStrike" kern="1200" cap="none" spc="0" normalizeH="0" baseline="0" noProof="0">
                          <a:ln>
                            <a:noFill/>
                          </a:ln>
                          <a:solidFill>
                            <a:schemeClr val="tx1"/>
                          </a:solidFill>
                          <a:effectLst/>
                          <a:uLnTx/>
                          <a:uFillTx/>
                          <a:latin typeface="Montserrat" pitchFamily="2" charset="77"/>
                          <a:ea typeface="+mn-ea"/>
                          <a:cs typeface="+mn-cs"/>
                        </a:rPr>
                        <a:t>1.6m</a:t>
                      </a:r>
                      <a:endParaRPr lang="en-GB">
                        <a:latin typeface="Montserrat" pitchFamily="2" charset="77"/>
                      </a:endParaRPr>
                    </a:p>
                  </a:txBody>
                  <a:tcPr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GB" sz="1200" b="0" i="0" u="none" strike="noStrike" kern="1200" cap="none" spc="0" normalizeH="0" baseline="0" noProof="0">
                          <a:ln>
                            <a:noFill/>
                          </a:ln>
                          <a:solidFill>
                            <a:schemeClr val="tx1"/>
                          </a:solidFill>
                          <a:effectLst/>
                          <a:uLnTx/>
                          <a:uFillTx/>
                          <a:latin typeface="Montserrat" pitchFamily="2" charset="77"/>
                          <a:ea typeface="+mn-ea"/>
                          <a:cs typeface="+mn-cs"/>
                        </a:rPr>
                        <a:t>PEP records</a:t>
                      </a:r>
                      <a:endParaRPr lang="en-GB" sz="1200">
                        <a:latin typeface="Montserrat" pitchFamily="2" charset="77"/>
                      </a:endParaRPr>
                    </a:p>
                  </a:txBody>
                  <a:tcPr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800" b="1" i="0" u="none" strike="noStrike" kern="1200" cap="none" spc="0" normalizeH="0" baseline="0">
                          <a:ln>
                            <a:noFill/>
                          </a:ln>
                          <a:solidFill>
                            <a:schemeClr val="tx1"/>
                          </a:solidFill>
                          <a:effectLst/>
                          <a:uLnTx/>
                          <a:uFillTx/>
                          <a:latin typeface="Montserrat" pitchFamily="2" charset="77"/>
                          <a:ea typeface="+mn-ea"/>
                          <a:cs typeface="+mn-cs"/>
                        </a:rPr>
                        <a:t>707k</a:t>
                      </a:r>
                    </a:p>
                  </a:txBody>
                  <a:tcPr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a:latin typeface="Montserrat" pitchFamily="2" charset="77"/>
                        </a:rPr>
                        <a:t>Reputational risk exposure sources</a:t>
                      </a:r>
                    </a:p>
                  </a:txBody>
                  <a:tcPr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450161"/>
                  </a:ext>
                </a:extLst>
              </a:tr>
              <a:tr h="560126">
                <a:tc>
                  <a:txBody>
                    <a:bodyPr/>
                    <a:lstStyle/>
                    <a:p>
                      <a:pPr algn="ctr"/>
                      <a:r>
                        <a:rPr kumimoji="0" lang="en-GB" sz="1800" b="1" i="0" u="none" strike="noStrike" kern="1200" cap="none" spc="0" normalizeH="0" baseline="0">
                          <a:ln>
                            <a:noFill/>
                          </a:ln>
                          <a:solidFill>
                            <a:schemeClr val="tx1"/>
                          </a:solidFill>
                          <a:effectLst/>
                          <a:uLnTx/>
                          <a:uFillTx/>
                          <a:latin typeface="Montserrat" pitchFamily="2" charset="77"/>
                          <a:ea typeface="+mn-ea"/>
                          <a:cs typeface="+mn-cs"/>
                        </a:rPr>
                        <a:t>200</a:t>
                      </a:r>
                      <a:r>
                        <a:rPr lang="en-GB">
                          <a:latin typeface="Montserrat" pitchFamily="2" charset="77"/>
                        </a:rPr>
                        <a:t>+</a:t>
                      </a:r>
                    </a:p>
                  </a:txBody>
                  <a:tcPr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a:latin typeface="Montserrat" pitchFamily="2" charset="77"/>
                        </a:rPr>
                        <a:t>Countries &amp;</a:t>
                      </a:r>
                    </a:p>
                    <a:p>
                      <a:r>
                        <a:rPr lang="en-GB" sz="1200">
                          <a:latin typeface="Montserrat" pitchFamily="2" charset="77"/>
                        </a:rPr>
                        <a:t>territories</a:t>
                      </a:r>
                    </a:p>
                  </a:txBody>
                  <a:tcPr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800" b="1" i="0" u="none" strike="noStrike" kern="1200" cap="none" spc="0" normalizeH="0" baseline="0">
                          <a:ln>
                            <a:noFill/>
                          </a:ln>
                          <a:solidFill>
                            <a:schemeClr val="tx1"/>
                          </a:solidFill>
                          <a:effectLst/>
                          <a:uLnTx/>
                          <a:uFillTx/>
                          <a:latin typeface="Montserrat" pitchFamily="2" charset="77"/>
                          <a:ea typeface="+mn-ea"/>
                          <a:cs typeface="+mn-cs"/>
                        </a:rPr>
                        <a:t>100%</a:t>
                      </a:r>
                    </a:p>
                  </a:txBody>
                  <a:tcPr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a:latin typeface="Montserrat" pitchFamily="2" charset="77"/>
                        </a:rPr>
                        <a:t>Global sanctions &amp; enforcement lists covered</a:t>
                      </a:r>
                    </a:p>
                  </a:txBody>
                  <a:tcPr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942501"/>
                  </a:ext>
                </a:extLst>
              </a:tr>
              <a:tr h="559573">
                <a:tc>
                  <a:txBody>
                    <a:bodyPr/>
                    <a:lstStyle/>
                    <a:p>
                      <a:pPr algn="ctr"/>
                      <a:r>
                        <a:rPr kumimoji="0" lang="en-GB" sz="1800" b="1" i="0" u="none" strike="noStrike" kern="1200" cap="none" spc="0" normalizeH="0" baseline="0">
                          <a:ln>
                            <a:noFill/>
                          </a:ln>
                          <a:solidFill>
                            <a:schemeClr val="tx1"/>
                          </a:solidFill>
                          <a:effectLst/>
                          <a:uLnTx/>
                          <a:uFillTx/>
                          <a:latin typeface="Montserrat" pitchFamily="2" charset="77"/>
                          <a:ea typeface="+mn-ea"/>
                          <a:cs typeface="+mn-cs"/>
                        </a:rPr>
                        <a:t>5.3m</a:t>
                      </a:r>
                    </a:p>
                  </a:txBody>
                  <a:tcPr anchor="ct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1200">
                          <a:latin typeface="Montserrat" pitchFamily="2" charset="77"/>
                        </a:rPr>
                        <a:t>Profiles in the database</a:t>
                      </a:r>
                    </a:p>
                  </a:txBody>
                  <a:tcPr anchor="ct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GB" sz="1800" b="1" i="0" u="none" strike="noStrike" kern="1200" cap="none" spc="0" normalizeH="0" baseline="0">
                          <a:ln>
                            <a:noFill/>
                          </a:ln>
                          <a:solidFill>
                            <a:schemeClr val="tx1"/>
                          </a:solidFill>
                          <a:effectLst/>
                          <a:uLnTx/>
                          <a:uFillTx/>
                          <a:latin typeface="Montserrat" pitchFamily="2" charset="77"/>
                          <a:ea typeface="+mn-ea"/>
                          <a:cs typeface="+mn-cs"/>
                        </a:rPr>
                        <a:t>4.8k</a:t>
                      </a:r>
                    </a:p>
                  </a:txBody>
                  <a:tcPr anchor="ct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1200">
                          <a:latin typeface="Montserrat" pitchFamily="2" charset="77"/>
                        </a:rPr>
                        <a:t>Additions or updates every day</a:t>
                      </a:r>
                    </a:p>
                  </a:txBody>
                  <a:tcPr anchor="ct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8827927"/>
                  </a:ext>
                </a:extLst>
              </a:tr>
            </a:tbl>
          </a:graphicData>
        </a:graphic>
      </p:graphicFrame>
      <p:sp>
        <p:nvSpPr>
          <p:cNvPr id="14" name="TextBox 13">
            <a:extLst>
              <a:ext uri="{FF2B5EF4-FFF2-40B4-BE49-F238E27FC236}">
                <a16:creationId xmlns:a16="http://schemas.microsoft.com/office/drawing/2014/main" id="{E1A1482C-37AB-A8C0-C34A-9248C03FA257}"/>
              </a:ext>
            </a:extLst>
          </p:cNvPr>
          <p:cNvSpPr txBox="1"/>
          <p:nvPr/>
        </p:nvSpPr>
        <p:spPr>
          <a:xfrm>
            <a:off x="1232786" y="4171722"/>
            <a:ext cx="384743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Montserrat" pitchFamily="2" charset="77"/>
                <a:ea typeface="+mn-ea"/>
                <a:cs typeface="+mn-cs"/>
              </a:rPr>
              <a:t>Screen against these risk categories:</a:t>
            </a:r>
          </a:p>
        </p:txBody>
      </p:sp>
      <p:graphicFrame>
        <p:nvGraphicFramePr>
          <p:cNvPr id="16" name="Table 15">
            <a:extLst>
              <a:ext uri="{FF2B5EF4-FFF2-40B4-BE49-F238E27FC236}">
                <a16:creationId xmlns:a16="http://schemas.microsoft.com/office/drawing/2014/main" id="{22DA0BA1-9ED3-CDCF-A52E-B2E0750EF47C}"/>
              </a:ext>
            </a:extLst>
          </p:cNvPr>
          <p:cNvGraphicFramePr>
            <a:graphicFrameLocks noGrp="1"/>
          </p:cNvGraphicFramePr>
          <p:nvPr/>
        </p:nvGraphicFramePr>
        <p:xfrm>
          <a:off x="1547192" y="4709170"/>
          <a:ext cx="3847434" cy="1112152"/>
        </p:xfrm>
        <a:graphic>
          <a:graphicData uri="http://schemas.openxmlformats.org/drawingml/2006/table">
            <a:tbl>
              <a:tblPr>
                <a:tableStyleId>{5C22544A-7EE6-4342-B048-85BDC9FD1C3A}</a:tableStyleId>
              </a:tblPr>
              <a:tblGrid>
                <a:gridCol w="1282478">
                  <a:extLst>
                    <a:ext uri="{9D8B030D-6E8A-4147-A177-3AD203B41FA5}">
                      <a16:colId xmlns:a16="http://schemas.microsoft.com/office/drawing/2014/main" val="2287927078"/>
                    </a:ext>
                  </a:extLst>
                </a:gridCol>
                <a:gridCol w="373881">
                  <a:extLst>
                    <a:ext uri="{9D8B030D-6E8A-4147-A177-3AD203B41FA5}">
                      <a16:colId xmlns:a16="http://schemas.microsoft.com/office/drawing/2014/main" val="2371908254"/>
                    </a:ext>
                  </a:extLst>
                </a:gridCol>
                <a:gridCol w="2191075">
                  <a:extLst>
                    <a:ext uri="{9D8B030D-6E8A-4147-A177-3AD203B41FA5}">
                      <a16:colId xmlns:a16="http://schemas.microsoft.com/office/drawing/2014/main" val="3049053845"/>
                    </a:ext>
                  </a:extLst>
                </a:gridCol>
              </a:tblGrid>
              <a:tr h="278038">
                <a:tc>
                  <a:txBody>
                    <a:bodyPr/>
                    <a:lstStyle/>
                    <a:p>
                      <a:r>
                        <a:rPr lang="en-GB" sz="900">
                          <a:solidFill>
                            <a:sysClr val="windowText" lastClr="000000"/>
                          </a:solidFill>
                          <a:latin typeface="Montserrat" pitchFamily="2" charset="77"/>
                        </a:rPr>
                        <a:t>Sanctions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900">
                        <a:solidFill>
                          <a:sysClr val="windowText" lastClr="000000"/>
                        </a:solidFill>
                        <a:latin typeface="Montserrat"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900">
                          <a:solidFill>
                            <a:sysClr val="windowText" lastClr="000000"/>
                          </a:solidFill>
                          <a:latin typeface="Montserrat" pitchFamily="2" charset="77"/>
                        </a:rPr>
                        <a:t>State-owned Enterprise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8542245"/>
                  </a:ext>
                </a:extLst>
              </a:tr>
              <a:tr h="278038">
                <a:tc>
                  <a:txBody>
                    <a:bodyPr/>
                    <a:lstStyle/>
                    <a:p>
                      <a:r>
                        <a:rPr lang="en-GB" sz="900">
                          <a:solidFill>
                            <a:sysClr val="windowText" lastClr="000000"/>
                          </a:solidFill>
                          <a:latin typeface="Montserrat" pitchFamily="2" charset="77"/>
                        </a:rPr>
                        <a:t>Enforcement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900">
                        <a:solidFill>
                          <a:sysClr val="windowText" lastClr="000000"/>
                        </a:solidFill>
                        <a:latin typeface="Montserrat"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900">
                          <a:solidFill>
                            <a:sysClr val="windowText" lastClr="000000"/>
                          </a:solidFill>
                          <a:latin typeface="Montserrat" pitchFamily="2" charset="77"/>
                        </a:rPr>
                        <a:t>Profile of Interest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0236680"/>
                  </a:ext>
                </a:extLst>
              </a:tr>
              <a:tr h="278038">
                <a:tc>
                  <a:txBody>
                    <a:bodyPr/>
                    <a:lstStyle/>
                    <a:p>
                      <a:r>
                        <a:rPr lang="en-GB" sz="900">
                          <a:solidFill>
                            <a:sysClr val="windowText" lastClr="000000"/>
                          </a:solidFill>
                          <a:latin typeface="Montserrat" pitchFamily="2" charset="77"/>
                        </a:rPr>
                        <a:t>PEPs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900">
                        <a:solidFill>
                          <a:schemeClr val="accent3">
                            <a:lumMod val="50000"/>
                          </a:schemeClr>
                        </a:solidFill>
                        <a:latin typeface="Montserrat"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900">
                          <a:solidFill>
                            <a:sysClr val="windowText" lastClr="000000"/>
                          </a:solidFill>
                          <a:latin typeface="Montserrat" pitchFamily="2" charset="77"/>
                        </a:rPr>
                        <a:t>Disqualified Director </a:t>
                      </a:r>
                      <a:r>
                        <a:rPr lang="en-GB" sz="900">
                          <a:solidFill>
                            <a:schemeClr val="bg1">
                              <a:lumMod val="65000"/>
                            </a:schemeClr>
                          </a:solidFill>
                          <a:latin typeface="Montserrat" pitchFamily="2" charset="77"/>
                        </a:rPr>
                        <a:t>(UK only)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6249911"/>
                  </a:ext>
                </a:extLst>
              </a:tr>
              <a:tr h="278038">
                <a:tc>
                  <a:txBody>
                    <a:bodyPr/>
                    <a:lstStyle/>
                    <a:p>
                      <a:r>
                        <a:rPr lang="en-GB" sz="900">
                          <a:solidFill>
                            <a:sysClr val="windowText" lastClr="000000"/>
                          </a:solidFill>
                          <a:latin typeface="Montserrat" pitchFamily="2" charset="77"/>
                        </a:rPr>
                        <a:t>Adverse Media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900">
                        <a:solidFill>
                          <a:schemeClr val="accent3">
                            <a:lumMod val="50000"/>
                          </a:schemeClr>
                        </a:solidFill>
                        <a:latin typeface="Montserrat"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900">
                          <a:solidFill>
                            <a:sysClr val="windowText" lastClr="000000"/>
                          </a:solidFill>
                          <a:latin typeface="Montserrat" pitchFamily="2" charset="77"/>
                        </a:rPr>
                        <a:t>Insolvency Register </a:t>
                      </a:r>
                      <a:r>
                        <a:rPr lang="en-GB" sz="900">
                          <a:solidFill>
                            <a:schemeClr val="bg1">
                              <a:lumMod val="65000"/>
                            </a:schemeClr>
                          </a:solidFill>
                          <a:latin typeface="Montserrat" pitchFamily="2" charset="77"/>
                        </a:rPr>
                        <a:t>(UK only)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5150341"/>
                  </a:ext>
                </a:extLst>
              </a:tr>
            </a:tbl>
          </a:graphicData>
        </a:graphic>
      </p:graphicFrame>
      <p:cxnSp>
        <p:nvCxnSpPr>
          <p:cNvPr id="37" name="Straight Connector 36">
            <a:extLst>
              <a:ext uri="{FF2B5EF4-FFF2-40B4-BE49-F238E27FC236}">
                <a16:creationId xmlns:a16="http://schemas.microsoft.com/office/drawing/2014/main" id="{9578D9CA-C319-22B3-8601-C5CEF7A32B32}"/>
              </a:ext>
            </a:extLst>
          </p:cNvPr>
          <p:cNvCxnSpPr>
            <a:cxnSpLocks/>
          </p:cNvCxnSpPr>
          <p:nvPr/>
        </p:nvCxnSpPr>
        <p:spPr>
          <a:xfrm>
            <a:off x="3051471" y="4544383"/>
            <a:ext cx="210065"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6DEB407C-A712-ED3D-6635-0E8D8F61B07E}"/>
              </a:ext>
            </a:extLst>
          </p:cNvPr>
          <p:cNvGrpSpPr/>
          <p:nvPr/>
        </p:nvGrpSpPr>
        <p:grpSpPr>
          <a:xfrm>
            <a:off x="1341583" y="4748344"/>
            <a:ext cx="205609" cy="205609"/>
            <a:chOff x="2452488" y="6167009"/>
            <a:chExt cx="205609" cy="205609"/>
          </a:xfrm>
        </p:grpSpPr>
        <p:sp>
          <p:nvSpPr>
            <p:cNvPr id="5" name="Rounded Rectangle 4">
              <a:extLst>
                <a:ext uri="{FF2B5EF4-FFF2-40B4-BE49-F238E27FC236}">
                  <a16:creationId xmlns:a16="http://schemas.microsoft.com/office/drawing/2014/main" id="{283DDEB2-3165-F79E-1F1B-DAC3287CF55A}"/>
                </a:ext>
              </a:extLst>
            </p:cNvPr>
            <p:cNvSpPr/>
            <p:nvPr/>
          </p:nvSpPr>
          <p:spPr>
            <a:xfrm>
              <a:off x="2452488" y="6167009"/>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4" name="Graphic 53">
              <a:extLst>
                <a:ext uri="{FF2B5EF4-FFF2-40B4-BE49-F238E27FC236}">
                  <a16:creationId xmlns:a16="http://schemas.microsoft.com/office/drawing/2014/main" id="{B4F682AE-572A-7CDF-B42B-04CEF1313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1121" y="6185642"/>
              <a:ext cx="168342" cy="168342"/>
            </a:xfrm>
            <a:prstGeom prst="rect">
              <a:avLst/>
            </a:prstGeom>
          </p:spPr>
        </p:pic>
      </p:grpSp>
      <p:grpSp>
        <p:nvGrpSpPr>
          <p:cNvPr id="70" name="Group 69">
            <a:extLst>
              <a:ext uri="{FF2B5EF4-FFF2-40B4-BE49-F238E27FC236}">
                <a16:creationId xmlns:a16="http://schemas.microsoft.com/office/drawing/2014/main" id="{92DFB374-93B5-E9C5-6688-819628D4A923}"/>
              </a:ext>
            </a:extLst>
          </p:cNvPr>
          <p:cNvGrpSpPr/>
          <p:nvPr/>
        </p:nvGrpSpPr>
        <p:grpSpPr>
          <a:xfrm>
            <a:off x="1341583" y="5026048"/>
            <a:ext cx="205609" cy="205609"/>
            <a:chOff x="2965539" y="6167009"/>
            <a:chExt cx="205609" cy="205609"/>
          </a:xfrm>
        </p:grpSpPr>
        <p:sp>
          <p:nvSpPr>
            <p:cNvPr id="8" name="Rounded Rectangle 7">
              <a:extLst>
                <a:ext uri="{FF2B5EF4-FFF2-40B4-BE49-F238E27FC236}">
                  <a16:creationId xmlns:a16="http://schemas.microsoft.com/office/drawing/2014/main" id="{AB4FFD24-9F6F-C203-1B34-D41132A4AE3D}"/>
                </a:ext>
              </a:extLst>
            </p:cNvPr>
            <p:cNvSpPr/>
            <p:nvPr/>
          </p:nvSpPr>
          <p:spPr>
            <a:xfrm>
              <a:off x="2965539" y="6167009"/>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6" name="Graphic 55">
              <a:extLst>
                <a:ext uri="{FF2B5EF4-FFF2-40B4-BE49-F238E27FC236}">
                  <a16:creationId xmlns:a16="http://schemas.microsoft.com/office/drawing/2014/main" id="{16274C15-69C4-EB93-2B99-B305F26100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4172" y="6185642"/>
              <a:ext cx="168342" cy="168342"/>
            </a:xfrm>
            <a:prstGeom prst="rect">
              <a:avLst/>
            </a:prstGeom>
          </p:spPr>
        </p:pic>
      </p:grpSp>
      <p:grpSp>
        <p:nvGrpSpPr>
          <p:cNvPr id="71" name="Group 70">
            <a:extLst>
              <a:ext uri="{FF2B5EF4-FFF2-40B4-BE49-F238E27FC236}">
                <a16:creationId xmlns:a16="http://schemas.microsoft.com/office/drawing/2014/main" id="{417D769E-58BE-2D1E-77ED-B15A528715D9}"/>
              </a:ext>
            </a:extLst>
          </p:cNvPr>
          <p:cNvGrpSpPr/>
          <p:nvPr/>
        </p:nvGrpSpPr>
        <p:grpSpPr>
          <a:xfrm>
            <a:off x="1341583" y="5303752"/>
            <a:ext cx="205609" cy="205609"/>
            <a:chOff x="3478590" y="6167009"/>
            <a:chExt cx="205609" cy="205609"/>
          </a:xfrm>
        </p:grpSpPr>
        <p:sp>
          <p:nvSpPr>
            <p:cNvPr id="13" name="Rounded Rectangle 12">
              <a:extLst>
                <a:ext uri="{FF2B5EF4-FFF2-40B4-BE49-F238E27FC236}">
                  <a16:creationId xmlns:a16="http://schemas.microsoft.com/office/drawing/2014/main" id="{3A565FCD-93D5-564A-0ADC-D251963C81C8}"/>
                </a:ext>
              </a:extLst>
            </p:cNvPr>
            <p:cNvSpPr/>
            <p:nvPr/>
          </p:nvSpPr>
          <p:spPr>
            <a:xfrm>
              <a:off x="3478590" y="6167009"/>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8" name="Graphic 57">
              <a:extLst>
                <a:ext uri="{FF2B5EF4-FFF2-40B4-BE49-F238E27FC236}">
                  <a16:creationId xmlns:a16="http://schemas.microsoft.com/office/drawing/2014/main" id="{60137F87-9661-5E9A-340F-E8E7205999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7223" y="6185642"/>
              <a:ext cx="168342" cy="168342"/>
            </a:xfrm>
            <a:prstGeom prst="rect">
              <a:avLst/>
            </a:prstGeom>
          </p:spPr>
        </p:pic>
      </p:grpSp>
      <p:grpSp>
        <p:nvGrpSpPr>
          <p:cNvPr id="72" name="Group 71">
            <a:extLst>
              <a:ext uri="{FF2B5EF4-FFF2-40B4-BE49-F238E27FC236}">
                <a16:creationId xmlns:a16="http://schemas.microsoft.com/office/drawing/2014/main" id="{6184FD36-E9DE-AB13-D13A-8BBB94DCE8D0}"/>
              </a:ext>
            </a:extLst>
          </p:cNvPr>
          <p:cNvGrpSpPr/>
          <p:nvPr/>
        </p:nvGrpSpPr>
        <p:grpSpPr>
          <a:xfrm>
            <a:off x="1341583" y="5581455"/>
            <a:ext cx="205609" cy="205609"/>
            <a:chOff x="3991641" y="6167009"/>
            <a:chExt cx="205609" cy="205609"/>
          </a:xfrm>
        </p:grpSpPr>
        <p:sp>
          <p:nvSpPr>
            <p:cNvPr id="19" name="Rounded Rectangle 18">
              <a:extLst>
                <a:ext uri="{FF2B5EF4-FFF2-40B4-BE49-F238E27FC236}">
                  <a16:creationId xmlns:a16="http://schemas.microsoft.com/office/drawing/2014/main" id="{72251F88-4AF8-5939-FBC3-D069F32484A0}"/>
                </a:ext>
              </a:extLst>
            </p:cNvPr>
            <p:cNvSpPr/>
            <p:nvPr/>
          </p:nvSpPr>
          <p:spPr>
            <a:xfrm>
              <a:off x="3991641" y="6167009"/>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0" name="Graphic 59">
              <a:extLst>
                <a:ext uri="{FF2B5EF4-FFF2-40B4-BE49-F238E27FC236}">
                  <a16:creationId xmlns:a16="http://schemas.microsoft.com/office/drawing/2014/main" id="{51263E33-1CFD-5207-F767-8FE585ABEB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10274" y="6185642"/>
              <a:ext cx="168342" cy="168342"/>
            </a:xfrm>
            <a:prstGeom prst="rect">
              <a:avLst/>
            </a:prstGeom>
          </p:spPr>
        </p:pic>
      </p:grpSp>
      <p:grpSp>
        <p:nvGrpSpPr>
          <p:cNvPr id="73" name="Group 72">
            <a:extLst>
              <a:ext uri="{FF2B5EF4-FFF2-40B4-BE49-F238E27FC236}">
                <a16:creationId xmlns:a16="http://schemas.microsoft.com/office/drawing/2014/main" id="{A945AACF-A6BD-7F7E-F365-4528CE77828C}"/>
              </a:ext>
            </a:extLst>
          </p:cNvPr>
          <p:cNvGrpSpPr/>
          <p:nvPr/>
        </p:nvGrpSpPr>
        <p:grpSpPr>
          <a:xfrm>
            <a:off x="2997683" y="4748344"/>
            <a:ext cx="205609" cy="205609"/>
            <a:chOff x="4504692" y="6167009"/>
            <a:chExt cx="205609" cy="205609"/>
          </a:xfrm>
        </p:grpSpPr>
        <p:sp>
          <p:nvSpPr>
            <p:cNvPr id="39" name="Rounded Rectangle 38">
              <a:extLst>
                <a:ext uri="{FF2B5EF4-FFF2-40B4-BE49-F238E27FC236}">
                  <a16:creationId xmlns:a16="http://schemas.microsoft.com/office/drawing/2014/main" id="{BB36F8FE-63CE-11D6-1DC2-B73CBC005E33}"/>
                </a:ext>
              </a:extLst>
            </p:cNvPr>
            <p:cNvSpPr/>
            <p:nvPr/>
          </p:nvSpPr>
          <p:spPr>
            <a:xfrm>
              <a:off x="4504692" y="6167009"/>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2" name="Graphic 61">
              <a:extLst>
                <a:ext uri="{FF2B5EF4-FFF2-40B4-BE49-F238E27FC236}">
                  <a16:creationId xmlns:a16="http://schemas.microsoft.com/office/drawing/2014/main" id="{D0CC4DAA-4372-FFCC-42EF-7DB54F59F4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23325" y="6185642"/>
              <a:ext cx="168342" cy="168342"/>
            </a:xfrm>
            <a:prstGeom prst="rect">
              <a:avLst/>
            </a:prstGeom>
          </p:spPr>
        </p:pic>
      </p:grpSp>
      <p:grpSp>
        <p:nvGrpSpPr>
          <p:cNvPr id="74" name="Group 73">
            <a:extLst>
              <a:ext uri="{FF2B5EF4-FFF2-40B4-BE49-F238E27FC236}">
                <a16:creationId xmlns:a16="http://schemas.microsoft.com/office/drawing/2014/main" id="{E6C071EE-EF44-FBB8-B682-6CA4B1BEE27D}"/>
              </a:ext>
            </a:extLst>
          </p:cNvPr>
          <p:cNvGrpSpPr/>
          <p:nvPr/>
        </p:nvGrpSpPr>
        <p:grpSpPr>
          <a:xfrm>
            <a:off x="2997683" y="5026048"/>
            <a:ext cx="205609" cy="205609"/>
            <a:chOff x="5017743" y="6167009"/>
            <a:chExt cx="205609" cy="205609"/>
          </a:xfrm>
        </p:grpSpPr>
        <p:sp>
          <p:nvSpPr>
            <p:cNvPr id="45" name="Rounded Rectangle 44">
              <a:extLst>
                <a:ext uri="{FF2B5EF4-FFF2-40B4-BE49-F238E27FC236}">
                  <a16:creationId xmlns:a16="http://schemas.microsoft.com/office/drawing/2014/main" id="{CC49EC74-C087-62D7-EC13-351D5FAD0393}"/>
                </a:ext>
              </a:extLst>
            </p:cNvPr>
            <p:cNvSpPr/>
            <p:nvPr/>
          </p:nvSpPr>
          <p:spPr>
            <a:xfrm>
              <a:off x="5017743" y="6167009"/>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4" name="Graphic 63">
              <a:extLst>
                <a:ext uri="{FF2B5EF4-FFF2-40B4-BE49-F238E27FC236}">
                  <a16:creationId xmlns:a16="http://schemas.microsoft.com/office/drawing/2014/main" id="{CDFABF0C-C7CD-BFC9-4DFA-D52C2702BF4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36376" y="6185642"/>
              <a:ext cx="168342" cy="168342"/>
            </a:xfrm>
            <a:prstGeom prst="rect">
              <a:avLst/>
            </a:prstGeom>
          </p:spPr>
        </p:pic>
      </p:grpSp>
      <p:grpSp>
        <p:nvGrpSpPr>
          <p:cNvPr id="75" name="Group 74">
            <a:extLst>
              <a:ext uri="{FF2B5EF4-FFF2-40B4-BE49-F238E27FC236}">
                <a16:creationId xmlns:a16="http://schemas.microsoft.com/office/drawing/2014/main" id="{79E93866-4A6A-B1E8-DF0F-C911232F4230}"/>
              </a:ext>
            </a:extLst>
          </p:cNvPr>
          <p:cNvGrpSpPr/>
          <p:nvPr/>
        </p:nvGrpSpPr>
        <p:grpSpPr>
          <a:xfrm>
            <a:off x="2997683" y="5303752"/>
            <a:ext cx="205609" cy="205609"/>
            <a:chOff x="5530794" y="6167009"/>
            <a:chExt cx="205609" cy="205609"/>
          </a:xfrm>
        </p:grpSpPr>
        <p:sp>
          <p:nvSpPr>
            <p:cNvPr id="48" name="Rounded Rectangle 47">
              <a:extLst>
                <a:ext uri="{FF2B5EF4-FFF2-40B4-BE49-F238E27FC236}">
                  <a16:creationId xmlns:a16="http://schemas.microsoft.com/office/drawing/2014/main" id="{3D6D220A-9491-22A8-B20E-569D20F30DF4}"/>
                </a:ext>
              </a:extLst>
            </p:cNvPr>
            <p:cNvSpPr/>
            <p:nvPr/>
          </p:nvSpPr>
          <p:spPr>
            <a:xfrm>
              <a:off x="5530794" y="6167009"/>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6" name="Graphic 65">
              <a:extLst>
                <a:ext uri="{FF2B5EF4-FFF2-40B4-BE49-F238E27FC236}">
                  <a16:creationId xmlns:a16="http://schemas.microsoft.com/office/drawing/2014/main" id="{1D944FA9-5B98-5D2F-8931-0C2886D28FE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49427" y="6185642"/>
              <a:ext cx="168342" cy="168342"/>
            </a:xfrm>
            <a:prstGeom prst="rect">
              <a:avLst/>
            </a:prstGeom>
          </p:spPr>
        </p:pic>
      </p:grpSp>
      <p:grpSp>
        <p:nvGrpSpPr>
          <p:cNvPr id="76" name="Group 75">
            <a:extLst>
              <a:ext uri="{FF2B5EF4-FFF2-40B4-BE49-F238E27FC236}">
                <a16:creationId xmlns:a16="http://schemas.microsoft.com/office/drawing/2014/main" id="{FBF0BB8D-8F07-7F44-6731-A1DAB7702A83}"/>
              </a:ext>
            </a:extLst>
          </p:cNvPr>
          <p:cNvGrpSpPr/>
          <p:nvPr/>
        </p:nvGrpSpPr>
        <p:grpSpPr>
          <a:xfrm>
            <a:off x="2997683" y="5581455"/>
            <a:ext cx="205609" cy="205609"/>
            <a:chOff x="6043842" y="6167009"/>
            <a:chExt cx="205609" cy="205609"/>
          </a:xfrm>
        </p:grpSpPr>
        <p:sp>
          <p:nvSpPr>
            <p:cNvPr id="51" name="Rounded Rectangle 50">
              <a:extLst>
                <a:ext uri="{FF2B5EF4-FFF2-40B4-BE49-F238E27FC236}">
                  <a16:creationId xmlns:a16="http://schemas.microsoft.com/office/drawing/2014/main" id="{3EDE4C4D-9E28-CE2F-DCA7-B7383273860E}"/>
                </a:ext>
              </a:extLst>
            </p:cNvPr>
            <p:cNvSpPr/>
            <p:nvPr/>
          </p:nvSpPr>
          <p:spPr>
            <a:xfrm>
              <a:off x="6043842" y="6167009"/>
              <a:ext cx="205609" cy="20560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8" name="Graphic 67">
              <a:extLst>
                <a:ext uri="{FF2B5EF4-FFF2-40B4-BE49-F238E27FC236}">
                  <a16:creationId xmlns:a16="http://schemas.microsoft.com/office/drawing/2014/main" id="{163FA71A-832E-CC69-95C3-ADFF1C43306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62475" y="6185642"/>
              <a:ext cx="168342" cy="168342"/>
            </a:xfrm>
            <a:prstGeom prst="rect">
              <a:avLst/>
            </a:prstGeom>
          </p:spPr>
        </p:pic>
      </p:grpSp>
    </p:spTree>
    <p:extLst>
      <p:ext uri="{BB962C8B-B14F-4D97-AF65-F5344CB8AC3E}">
        <p14:creationId xmlns:p14="http://schemas.microsoft.com/office/powerpoint/2010/main" val="22281195"/>
      </p:ext>
    </p:extLst>
  </p:cSld>
  <p:clrMapOvr>
    <a:masterClrMapping/>
  </p:clrMapOvr>
  <p:transition spd="med">
    <p:pull/>
  </p:transition>
</p:sld>
</file>

<file path=ppt/theme/theme1.xml><?xml version="1.0" encoding="utf-8"?>
<a:theme xmlns:a="http://schemas.openxmlformats.org/drawingml/2006/main" name="Creditsafe 2026">
  <a:themeElements>
    <a:clrScheme name="CSUK 2026">
      <a:dk1>
        <a:srgbClr val="000000"/>
      </a:dk1>
      <a:lt1>
        <a:srgbClr val="FFFFFF"/>
      </a:lt1>
      <a:dk2>
        <a:srgbClr val="262626"/>
      </a:dk2>
      <a:lt2>
        <a:srgbClr val="F2F2F2"/>
      </a:lt2>
      <a:accent1>
        <a:srgbClr val="E3241E"/>
      </a:accent1>
      <a:accent2>
        <a:srgbClr val="151E2F"/>
      </a:accent2>
      <a:accent3>
        <a:srgbClr val="F7F7F7"/>
      </a:accent3>
      <a:accent4>
        <a:srgbClr val="FFBD01"/>
      </a:accent4>
      <a:accent5>
        <a:srgbClr val="2C9CDB"/>
      </a:accent5>
      <a:accent6>
        <a:srgbClr val="414141"/>
      </a:accent6>
      <a:hlink>
        <a:srgbClr val="E3241E"/>
      </a:hlink>
      <a:folHlink>
        <a:srgbClr val="151E2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reditsafe 2026">
  <a:themeElements>
    <a:clrScheme name="CSUK 2026">
      <a:dk1>
        <a:srgbClr val="000000"/>
      </a:dk1>
      <a:lt1>
        <a:srgbClr val="FFFFFF"/>
      </a:lt1>
      <a:dk2>
        <a:srgbClr val="262626"/>
      </a:dk2>
      <a:lt2>
        <a:srgbClr val="F2F2F2"/>
      </a:lt2>
      <a:accent1>
        <a:srgbClr val="E3241E"/>
      </a:accent1>
      <a:accent2>
        <a:srgbClr val="151E2F"/>
      </a:accent2>
      <a:accent3>
        <a:srgbClr val="F7F7F7"/>
      </a:accent3>
      <a:accent4>
        <a:srgbClr val="FFBD01"/>
      </a:accent4>
      <a:accent5>
        <a:srgbClr val="2C9CDB"/>
      </a:accent5>
      <a:accent6>
        <a:srgbClr val="414141"/>
      </a:accent6>
      <a:hlink>
        <a:srgbClr val="E3241E"/>
      </a:hlink>
      <a:folHlink>
        <a:srgbClr val="151E2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00e61c5-9326-4775-9dd5-9a546e043cca}" enabled="1" method="Privileged" siteId="{a8c3ac7a-1f5c-4b9e-a7e9-dec74e071af3}" removed="0"/>
</clbl:labelList>
</file>

<file path=docProps/app.xml><?xml version="1.0" encoding="utf-8"?>
<Properties xmlns="http://schemas.openxmlformats.org/officeDocument/2006/extended-properties" xmlns:vt="http://schemas.openxmlformats.org/officeDocument/2006/docPropsVTypes">
  <Template/>
  <TotalTime>21</TotalTime>
  <Words>1676</Words>
  <Application>Microsoft Office PowerPoint</Application>
  <PresentationFormat>Widescreen</PresentationFormat>
  <Paragraphs>191</Paragraphs>
  <Slides>22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Montserrat Medium</vt:lpstr>
      <vt:lpstr>Montserrat</vt:lpstr>
      <vt:lpstr>Aptos Display</vt:lpstr>
      <vt:lpstr>Calibri</vt:lpstr>
      <vt:lpstr>Arial</vt:lpstr>
      <vt:lpstr>Aptos</vt:lpstr>
      <vt:lpstr>Creditsafe 2026</vt:lpstr>
      <vt:lpstr>1_Creditsafe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Wallis/Marketing/CSUK</dc:creator>
  <cp:lastModifiedBy>Michaela Browne</cp:lastModifiedBy>
  <cp:revision>5</cp:revision>
  <cp:lastPrinted>2025-08-18T14:14:26Z</cp:lastPrinted>
  <dcterms:created xsi:type="dcterms:W3CDTF">2019-08-01T13:13:58Z</dcterms:created>
  <dcterms:modified xsi:type="dcterms:W3CDTF">2026-01-23T10:04:50Z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c8e810-0e48-4510-a73b-a00cf068b73d_Enabled">
    <vt:lpwstr>true</vt:lpwstr>
  </property>
  <property fmtid="{D5CDD505-2E9C-101B-9397-08002B2CF9AE}" pid="3" name="MSIP_Label_2bc8e810-0e48-4510-a73b-a00cf068b73d_SetDate">
    <vt:lpwstr>2024-02-22T15:40:26Z</vt:lpwstr>
  </property>
  <property fmtid="{D5CDD505-2E9C-101B-9397-08002B2CF9AE}" pid="4" name="MSIP_Label_2bc8e810-0e48-4510-a73b-a00cf068b73d_Method">
    <vt:lpwstr>Standard</vt:lpwstr>
  </property>
  <property fmtid="{D5CDD505-2E9C-101B-9397-08002B2CF9AE}" pid="5" name="MSIP_Label_2bc8e810-0e48-4510-a73b-a00cf068b73d_Name">
    <vt:lpwstr>Creditsafe Eyes Only</vt:lpwstr>
  </property>
  <property fmtid="{D5CDD505-2E9C-101B-9397-08002B2CF9AE}" pid="6" name="MSIP_Label_2bc8e810-0e48-4510-a73b-a00cf068b73d_SiteId">
    <vt:lpwstr>a8c3ac7a-1f5c-4b9e-a7e9-dec74e071af3</vt:lpwstr>
  </property>
  <property fmtid="{D5CDD505-2E9C-101B-9397-08002B2CF9AE}" pid="7" name="MSIP_Label_2bc8e810-0e48-4510-a73b-a00cf068b73d_ActionId">
    <vt:lpwstr>64599066-b84c-4d9e-844a-6702b962922c</vt:lpwstr>
  </property>
  <property fmtid="{D5CDD505-2E9C-101B-9397-08002B2CF9AE}" pid="8" name="MSIP_Label_2bc8e810-0e48-4510-a73b-a00cf068b73d_ContentBits">
    <vt:lpwstr>0</vt:lpwstr>
  </property>
</Properties>
</file>