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32"/>
  </p:notesMasterIdLst>
  <p:handoutMasterIdLst>
    <p:handoutMasterId r:id="rId33"/>
  </p:handoutMasterIdLst>
  <p:sldIdLst>
    <p:sldId id="636" r:id="rId5"/>
    <p:sldId id="637" r:id="rId6"/>
    <p:sldId id="638" r:id="rId7"/>
    <p:sldId id="639" r:id="rId8"/>
    <p:sldId id="640" r:id="rId9"/>
    <p:sldId id="641" r:id="rId10"/>
    <p:sldId id="642" r:id="rId11"/>
    <p:sldId id="643" r:id="rId12"/>
    <p:sldId id="645" r:id="rId13"/>
    <p:sldId id="644" r:id="rId14"/>
    <p:sldId id="646" r:id="rId15"/>
    <p:sldId id="647" r:id="rId16"/>
    <p:sldId id="664" r:id="rId17"/>
    <p:sldId id="649" r:id="rId18"/>
    <p:sldId id="650" r:id="rId19"/>
    <p:sldId id="651" r:id="rId20"/>
    <p:sldId id="652" r:id="rId21"/>
    <p:sldId id="653" r:id="rId22"/>
    <p:sldId id="654" r:id="rId23"/>
    <p:sldId id="656" r:id="rId24"/>
    <p:sldId id="657" r:id="rId25"/>
    <p:sldId id="658" r:id="rId26"/>
    <p:sldId id="659" r:id="rId27"/>
    <p:sldId id="660" r:id="rId28"/>
    <p:sldId id="661" r:id="rId29"/>
    <p:sldId id="663" r:id="rId30"/>
    <p:sldId id="665" r:id="rId31"/>
  </p:sldIdLst>
  <p:sldSz cx="9144000" cy="5143500" type="screen16x9"/>
  <p:notesSz cx="6858000" cy="9144000"/>
  <p:embeddedFontLst>
    <p:embeddedFont>
      <p:font typeface="Delivery" panose="020F0503020204020204" pitchFamily="34" charset="0"/>
      <p:regular r:id="rId34"/>
      <p:bold r:id="rId35"/>
      <p:italic r:id="rId36"/>
      <p:boldItalic r:id="rId37"/>
    </p:embeddedFont>
    <p:embeddedFont>
      <p:font typeface="Delivery Cd Black" panose="020F0906020204020204" pitchFamily="34" charset="0"/>
      <p:bold r:id="rId38"/>
    </p:embeddedFont>
    <p:embeddedFont>
      <p:font typeface="Delivery Cd Light" panose="020F0406020204020204" pitchFamily="34" charset="0"/>
      <p:regular r:id="rId39"/>
    </p:embeddedFont>
    <p:embeddedFont>
      <p:font typeface="Delivery Condensed Black" panose="020F0906020204020204" pitchFamily="34" charset="0"/>
      <p:bold r:id="rId40"/>
    </p:embeddedFont>
    <p:embeddedFont>
      <p:font typeface="Delivery Regular" panose="020F0503020204020204" pitchFamily="34" charset="0"/>
      <p:regular r:id="rId41"/>
    </p:embeddedFont>
  </p:embeddedFontLst>
  <p:custDataLst>
    <p:tags r:id="rId42"/>
  </p:custDataLst>
  <p:defaultTex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NEUPC Deck" id="{8491CDC7-F12A-41F5-9E2B-67FA757A1725}">
          <p14:sldIdLst>
            <p14:sldId id="636"/>
            <p14:sldId id="637"/>
            <p14:sldId id="638"/>
            <p14:sldId id="639"/>
            <p14:sldId id="640"/>
            <p14:sldId id="641"/>
            <p14:sldId id="642"/>
            <p14:sldId id="643"/>
            <p14:sldId id="645"/>
            <p14:sldId id="644"/>
            <p14:sldId id="646"/>
            <p14:sldId id="647"/>
            <p14:sldId id="664"/>
            <p14:sldId id="649"/>
            <p14:sldId id="650"/>
            <p14:sldId id="651"/>
            <p14:sldId id="652"/>
            <p14:sldId id="653"/>
            <p14:sldId id="654"/>
            <p14:sldId id="656"/>
            <p14:sldId id="657"/>
            <p14:sldId id="658"/>
            <p14:sldId id="659"/>
            <p14:sldId id="660"/>
            <p14:sldId id="661"/>
            <p14:sldId id="663"/>
            <p14:sldId id="66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30A8DE-C86E-289F-CD99-B16889FB7B5B}" name="Tatjana Hänsch" initials="TH" userId="S::haensch@slide-by-slide.de::a4c30ba3-0820-471f-bd41-8445325b936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ike Schmidt" initials="MS" lastIdx="3" clrIdx="0">
    <p:extLst>
      <p:ext uri="{19B8F6BF-5375-455C-9EA6-DF929625EA0E}">
        <p15:presenceInfo xmlns:p15="http://schemas.microsoft.com/office/powerpoint/2012/main" userId="S::maike.schmidt@strategy-compass.com::b4eb969c-01b2-4915-aef7-794a5e1eccd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C6C6"/>
    <a:srgbClr val="000000"/>
    <a:srgbClr val="0073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4C46D7-E217-45E5-A42E-082938A04A49}" v="8" dt="2026-03-30T10:11:56.815"/>
  </p1510:revLst>
</p1510:revInfo>
</file>

<file path=ppt/tableStyles.xml><?xml version="1.0" encoding="utf-8"?>
<a:tblStyleLst xmlns:a="http://schemas.openxmlformats.org/drawingml/2006/main" def="{09810C2D-2C2F-4581-8AFF-CD78C2D722A2}">
  <a:tblStyle styleId="{09810C2D-2C2F-4581-8AFF-CD78C2D722A2}" styleName="DHL Table No BG">
    <a:tblBg>
      <a:fill>
        <a:noFill/>
      </a:fill>
    </a:tblBg>
    <a:wholeTbl>
      <a:tcTxStyle>
        <a:fontRef idx="minor"/>
        <a:schemeClr val="tx1"/>
      </a:tcTxStyle>
      <a:tcStyle>
        <a:tcBdr>
          <a:left>
            <a:ln>
              <a:noFill/>
            </a:ln>
          </a:left>
          <a:right>
            <a:ln>
              <a:noFill/>
            </a:ln>
          </a:right>
          <a:top>
            <a:ln w="28575" cmpd="sng">
              <a:solidFill>
                <a:schemeClr val="tx1"/>
              </a:solidFill>
            </a:ln>
          </a:top>
          <a:bottom>
            <a:ln w="28575" cmpd="sng">
              <a:solidFill>
                <a:schemeClr val="tx1"/>
              </a:solidFill>
            </a:ln>
          </a:bottom>
          <a:insideH>
            <a:ln w="12700" cmpd="sng">
              <a:solidFill>
                <a:schemeClr val="tx1"/>
              </a:solidFill>
            </a:ln>
          </a:insideH>
          <a:insideV>
            <a:ln>
              <a:noFill/>
            </a:ln>
          </a:insideV>
        </a:tcBdr>
        <a:fill>
          <a:solidFill>
            <a:schemeClr val="bg1"/>
          </a:solidFill>
        </a:fill>
      </a:tcStyle>
    </a:wholeTbl>
    <a:band1H>
      <a:tcStyle>
        <a:tcBdr/>
        <a:fill>
          <a:noFill/>
        </a:fill>
      </a:tcStyle>
    </a:band1H>
    <a:band2H>
      <a:tcStyle>
        <a:tcBdr/>
        <a:fill>
          <a:noFill/>
        </a:fill>
      </a:tcStyle>
    </a:band2H>
    <a:band1V>
      <a:tcStyle>
        <a:tcBdr/>
        <a:fill>
          <a:noFill/>
        </a:fill>
      </a:tcStyle>
    </a:band1V>
    <a:band2V>
      <a:tcStyle>
        <a:tcBdr/>
        <a:fill>
          <a:noFill/>
        </a:fill>
      </a:tcStyle>
    </a:band2V>
    <a:lastCol>
      <a:tcTxStyle/>
      <a:tcStyle>
        <a:tcBdr/>
      </a:tcStyle>
    </a:lastCol>
    <a:firstCol>
      <a:tcStyle>
        <a:tcBdr/>
        <a:fill>
          <a:noFill/>
        </a:fill>
      </a:tcStyle>
    </a:firstCol>
    <a:lastRow>
      <a:tcStyle>
        <a:tcBdr/>
        <a:fill>
          <a:noFill/>
        </a:fill>
      </a:tcStyle>
    </a:lastRow>
    <a:firstRow>
      <a:tcTxStyle/>
      <a:tcStyle>
        <a:tcBdr>
          <a:bottom>
            <a:ln w="12700" cmpd="sng">
              <a:solidFill>
                <a:schemeClr val="tx1"/>
              </a:solidFill>
            </a:ln>
          </a:bottom>
        </a:tcBdr>
        <a:fill>
          <a:noFill/>
        </a:fill>
      </a:tcStyle>
    </a:firstRow>
  </a:tblStyle>
  <a:tblStyle styleId="{E6C8A55F-5544-428C-9B86-97CFDF07063B}" styleName="DHL Table White BG">
    <a:tblBg>
      <a:fill>
        <a:noFill/>
      </a:fill>
    </a:tblBg>
    <a:wholeTbl>
      <a:tcTxStyle>
        <a:fontRef idx="minor"/>
        <a:schemeClr val="tx1"/>
      </a:tcTxStyle>
      <a:tcStyle>
        <a:tcBdr>
          <a:left>
            <a:ln>
              <a:noFill/>
            </a:ln>
          </a:left>
          <a:right>
            <a:ln>
              <a:noFill/>
            </a:ln>
          </a:right>
          <a:top>
            <a:ln w="28575" cmpd="sng">
              <a:solidFill>
                <a:schemeClr val="tx1"/>
              </a:solidFill>
            </a:ln>
          </a:top>
          <a:bottom>
            <a:ln w="28575" cmpd="sng">
              <a:solidFill>
                <a:schemeClr val="tx1"/>
              </a:solidFill>
            </a:ln>
          </a:bottom>
          <a:insideH>
            <a:ln w="12700" cmpd="sng">
              <a:solidFill>
                <a:schemeClr val="tx1"/>
              </a:solidFill>
            </a:ln>
          </a:insideH>
          <a:insideV>
            <a:ln>
              <a:noFill/>
            </a:ln>
          </a:insideV>
        </a:tcBdr>
        <a:fill>
          <a:noFill/>
        </a:fill>
      </a:tcStyle>
    </a:wholeTbl>
    <a:band1H>
      <a:tcStyle>
        <a:tcBdr/>
        <a:fill>
          <a:solidFill>
            <a:schemeClr val="bg1">
              <a:tint val="100000"/>
            </a:schemeClr>
          </a:solidFill>
        </a:fill>
      </a:tcStyle>
    </a:band1H>
    <a:band2H>
      <a:tcStyle>
        <a:tcBdr/>
        <a:fill>
          <a:solidFill>
            <a:schemeClr val="bg1">
              <a:lumMod val="20000"/>
              <a:lumOff val="80000"/>
            </a:schemeClr>
          </a:solidFill>
        </a:fill>
      </a:tcStyle>
    </a:band2H>
    <a:band1V>
      <a:tcStyle>
        <a:tcBdr/>
        <a:fill>
          <a:solidFill>
            <a:schemeClr val="bg1">
              <a:lumMod val="20000"/>
              <a:lumOff val="80000"/>
            </a:schemeClr>
          </a:solidFill>
        </a:fill>
      </a:tcStyle>
    </a:band1V>
    <a:band2V>
      <a:tcStyle>
        <a:tcBdr/>
        <a:fill>
          <a:solidFill>
            <a:schemeClr val="bg1">
              <a:lumMod val="20000"/>
              <a:lumOff val="80000"/>
            </a:schemeClr>
          </a:solidFill>
        </a:fill>
      </a:tcStyle>
    </a:band2V>
    <a:lastCol>
      <a:tcTxStyle/>
      <a:tcStyle>
        <a:tcBdr/>
      </a:tcStyle>
    </a:lastCol>
    <a:firstCol>
      <a:tcStyle>
        <a:tcBdr/>
        <a:fill>
          <a:solidFill>
            <a:schemeClr val="bg1">
              <a:lumMod val="20000"/>
              <a:lumOff val="80000"/>
            </a:schemeClr>
          </a:solidFill>
        </a:fill>
      </a:tcStyle>
    </a:firstCol>
    <a:lastRow>
      <a:tcStyle>
        <a:tcBdr/>
        <a:fill>
          <a:solidFill>
            <a:schemeClr val="bg1">
              <a:lumMod val="20000"/>
              <a:lumOff val="80000"/>
            </a:schemeClr>
          </a:solidFill>
        </a:fill>
      </a:tcStyle>
    </a:lastRow>
    <a:firstRow>
      <a:tcTxStyle/>
      <a:tcStyle>
        <a:tcBdr>
          <a:bottom>
            <a:ln w="12700" cmpd="sng">
              <a:solidFill>
                <a:schemeClr val="tx1"/>
              </a:solidFill>
            </a:ln>
          </a:bottom>
        </a:tcBdr>
        <a:fill>
          <a:solidFill>
            <a:schemeClr val="bg1">
              <a:lumMod val="20000"/>
              <a:lumOff val="80000"/>
            </a:schemeClr>
          </a:solidFill>
        </a:fill>
      </a:tcStyle>
    </a:firstRow>
  </a:tblStyle>
  <a:tblStyle styleId="{775DCB02-9BB8-47FD-8907-85C794F793BA}" styleName="Designformatvorlage 1 - Akzent 4">
    <a:tblBg>
      <a:fillRef idx="2">
        <a:schemeClr val="tx1"/>
      </a:fillRef>
      <a:effectRef idx="1">
        <a:schemeClr val="tx1"/>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Helle Formatvorlage 1 - Akz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69" autoAdjust="0"/>
    <p:restoredTop sz="96081" autoAdjust="0"/>
  </p:normalViewPr>
  <p:slideViewPr>
    <p:cSldViewPr snapToGrid="0" showGuides="1">
      <p:cViewPr varScale="1">
        <p:scale>
          <a:sx n="167" d="100"/>
          <a:sy n="167" d="100"/>
        </p:scale>
        <p:origin x="320" y="168"/>
      </p:cViewPr>
      <p:guideLst/>
    </p:cSldViewPr>
  </p:slideViewPr>
  <p:outlineViewPr>
    <p:cViewPr>
      <p:scale>
        <a:sx n="33" d="100"/>
        <a:sy n="33" d="100"/>
      </p:scale>
      <p:origin x="0" y="-45762"/>
    </p:cViewPr>
  </p:outlineViewPr>
  <p:notesTextViewPr>
    <p:cViewPr>
      <p:scale>
        <a:sx n="3" d="2"/>
        <a:sy n="3" d="2"/>
      </p:scale>
      <p:origin x="0" y="0"/>
    </p:cViewPr>
  </p:notesTextViewPr>
  <p:sorterViewPr>
    <p:cViewPr varScale="1">
      <p:scale>
        <a:sx n="100" d="100"/>
        <a:sy n="100" d="100"/>
      </p:scale>
      <p:origin x="0" y="0"/>
    </p:cViewPr>
  </p:sorterViewPr>
  <p:notesViewPr>
    <p:cSldViewPr snapToGrid="0" showGuides="1">
      <p:cViewPr varScale="1">
        <p:scale>
          <a:sx n="93" d="100"/>
          <a:sy n="93" d="100"/>
        </p:scale>
        <p:origin x="3708"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AAD2352B-27B7-ECD1-BBDA-71086494907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067ADECB-89BA-A9AA-9B87-48B43DC78B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6381A03-AAC7-4B15-9ACA-E35CD9225234}" type="datetimeFigureOut">
              <a:rPr lang="de-DE" smtClean="0"/>
              <a:t>21.04.26</a:t>
            </a:fld>
            <a:endParaRPr lang="de-DE"/>
          </a:p>
        </p:txBody>
      </p:sp>
      <p:sp>
        <p:nvSpPr>
          <p:cNvPr id="4" name="Fußzeilenplatzhalter 3">
            <a:extLst>
              <a:ext uri="{FF2B5EF4-FFF2-40B4-BE49-F238E27FC236}">
                <a16:creationId xmlns:a16="http://schemas.microsoft.com/office/drawing/2014/main" id="{53ACFD27-85AC-172E-DE92-79DDDDDADE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02D6C466-B67D-A417-BD21-F6480B516C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1320CB-D6F7-4448-8D64-B26E3D235B43}" type="slidenum">
              <a:rPr lang="de-DE" smtClean="0"/>
              <a:t>‹#›</a:t>
            </a:fld>
            <a:endParaRPr lang="de-DE"/>
          </a:p>
        </p:txBody>
      </p:sp>
    </p:spTree>
    <p:extLst>
      <p:ext uri="{BB962C8B-B14F-4D97-AF65-F5344CB8AC3E}">
        <p14:creationId xmlns:p14="http://schemas.microsoft.com/office/powerpoint/2010/main" val="335050794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F5CAE4-CBB0-454E-B6B8-0B6620C2B409}" type="datetimeFigureOut">
              <a:rPr lang="de-DE" smtClean="0"/>
              <a:t>21.04.26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753AD6-CEF2-4FD5-AABC-FCC5FC528AD2}" type="slidenum">
              <a:rPr lang="de-DE" smtClean="0"/>
              <a:t>‹#›</a:t>
            </a:fld>
            <a:endParaRPr lang="de-DE"/>
          </a:p>
        </p:txBody>
      </p:sp>
    </p:spTree>
    <p:extLst>
      <p:ext uri="{BB962C8B-B14F-4D97-AF65-F5344CB8AC3E}">
        <p14:creationId xmlns:p14="http://schemas.microsoft.com/office/powerpoint/2010/main" val="2539216504"/>
      </p:ext>
    </p:extLst>
  </p:cSld>
  <p:clrMap bg1="lt1" tx1="dk1" bg2="lt2" tx2="dk2" accent1="accent1" accent2="accent2" accent3="accent3" accent4="accent4" accent5="accent5" accent6="accent6" hlink="hlink" folHlink="folHlink"/>
  <p:notesStyle>
    <a:lvl1pPr marL="0" indent="0" algn="l" defTabSz="685800" rtl="0" eaLnBrk="1" latinLnBrk="0" hangingPunct="1">
      <a:lnSpc>
        <a:spcPct val="110000"/>
      </a:lnSpc>
      <a:spcBef>
        <a:spcPts val="0"/>
      </a:spcBef>
      <a:spcAft>
        <a:spcPts val="500"/>
      </a:spcAft>
      <a:buFont typeface="Arial" panose="020B0604020202020204" pitchFamily="34" charset="0"/>
      <a:buNone/>
      <a:defRPr sz="1200" kern="1200">
        <a:solidFill>
          <a:schemeClr val="tx1"/>
        </a:solidFill>
        <a:latin typeface="+mn-lt"/>
        <a:ea typeface="+mn-ea"/>
        <a:cs typeface="+mn-cs"/>
      </a:defRPr>
    </a:lvl1pPr>
    <a:lvl2pPr marL="180000" indent="-180000" algn="l" defTabSz="685800" rtl="0" eaLnBrk="1" latinLnBrk="0" hangingPunct="1">
      <a:lnSpc>
        <a:spcPct val="110000"/>
      </a:lnSpc>
      <a:spcBef>
        <a:spcPts val="0"/>
      </a:spcBef>
      <a:spcAft>
        <a:spcPts val="500"/>
      </a:spcAft>
      <a:buClr>
        <a:schemeClr val="accent4"/>
      </a:buClr>
      <a:buFont typeface="Arial" panose="020B0604020202020204" pitchFamily="34" charset="0"/>
      <a:buChar char="•"/>
      <a:defRPr sz="1200" kern="1200">
        <a:solidFill>
          <a:schemeClr val="tx1"/>
        </a:solidFill>
        <a:latin typeface="+mn-lt"/>
        <a:ea typeface="+mn-ea"/>
        <a:cs typeface="+mn-cs"/>
      </a:defRPr>
    </a:lvl2pPr>
    <a:lvl3pPr marL="36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3pPr>
    <a:lvl4pPr marL="54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4pPr>
    <a:lvl5pPr marL="0" indent="0" algn="l" defTabSz="685800" rtl="0" eaLnBrk="1" latinLnBrk="0" hangingPunct="1">
      <a:lnSpc>
        <a:spcPct val="110000"/>
      </a:lnSpc>
      <a:spcBef>
        <a:spcPts val="0"/>
      </a:spcBef>
      <a:spcAft>
        <a:spcPts val="500"/>
      </a:spcAft>
      <a:buFont typeface="Arial" panose="020B0604020202020204" pitchFamily="34" charset="0"/>
      <a:buNone/>
      <a:defRPr sz="1500" b="0" kern="1200">
        <a:solidFill>
          <a:schemeClr val="tx1"/>
        </a:solidFill>
        <a:latin typeface="+mn-lt"/>
        <a:ea typeface="+mn-ea"/>
        <a:cs typeface="+mn-cs"/>
      </a:defRPr>
    </a:lvl5pPr>
    <a:lvl6pPr marL="0" indent="0" algn="l" defTabSz="685800" rtl="0" eaLnBrk="1" latinLnBrk="0" hangingPunct="1">
      <a:lnSpc>
        <a:spcPct val="110000"/>
      </a:lnSpc>
      <a:spcBef>
        <a:spcPts val="0"/>
      </a:spcBef>
      <a:spcAft>
        <a:spcPts val="0"/>
      </a:spcAft>
      <a:buFont typeface="+mj-lt"/>
      <a:buNone/>
      <a:defRPr sz="1200" b="1" kern="1200">
        <a:solidFill>
          <a:schemeClr val="tx1"/>
        </a:solidFill>
        <a:latin typeface="+mn-lt"/>
        <a:ea typeface="+mn-ea"/>
        <a:cs typeface="+mn-cs"/>
      </a:defRPr>
    </a:lvl6pPr>
    <a:lvl7pPr marL="180000" indent="-180000" algn="l" defTabSz="685800" rtl="0" eaLnBrk="1" latinLnBrk="0" hangingPunct="1">
      <a:lnSpc>
        <a:spcPct val="110000"/>
      </a:lnSpc>
      <a:spcBef>
        <a:spcPts val="0"/>
      </a:spcBef>
      <a:spcAft>
        <a:spcPts val="500"/>
      </a:spcAft>
      <a:buClr>
        <a:schemeClr val="accent4"/>
      </a:buClr>
      <a:buFont typeface="+mj-lt"/>
      <a:buAutoNum type="arabicPeriod"/>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full page gradient">
    <p:bg>
      <p:bgPr>
        <a:solidFill>
          <a:schemeClr val="accent3"/>
        </a:solidFill>
        <a:effectLst/>
      </p:bgPr>
    </p:bg>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96DE1190-21FC-7A5A-2970-382CA54C49CF}"/>
              </a:ext>
            </a:extLst>
          </p:cNvPr>
          <p:cNvSpPr>
            <a:spLocks noGrp="1"/>
          </p:cNvSpPr>
          <p:nvPr>
            <p:ph type="title" hasCustomPrompt="1"/>
          </p:nvPr>
        </p:nvSpPr>
        <p:spPr>
          <a:xfrm>
            <a:off x="324001" y="586647"/>
            <a:ext cx="8495998" cy="1498873"/>
          </a:xfrm>
        </p:spPr>
        <p:txBody>
          <a:bodyPr bIns="36000"/>
          <a:lstStyle>
            <a:lvl1pPr>
              <a:lnSpc>
                <a:spcPct val="90000"/>
              </a:lnSpc>
              <a:defRPr sz="3600" b="1" i="0" cap="none" baseline="0">
                <a:solidFill>
                  <a:schemeClr val="tx1"/>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Sample title one or two lines, Delivery Bold, 36 pt</a:t>
            </a:r>
          </a:p>
        </p:txBody>
      </p:sp>
      <p:sp>
        <p:nvSpPr>
          <p:cNvPr id="3" name="meta-subline">
            <a:extLst>
              <a:ext uri="{FF2B5EF4-FFF2-40B4-BE49-F238E27FC236}">
                <a16:creationId xmlns:a16="http://schemas.microsoft.com/office/drawing/2014/main" id="{34533E2D-E3E8-4028-915B-4B522D9607C2}"/>
              </a:ext>
            </a:extLst>
          </p:cNvPr>
          <p:cNvSpPr>
            <a:spLocks noGrp="1"/>
          </p:cNvSpPr>
          <p:nvPr>
            <p:ph type="subTitle" idx="1" hasCustomPrompt="1"/>
          </p:nvPr>
        </p:nvSpPr>
        <p:spPr>
          <a:xfrm>
            <a:off x="324000" y="2090715"/>
            <a:ext cx="8495999" cy="503215"/>
          </a:xfrm>
          <a:prstGeom prst="rect">
            <a:avLst/>
          </a:prstGeom>
        </p:spPr>
        <p:txBody>
          <a:bodyPr>
            <a:noAutofit/>
          </a:bodyPr>
          <a:lstStyle>
            <a:lvl1pPr marL="0" indent="0" algn="l">
              <a:lnSpc>
                <a:spcPts val="1980"/>
              </a:lnSpc>
              <a:spcAft>
                <a:spcPts val="0"/>
              </a:spcAft>
              <a:buNone/>
              <a:defRPr sz="1800" b="0" i="0" cap="none" baseline="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Subline on one or two lines, </a:t>
            </a:r>
            <a:br>
              <a:rPr lang="en-US" dirty="0"/>
            </a:br>
            <a:r>
              <a:rPr lang="en-US" dirty="0"/>
              <a:t>Delivery Regular, 18 pt</a:t>
            </a:r>
          </a:p>
        </p:txBody>
      </p:sp>
      <p:sp>
        <p:nvSpPr>
          <p:cNvPr id="7" name="meta-project">
            <a:extLst>
              <a:ext uri="{FF2B5EF4-FFF2-40B4-BE49-F238E27FC236}">
                <a16:creationId xmlns:a16="http://schemas.microsoft.com/office/drawing/2014/main" id="{8F28B7B0-34F9-4874-994D-5A49D798B34A}"/>
              </a:ext>
            </a:extLst>
          </p:cNvPr>
          <p:cNvSpPr>
            <a:spLocks noGrp="1"/>
          </p:cNvSpPr>
          <p:nvPr>
            <p:ph type="body" sz="quarter" idx="14" hasCustomPrompt="1"/>
          </p:nvPr>
        </p:nvSpPr>
        <p:spPr>
          <a:xfrm>
            <a:off x="323999" y="2723210"/>
            <a:ext cx="4644724" cy="400110"/>
          </a:xfrm>
          <a:prstGeom prst="rect">
            <a:avLst/>
          </a:prstGeom>
        </p:spPr>
        <p:txBody>
          <a:bodyPr>
            <a:noAutofit/>
          </a:bodyPr>
          <a:lstStyle>
            <a:lvl1pPr>
              <a:spcAft>
                <a:spcPts val="0"/>
              </a:spcAft>
              <a:defRPr>
                <a:solidFill>
                  <a:schemeClr val="tx1"/>
                </a:solidFill>
                <a:latin typeface="+mn-lt"/>
              </a:defRPr>
            </a:lvl1pPr>
            <a:lvl2pPr marL="0" indent="0">
              <a:buNone/>
              <a:defRPr/>
            </a:lvl2pPr>
          </a:lstStyle>
          <a:p>
            <a:pPr lvl="0"/>
            <a:r>
              <a:rPr lang="en-US" dirty="0"/>
              <a:t>Name of the event or project or presenter, Delivery, 12 </a:t>
            </a:r>
            <a:r>
              <a:rPr lang="en-US" dirty="0" err="1"/>
              <a:t>pt</a:t>
            </a:r>
            <a:r>
              <a:rPr lang="en-US" dirty="0"/>
              <a:t> </a:t>
            </a:r>
          </a:p>
          <a:p>
            <a:pPr lvl="0"/>
            <a:r>
              <a:rPr lang="en-US" dirty="0"/>
              <a:t>Location, ## Month ####</a:t>
            </a:r>
          </a:p>
        </p:txBody>
      </p:sp>
      <p:sp>
        <p:nvSpPr>
          <p:cNvPr id="18" name="meta-identifier">
            <a:extLst>
              <a:ext uri="{FF2B5EF4-FFF2-40B4-BE49-F238E27FC236}">
                <a16:creationId xmlns:a16="http://schemas.microsoft.com/office/drawing/2014/main" id="{54E64FCC-3FE9-443B-AD0F-06908B8BA7C1}"/>
              </a:ext>
            </a:extLst>
          </p:cNvPr>
          <p:cNvSpPr>
            <a:spLocks noGrp="1"/>
          </p:cNvSpPr>
          <p:nvPr>
            <p:ph type="body" sz="quarter" idx="13" hasCustomPrompt="1"/>
          </p:nvPr>
        </p:nvSpPr>
        <p:spPr>
          <a:xfrm>
            <a:off x="323999" y="3186384"/>
            <a:ext cx="4644724" cy="196977"/>
          </a:xfrm>
          <a:prstGeom prst="rect">
            <a:avLst/>
          </a:prstGeom>
        </p:spPr>
        <p:txBody>
          <a:bodyPr>
            <a:noAutofit/>
          </a:bodyPr>
          <a:lstStyle>
            <a:lvl1pPr>
              <a:defRPr b="1">
                <a:solidFill>
                  <a:schemeClr val="tx1"/>
                </a:solidFill>
                <a:latin typeface="+mn-lt"/>
              </a:defRPr>
            </a:lvl1pPr>
            <a:lvl2pPr marL="0" indent="0">
              <a:buNone/>
              <a:defRPr/>
            </a:lvl2pPr>
          </a:lstStyle>
          <a:p>
            <a:pPr lvl="0"/>
            <a:r>
              <a:rPr lang="en-US" dirty="0"/>
              <a:t>DHL Business Unit – Claim, Delivery (Bold), 12 pt</a:t>
            </a:r>
          </a:p>
        </p:txBody>
      </p:sp>
      <p:sp>
        <p:nvSpPr>
          <p:cNvPr id="2" name="Fußzeilenplatzhalter 1">
            <a:extLst>
              <a:ext uri="{FF2B5EF4-FFF2-40B4-BE49-F238E27FC236}">
                <a16:creationId xmlns:a16="http://schemas.microsoft.com/office/drawing/2014/main" id="{F6951C88-A91C-B65C-9B38-17838024CD0E}"/>
              </a:ext>
            </a:extLst>
          </p:cNvPr>
          <p:cNvSpPr>
            <a:spLocks noGrp="1"/>
          </p:cNvSpPr>
          <p:nvPr>
            <p:ph type="ftr" sz="quarter" idx="21"/>
          </p:nvPr>
        </p:nvSpPr>
        <p:spPr>
          <a:xfrm>
            <a:off x="0" y="5143500"/>
            <a:ext cx="0" cy="0"/>
          </a:xfrm>
          <a:prstGeom prst="rect">
            <a:avLst/>
          </a:prstGeom>
        </p:spPr>
        <p:txBody>
          <a:bodyPr/>
          <a:lstStyle>
            <a:lvl1pPr>
              <a:defRPr sz="100">
                <a:noFill/>
              </a:defRPr>
            </a:lvl1pPr>
          </a:lstStyle>
          <a:p>
            <a:r>
              <a:rPr lang="en-US"/>
              <a:t>DHL | Presentation title | Location | xx Month 20xx</a:t>
            </a:r>
            <a:endParaRPr lang="en-US" dirty="0"/>
          </a:p>
        </p:txBody>
      </p:sp>
      <p:sp>
        <p:nvSpPr>
          <p:cNvPr id="4" name="Foliennummernplatzhalter 3">
            <a:extLst>
              <a:ext uri="{FF2B5EF4-FFF2-40B4-BE49-F238E27FC236}">
                <a16:creationId xmlns:a16="http://schemas.microsoft.com/office/drawing/2014/main" id="{A7DC5CD8-DD48-AA1E-2DB8-86528BE38BE9}"/>
              </a:ext>
            </a:extLst>
          </p:cNvPr>
          <p:cNvSpPr>
            <a:spLocks noGrp="1"/>
          </p:cNvSpPr>
          <p:nvPr>
            <p:ph type="sldNum" sz="quarter" idx="22"/>
          </p:nvPr>
        </p:nvSpPr>
        <p:spPr>
          <a:xfrm>
            <a:off x="0" y="5143500"/>
            <a:ext cx="0" cy="0"/>
          </a:xfrm>
          <a:prstGeom prst="rect">
            <a:avLst/>
          </a:prstGeom>
        </p:spPr>
        <p:txBody>
          <a:bodyPr/>
          <a:lstStyle>
            <a:lvl1pPr>
              <a:defRPr sz="100">
                <a:noFill/>
              </a:defRPr>
            </a:lvl1pPr>
          </a:lstStyle>
          <a:p>
            <a:fld id="{C2245BC1-4D7B-4ED3-8F01-840FA35126C6}" type="slidenum">
              <a:rPr lang="en-US" smtClean="0"/>
              <a:pPr/>
              <a:t>‹#›</a:t>
            </a:fld>
            <a:endParaRPr lang="en-US" dirty="0"/>
          </a:p>
        </p:txBody>
      </p:sp>
      <p:pic>
        <p:nvPicPr>
          <p:cNvPr id="5" name="Logo">
            <a:extLst>
              <a:ext uri="{FF2B5EF4-FFF2-40B4-BE49-F238E27FC236}">
                <a16:creationId xmlns:a16="http://schemas.microsoft.com/office/drawing/2014/main" id="{EF4BDDBD-FE87-DBB2-CA6F-888571B0EE6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3999" y="4612036"/>
            <a:ext cx="1479678" cy="208799"/>
          </a:xfrm>
          <a:prstGeom prst="rect">
            <a:avLst/>
          </a:prstGeom>
        </p:spPr>
      </p:pic>
    </p:spTree>
    <p:extLst>
      <p:ext uri="{BB962C8B-B14F-4D97-AF65-F5344CB8AC3E}">
        <p14:creationId xmlns:p14="http://schemas.microsoft.com/office/powerpoint/2010/main" val="1873564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Full Picture, yellow textbox">
    <p:bg>
      <p:bgPr>
        <a:solidFill>
          <a:schemeClr val="accent3"/>
        </a:solidFill>
        <a:effectLst/>
      </p:bgPr>
    </p:bg>
    <p:spTree>
      <p:nvGrpSpPr>
        <p:cNvPr id="1" name=""/>
        <p:cNvGrpSpPr/>
        <p:nvPr/>
      </p:nvGrpSpPr>
      <p:grpSpPr>
        <a:xfrm>
          <a:off x="0" y="0"/>
          <a:ext cx="0" cy="0"/>
          <a:chOff x="0" y="0"/>
          <a:chExt cx="0" cy="0"/>
        </a:xfrm>
      </p:grpSpPr>
      <p:sp>
        <p:nvSpPr>
          <p:cNvPr id="13" name="Title 11">
            <a:extLst>
              <a:ext uri="{FF2B5EF4-FFF2-40B4-BE49-F238E27FC236}">
                <a16:creationId xmlns:a16="http://schemas.microsoft.com/office/drawing/2014/main" id="{34AB0B31-4D70-B134-8A95-304772A8B846}"/>
              </a:ext>
            </a:extLst>
          </p:cNvPr>
          <p:cNvSpPr>
            <a:spLocks noGrp="1"/>
          </p:cNvSpPr>
          <p:nvPr>
            <p:ph type="title" hasCustomPrompt="1"/>
          </p:nvPr>
        </p:nvSpPr>
        <p:spPr>
          <a:xfrm>
            <a:off x="650591" y="1161288"/>
            <a:ext cx="4398203" cy="1498873"/>
          </a:xfrm>
        </p:spPr>
        <p:txBody>
          <a:bodyPr/>
          <a:lstStyle>
            <a:lvl1pPr>
              <a:lnSpc>
                <a:spcPct val="90000"/>
              </a:lnSpc>
              <a:defRPr sz="3600" b="1" i="0" cap="none" baseline="0">
                <a:solidFill>
                  <a:schemeClr val="tx1"/>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Section divider with image, Delivery Bold, 36 pt</a:t>
            </a:r>
          </a:p>
        </p:txBody>
      </p:sp>
      <p:sp>
        <p:nvSpPr>
          <p:cNvPr id="6" name="meta-subline">
            <a:extLst>
              <a:ext uri="{FF2B5EF4-FFF2-40B4-BE49-F238E27FC236}">
                <a16:creationId xmlns:a16="http://schemas.microsoft.com/office/drawing/2014/main" id="{2A2BE332-1209-F015-B804-1FAD635CD724}"/>
              </a:ext>
            </a:extLst>
          </p:cNvPr>
          <p:cNvSpPr>
            <a:spLocks noGrp="1"/>
          </p:cNvSpPr>
          <p:nvPr>
            <p:ph type="subTitle" idx="1" hasCustomPrompt="1"/>
          </p:nvPr>
        </p:nvSpPr>
        <p:spPr>
          <a:xfrm>
            <a:off x="650591" y="2706836"/>
            <a:ext cx="4398203" cy="503215"/>
          </a:xfrm>
          <a:prstGeom prst="rect">
            <a:avLst/>
          </a:prstGeom>
        </p:spPr>
        <p:txBody>
          <a:bodyPr>
            <a:noAutofit/>
          </a:bodyPr>
          <a:lstStyle>
            <a:lvl1pPr marL="0" indent="0" algn="l">
              <a:lnSpc>
                <a:spcPts val="1980"/>
              </a:lnSpc>
              <a:spcAft>
                <a:spcPts val="0"/>
              </a:spcAft>
              <a:buNone/>
              <a:defRPr sz="1800" b="0" i="0" cap="none" baseline="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Subline on one or two lines, </a:t>
            </a:r>
            <a:br>
              <a:rPr lang="en-US" dirty="0"/>
            </a:br>
            <a:r>
              <a:rPr lang="en-US" dirty="0"/>
              <a:t>Delivery Regular, 18 pt</a:t>
            </a:r>
          </a:p>
        </p:txBody>
      </p:sp>
      <p:sp>
        <p:nvSpPr>
          <p:cNvPr id="8" name="Bildplatzhalter 7">
            <a:extLst>
              <a:ext uri="{FF2B5EF4-FFF2-40B4-BE49-F238E27FC236}">
                <a16:creationId xmlns:a16="http://schemas.microsoft.com/office/drawing/2014/main" id="{5CD663DA-15E9-862D-9231-87DAF3160EB1}"/>
              </a:ext>
            </a:extLst>
          </p:cNvPr>
          <p:cNvSpPr>
            <a:spLocks noGrp="1"/>
          </p:cNvSpPr>
          <p:nvPr>
            <p:ph type="pic" sz="quarter" idx="14" hasCustomPrompt="1"/>
          </p:nvPr>
        </p:nvSpPr>
        <p:spPr>
          <a:xfrm>
            <a:off x="0" y="0"/>
            <a:ext cx="9144001" cy="5148000"/>
          </a:xfrm>
          <a:custGeom>
            <a:avLst/>
            <a:gdLst>
              <a:gd name="connsiteX0" fmla="*/ 492212 w 9144001"/>
              <a:gd name="connsiteY0" fmla="*/ 639000 h 5148000"/>
              <a:gd name="connsiteX1" fmla="*/ 323999 w 9144001"/>
              <a:gd name="connsiteY1" fmla="*/ 807213 h 5148000"/>
              <a:gd name="connsiteX2" fmla="*/ 323999 w 9144001"/>
              <a:gd name="connsiteY2" fmla="*/ 3366016 h 5148000"/>
              <a:gd name="connsiteX3" fmla="*/ 492212 w 9144001"/>
              <a:gd name="connsiteY3" fmla="*/ 3534229 h 5148000"/>
              <a:gd name="connsiteX4" fmla="*/ 5195785 w 9144001"/>
              <a:gd name="connsiteY4" fmla="*/ 3534229 h 5148000"/>
              <a:gd name="connsiteX5" fmla="*/ 5363998 w 9144001"/>
              <a:gd name="connsiteY5" fmla="*/ 3366016 h 5148000"/>
              <a:gd name="connsiteX6" fmla="*/ 5363998 w 9144001"/>
              <a:gd name="connsiteY6" fmla="*/ 807213 h 5148000"/>
              <a:gd name="connsiteX7" fmla="*/ 5195785 w 9144001"/>
              <a:gd name="connsiteY7" fmla="*/ 639000 h 5148000"/>
              <a:gd name="connsiteX8" fmla="*/ 0 w 9144001"/>
              <a:gd name="connsiteY8" fmla="*/ 0 h 5148000"/>
              <a:gd name="connsiteX9" fmla="*/ 9144001 w 9144001"/>
              <a:gd name="connsiteY9" fmla="*/ 0 h 5148000"/>
              <a:gd name="connsiteX10" fmla="*/ 9144001 w 9144001"/>
              <a:gd name="connsiteY10" fmla="*/ 5148000 h 5148000"/>
              <a:gd name="connsiteX11" fmla="*/ 0 w 9144001"/>
              <a:gd name="connsiteY11" fmla="*/ 5148000 h 51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1" h="5148000">
                <a:moveTo>
                  <a:pt x="492212" y="639000"/>
                </a:moveTo>
                <a:cubicBezTo>
                  <a:pt x="399311" y="639000"/>
                  <a:pt x="323999" y="714312"/>
                  <a:pt x="323999" y="807213"/>
                </a:cubicBezTo>
                <a:lnTo>
                  <a:pt x="323999" y="3366016"/>
                </a:lnTo>
                <a:cubicBezTo>
                  <a:pt x="323999" y="3458917"/>
                  <a:pt x="399311" y="3534229"/>
                  <a:pt x="492212" y="3534229"/>
                </a:cubicBezTo>
                <a:lnTo>
                  <a:pt x="5195785" y="3534229"/>
                </a:lnTo>
                <a:cubicBezTo>
                  <a:pt x="5288686" y="3534229"/>
                  <a:pt x="5363998" y="3458917"/>
                  <a:pt x="5363998" y="3366016"/>
                </a:cubicBezTo>
                <a:lnTo>
                  <a:pt x="5363998" y="807213"/>
                </a:lnTo>
                <a:cubicBezTo>
                  <a:pt x="5363998" y="714312"/>
                  <a:pt x="5288686" y="639000"/>
                  <a:pt x="5195785" y="639000"/>
                </a:cubicBezTo>
                <a:close/>
                <a:moveTo>
                  <a:pt x="0" y="0"/>
                </a:moveTo>
                <a:lnTo>
                  <a:pt x="9144001" y="0"/>
                </a:lnTo>
                <a:lnTo>
                  <a:pt x="9144001" y="5148000"/>
                </a:lnTo>
                <a:lnTo>
                  <a:pt x="0" y="5148000"/>
                </a:lnTo>
                <a:close/>
              </a:path>
            </a:pathLst>
          </a:custGeom>
          <a:solidFill>
            <a:srgbClr val="CCCCCC"/>
          </a:solidFill>
        </p:spPr>
        <p:txBody>
          <a:bodyPr wrap="square" lIns="72000" tIns="72000" rIns="72000" bIns="72000">
            <a:noAutofit/>
          </a:bodyPr>
          <a:lstStyle>
            <a:lvl1pPr>
              <a:defRPr/>
            </a:lvl1pPr>
          </a:lstStyle>
          <a:p>
            <a:r>
              <a:rPr lang="en-US" dirty="0"/>
              <a:t>Please click the icon to insert an image</a:t>
            </a:r>
          </a:p>
        </p:txBody>
      </p:sp>
    </p:spTree>
    <p:extLst>
      <p:ext uri="{BB962C8B-B14F-4D97-AF65-F5344CB8AC3E}">
        <p14:creationId xmlns:p14="http://schemas.microsoft.com/office/powerpoint/2010/main" val="983713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55AA5-C875-4E2C-962B-7BF752DF5F22}"/>
              </a:ext>
            </a:extLst>
          </p:cNvPr>
          <p:cNvSpPr>
            <a:spLocks noGrp="1"/>
          </p:cNvSpPr>
          <p:nvPr>
            <p:ph type="title" hasCustomPrompt="1"/>
          </p:nvPr>
        </p:nvSpPr>
        <p:spPr/>
        <p:txBody>
          <a:bodyPr/>
          <a:lstStyle>
            <a:lvl1pPr>
              <a:defRPr/>
            </a:lvl1pPr>
          </a:lstStyle>
          <a:p>
            <a:r>
              <a:rPr lang="en-US" dirty="0"/>
              <a:t>Double headline with one or two lines, Delivery Bold, 18 </a:t>
            </a:r>
            <a:r>
              <a:rPr lang="en-US" dirty="0" err="1"/>
              <a:t>pt</a:t>
            </a:r>
            <a:endParaRPr lang="en-GB" dirty="0"/>
          </a:p>
        </p:txBody>
      </p:sp>
      <p:sp>
        <p:nvSpPr>
          <p:cNvPr id="5" name="Text Placeholder 9">
            <a:extLst>
              <a:ext uri="{FF2B5EF4-FFF2-40B4-BE49-F238E27FC236}">
                <a16:creationId xmlns:a16="http://schemas.microsoft.com/office/drawing/2014/main" id="{0932B09A-0711-8873-B4AC-6786C2831749}"/>
              </a:ext>
            </a:extLst>
          </p:cNvPr>
          <p:cNvSpPr>
            <a:spLocks noGrp="1"/>
          </p:cNvSpPr>
          <p:nvPr>
            <p:ph type="body" sz="quarter" idx="15" hasCustomPrompt="1"/>
          </p:nvPr>
        </p:nvSpPr>
        <p:spPr>
          <a:xfrm>
            <a:off x="323850" y="1150938"/>
            <a:ext cx="2722563" cy="3530600"/>
          </a:xfrm>
          <a:prstGeom prst="rect">
            <a:avLst/>
          </a:prstGeom>
        </p:spPr>
        <p:txBody>
          <a:bodyPr/>
          <a:lstStyle>
            <a:lvl1pPr marL="252000" indent="-252000">
              <a:spcBef>
                <a:spcPts val="1800"/>
              </a:spcBef>
              <a:spcAft>
                <a:spcPts val="0"/>
              </a:spcAft>
              <a:buAutoNum type="arabicPlain"/>
              <a:defRPr b="1"/>
            </a:lvl1pPr>
            <a:lvl2pPr marL="252000" indent="0">
              <a:lnSpc>
                <a:spcPct val="100000"/>
              </a:lnSpc>
              <a:spcAft>
                <a:spcPts val="0"/>
              </a:spcAft>
              <a:buNone/>
              <a:defRPr/>
            </a:lvl2pPr>
          </a:lstStyle>
          <a:p>
            <a:pPr lvl="0"/>
            <a:r>
              <a:rPr lang="en-US" dirty="0"/>
              <a:t>Sample section, Delivery Bold,       12 pt</a:t>
            </a:r>
          </a:p>
          <a:p>
            <a:pPr lvl="1"/>
            <a:r>
              <a:rPr lang="en-US" dirty="0"/>
              <a:t>Sample text, Delivery, 12 pt</a:t>
            </a:r>
          </a:p>
          <a:p>
            <a:pPr lvl="0"/>
            <a:endParaRPr lang="en-GB" dirty="0"/>
          </a:p>
        </p:txBody>
      </p:sp>
      <p:sp>
        <p:nvSpPr>
          <p:cNvPr id="6" name="Text Placeholder 9">
            <a:extLst>
              <a:ext uri="{FF2B5EF4-FFF2-40B4-BE49-F238E27FC236}">
                <a16:creationId xmlns:a16="http://schemas.microsoft.com/office/drawing/2014/main" id="{9FD032D0-5397-E9DC-C5D8-CDF7498ABDCD}"/>
              </a:ext>
            </a:extLst>
          </p:cNvPr>
          <p:cNvSpPr>
            <a:spLocks noGrp="1"/>
          </p:cNvSpPr>
          <p:nvPr>
            <p:ph type="body" sz="quarter" idx="16" hasCustomPrompt="1"/>
          </p:nvPr>
        </p:nvSpPr>
        <p:spPr>
          <a:xfrm>
            <a:off x="4575968" y="1150938"/>
            <a:ext cx="2722564" cy="3530600"/>
          </a:xfrm>
          <a:prstGeom prst="rect">
            <a:avLst/>
          </a:prstGeom>
        </p:spPr>
        <p:txBody>
          <a:bodyPr/>
          <a:lstStyle>
            <a:lvl1pPr marL="252000" indent="-252000">
              <a:spcBef>
                <a:spcPts val="1800"/>
              </a:spcBef>
              <a:spcAft>
                <a:spcPts val="0"/>
              </a:spcAft>
              <a:buAutoNum type="arabicPlain" startAt="7"/>
              <a:defRPr b="1"/>
            </a:lvl1pPr>
            <a:lvl2pPr marL="252000" indent="0">
              <a:lnSpc>
                <a:spcPct val="100000"/>
              </a:lnSpc>
              <a:spcAft>
                <a:spcPts val="0"/>
              </a:spcAft>
              <a:buNone/>
              <a:defRPr/>
            </a:lvl2pPr>
          </a:lstStyle>
          <a:p>
            <a:pPr lvl="0"/>
            <a:r>
              <a:rPr lang="en-US" dirty="0"/>
              <a:t>Sample section, Delivery Bold,       12 pt</a:t>
            </a:r>
          </a:p>
          <a:p>
            <a:pPr lvl="1"/>
            <a:r>
              <a:rPr lang="en-US" dirty="0"/>
              <a:t>Sample text, Delivery, 12 </a:t>
            </a:r>
            <a:r>
              <a:rPr lang="en-US" dirty="0" err="1"/>
              <a:t>pt</a:t>
            </a:r>
            <a:endParaRPr lang="en-US" dirty="0"/>
          </a:p>
          <a:p>
            <a:pPr lvl="0"/>
            <a:endParaRPr lang="en-US" dirty="0"/>
          </a:p>
          <a:p>
            <a:pPr lvl="0"/>
            <a:endParaRPr lang="en-GB" dirty="0"/>
          </a:p>
        </p:txBody>
      </p:sp>
    </p:spTree>
    <p:extLst>
      <p:ext uri="{BB962C8B-B14F-4D97-AF65-F5344CB8AC3E}">
        <p14:creationId xmlns:p14="http://schemas.microsoft.com/office/powerpoint/2010/main" val="2978337064"/>
      </p:ext>
    </p:extLst>
  </p:cSld>
  <p:clrMapOvr>
    <a:masterClrMapping/>
  </p:clrMapOvr>
  <p:extLst>
    <p:ext uri="{DCECCB84-F9BA-43D5-87BE-67443E8EF086}">
      <p15:sldGuideLst xmlns:p15="http://schemas.microsoft.com/office/powerpoint/2012/main">
        <p15:guide id="1" pos="1920" userDrawn="1">
          <p15:clr>
            <a:srgbClr val="FBAE40"/>
          </p15:clr>
        </p15:guide>
        <p15:guide id="2" pos="2021" userDrawn="1">
          <p15:clr>
            <a:srgbClr val="FBAE40"/>
          </p15:clr>
        </p15:guide>
        <p15:guide id="3" pos="3740" userDrawn="1">
          <p15:clr>
            <a:srgbClr val="FBAE40"/>
          </p15:clr>
        </p15:guide>
        <p15:guide id="4"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F4958-514A-4601-B68D-C79842B99920}"/>
              </a:ext>
            </a:extLst>
          </p:cNvPr>
          <p:cNvSpPr>
            <a:spLocks noGrp="1"/>
          </p:cNvSpPr>
          <p:nvPr>
            <p:ph type="title" hasCustomPrompt="1"/>
          </p:nvPr>
        </p:nvSpPr>
        <p:spPr/>
        <p:txBody>
          <a:bodyPr/>
          <a:lstStyle>
            <a:lvl1pPr>
              <a:defRPr/>
            </a:lvl1pPr>
          </a:lstStyle>
          <a:p>
            <a:r>
              <a:rPr lang="en-US" dirty="0"/>
              <a:t>Double headline with one or two lines, Delivery Bold, 18 </a:t>
            </a:r>
            <a:r>
              <a:rPr lang="en-US" dirty="0" err="1"/>
              <a:t>pt</a:t>
            </a:r>
            <a:endParaRPr lang="en-US" dirty="0"/>
          </a:p>
        </p:txBody>
      </p:sp>
      <p:sp>
        <p:nvSpPr>
          <p:cNvPr id="8" name="Content">
            <a:extLst>
              <a:ext uri="{FF2B5EF4-FFF2-40B4-BE49-F238E27FC236}">
                <a16:creationId xmlns:a16="http://schemas.microsoft.com/office/drawing/2014/main" id="{3AB14529-BCAE-43FA-A029-C343F83E0454}"/>
              </a:ext>
            </a:extLst>
          </p:cNvPr>
          <p:cNvSpPr>
            <a:spLocks noGrp="1"/>
          </p:cNvSpPr>
          <p:nvPr>
            <p:ph sz="quarter" idx="14" hasCustomPrompt="1"/>
          </p:nvPr>
        </p:nvSpPr>
        <p:spPr>
          <a:xfrm>
            <a:off x="324000" y="1150938"/>
            <a:ext cx="8495999" cy="3528000"/>
          </a:xfrm>
          <a:prstGeom prst="rect">
            <a:avLst/>
          </a:prstGeom>
        </p:spPr>
        <p:txBody>
          <a:bodyPr/>
          <a:lstStyle>
            <a:lvl1pPr>
              <a:defRPr/>
            </a:lvl1pPr>
            <a:lvl2pPr>
              <a:defRPr/>
            </a:lvl2pPr>
            <a:lvl3pPr>
              <a:defRPr/>
            </a:lvl3pPr>
            <a:lvl4pPr>
              <a:defRPr/>
            </a:lvl4pPr>
            <a:lvl5pPr>
              <a:defRPr/>
            </a:lvl5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sz="1200" dirty="0"/>
              <a:t>Bullet number, Delivery, 12 </a:t>
            </a:r>
            <a:r>
              <a:rPr lang="en-US" sz="1200" dirty="0" err="1"/>
              <a:t>pt</a:t>
            </a:r>
            <a:r>
              <a:rPr lang="en-US" sz="1200" dirty="0"/>
              <a:t> </a:t>
            </a:r>
          </a:p>
        </p:txBody>
      </p:sp>
      <p:sp>
        <p:nvSpPr>
          <p:cNvPr id="5" name="Rectangle 4">
            <a:extLst>
              <a:ext uri="{FF2B5EF4-FFF2-40B4-BE49-F238E27FC236}">
                <a16:creationId xmlns:a16="http://schemas.microsoft.com/office/drawing/2014/main" id="{9D5CED03-C33D-4356-A21D-74205078B24D}"/>
              </a:ext>
            </a:extLst>
          </p:cNvPr>
          <p:cNvSpPr/>
          <p:nvPr/>
        </p:nvSpPr>
        <p:spPr>
          <a:xfrm>
            <a:off x="2286000" y="1729212"/>
            <a:ext cx="4572000" cy="300082"/>
          </a:xfrm>
          <a:prstGeom prst="rect">
            <a:avLst/>
          </a:prstGeom>
        </p:spPr>
        <p:txBody>
          <a:bodyPr>
            <a:spAutoFit/>
          </a:bodyPr>
          <a:lstStyle/>
          <a:p>
            <a:pPr lvl="2"/>
            <a:r>
              <a:rPr lang="en-US" dirty="0"/>
              <a:t> </a:t>
            </a:r>
          </a:p>
        </p:txBody>
      </p:sp>
    </p:spTree>
    <p:extLst>
      <p:ext uri="{BB962C8B-B14F-4D97-AF65-F5344CB8AC3E}">
        <p14:creationId xmlns:p14="http://schemas.microsoft.com/office/powerpoint/2010/main" val="2470408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EF21E-737D-4419-BFB1-7E3BAF4E7B53}"/>
              </a:ext>
            </a:extLst>
          </p:cNvPr>
          <p:cNvSpPr>
            <a:spLocks noGrp="1"/>
          </p:cNvSpPr>
          <p:nvPr>
            <p:ph type="title" hasCustomPrompt="1"/>
          </p:nvPr>
        </p:nvSpPr>
        <p:spPr/>
        <p:txBody>
          <a:bodyPr/>
          <a:lstStyle>
            <a:lvl1pPr>
              <a:defRPr/>
            </a:lvl1pPr>
          </a:lstStyle>
          <a:p>
            <a:r>
              <a:rPr lang="en-US" dirty="0"/>
              <a:t>Double headline with one or two lines, Delivery Bold, 18 </a:t>
            </a:r>
            <a:r>
              <a:rPr lang="en-US" dirty="0" err="1"/>
              <a:t>pt</a:t>
            </a:r>
            <a:endParaRPr lang="en-US" dirty="0"/>
          </a:p>
        </p:txBody>
      </p:sp>
    </p:spTree>
    <p:extLst>
      <p:ext uri="{BB962C8B-B14F-4D97-AF65-F5344CB8AC3E}">
        <p14:creationId xmlns:p14="http://schemas.microsoft.com/office/powerpoint/2010/main" val="1125866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424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49F3C-D71F-48B0-816B-AA2AB649733A}"/>
              </a:ext>
            </a:extLst>
          </p:cNvPr>
          <p:cNvSpPr>
            <a:spLocks noGrp="1"/>
          </p:cNvSpPr>
          <p:nvPr>
            <p:ph type="title" hasCustomPrompt="1"/>
          </p:nvPr>
        </p:nvSpPr>
        <p:spPr/>
        <p:txBody>
          <a:bodyPr/>
          <a:lstStyle>
            <a:lvl1pPr>
              <a:defRPr/>
            </a:lvl1pPr>
          </a:lstStyle>
          <a:p>
            <a:r>
              <a:rPr lang="en-US" dirty="0"/>
              <a:t>Double headline with one or two lines, Delivery Bold, 18 </a:t>
            </a:r>
            <a:r>
              <a:rPr lang="en-US" dirty="0" err="1"/>
              <a:t>pt</a:t>
            </a:r>
            <a:endParaRPr lang="en-US" dirty="0"/>
          </a:p>
        </p:txBody>
      </p:sp>
      <p:sp>
        <p:nvSpPr>
          <p:cNvPr id="6" name="Content Left">
            <a:extLst>
              <a:ext uri="{FF2B5EF4-FFF2-40B4-BE49-F238E27FC236}">
                <a16:creationId xmlns:a16="http://schemas.microsoft.com/office/drawing/2014/main" id="{1605EC38-B07E-496F-9ED7-8B08225083C7}"/>
              </a:ext>
            </a:extLst>
          </p:cNvPr>
          <p:cNvSpPr>
            <a:spLocks noGrp="1"/>
          </p:cNvSpPr>
          <p:nvPr>
            <p:ph sz="quarter" idx="12" hasCustomPrompt="1"/>
          </p:nvPr>
        </p:nvSpPr>
        <p:spPr>
          <a:xfrm>
            <a:off x="324001" y="1150938"/>
            <a:ext cx="4165450" cy="3530600"/>
          </a:xfrm>
          <a:prstGeom prst="rect">
            <a:avLst/>
          </a:prstGeom>
        </p:spPr>
        <p:txBody>
          <a:bodyPr/>
          <a:lstStyle>
            <a:lvl1pPr>
              <a:defRPr/>
            </a:lvl1pPr>
            <a:lvl2pPr>
              <a:defRPr/>
            </a:lvl2pPr>
            <a:lvl3pPr>
              <a:defRPr/>
            </a:lvl3pPr>
            <a:lvl4pPr>
              <a:defRPr/>
            </a:lvl4pPr>
            <a:lvl5pPr>
              <a:defRPr/>
            </a:lvl5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p:txBody>
      </p:sp>
      <p:sp>
        <p:nvSpPr>
          <p:cNvPr id="7" name="Content Right">
            <a:extLst>
              <a:ext uri="{FF2B5EF4-FFF2-40B4-BE49-F238E27FC236}">
                <a16:creationId xmlns:a16="http://schemas.microsoft.com/office/drawing/2014/main" id="{09D4F118-EC4E-4697-8B94-89026AF38F06}"/>
              </a:ext>
            </a:extLst>
          </p:cNvPr>
          <p:cNvSpPr>
            <a:spLocks noGrp="1"/>
          </p:cNvSpPr>
          <p:nvPr>
            <p:ph sz="quarter" idx="13" hasCustomPrompt="1"/>
          </p:nvPr>
        </p:nvSpPr>
        <p:spPr>
          <a:xfrm>
            <a:off x="4654549" y="1150938"/>
            <a:ext cx="4165450" cy="3530600"/>
          </a:xfrm>
          <a:prstGeom prst="rect">
            <a:avLst/>
          </a:prstGeom>
        </p:spPr>
        <p:txBody>
          <a:bodyPr/>
          <a:lstStyle>
            <a:lvl1pPr>
              <a:defRPr/>
            </a:lvl1pPr>
            <a:lvl2pPr>
              <a:defRPr/>
            </a:lvl2pPr>
            <a:lvl3pPr>
              <a:defRPr/>
            </a:lvl3pPr>
            <a:lvl4pPr>
              <a:defRPr/>
            </a:lvl4pPr>
            <a:lvl5pPr>
              <a:defRPr/>
            </a:lvl5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p:txBody>
      </p:sp>
      <p:sp>
        <p:nvSpPr>
          <p:cNvPr id="3" name="Footer Placeholder 2">
            <a:extLst>
              <a:ext uri="{FF2B5EF4-FFF2-40B4-BE49-F238E27FC236}">
                <a16:creationId xmlns:a16="http://schemas.microsoft.com/office/drawing/2014/main" id="{B74F32AD-3FC7-4091-8554-127642F80671}"/>
              </a:ext>
            </a:extLst>
          </p:cNvPr>
          <p:cNvSpPr>
            <a:spLocks noGrp="1"/>
          </p:cNvSpPr>
          <p:nvPr>
            <p:ph type="ftr" sz="quarter" idx="10"/>
          </p:nvPr>
        </p:nvSpPr>
        <p:spPr>
          <a:xfrm>
            <a:off x="323999" y="4803982"/>
            <a:ext cx="8117532" cy="138499"/>
          </a:xfrm>
          <a:prstGeom prst="rect">
            <a:avLst/>
          </a:prstGeom>
        </p:spPr>
        <p:txBody>
          <a:bodyPr/>
          <a:lstStyle/>
          <a:p>
            <a:r>
              <a:rPr lang="en-US"/>
              <a:t>DHL | Presentation title | Location | xx Month 20xx</a:t>
            </a:r>
            <a:endParaRPr lang="en-US" dirty="0"/>
          </a:p>
        </p:txBody>
      </p:sp>
      <p:sp>
        <p:nvSpPr>
          <p:cNvPr id="4" name="Slide Number Placeholder 3">
            <a:extLst>
              <a:ext uri="{FF2B5EF4-FFF2-40B4-BE49-F238E27FC236}">
                <a16:creationId xmlns:a16="http://schemas.microsoft.com/office/drawing/2014/main" id="{81180CEC-C0BC-4F28-99ED-9A7B307FEE0F}"/>
              </a:ext>
            </a:extLst>
          </p:cNvPr>
          <p:cNvSpPr>
            <a:spLocks noGrp="1"/>
          </p:cNvSpPr>
          <p:nvPr>
            <p:ph type="sldNum" sz="quarter" idx="11"/>
          </p:nvPr>
        </p:nvSpPr>
        <p:spPr>
          <a:xfrm>
            <a:off x="8441531" y="4803982"/>
            <a:ext cx="378469" cy="138499"/>
          </a:xfrm>
          <a:prstGeom prst="rect">
            <a:avLst/>
          </a:prstGeom>
        </p:spPr>
        <p:txBody>
          <a:bodyPr/>
          <a:lstStyle/>
          <a:p>
            <a:fld id="{C2245BC1-4D7B-4ED3-8F01-840FA35126C6}" type="slidenum">
              <a:rPr lang="en-US" smtClean="0"/>
              <a:pPr/>
              <a:t>‹#›</a:t>
            </a:fld>
            <a:endParaRPr lang="en-US" dirty="0"/>
          </a:p>
        </p:txBody>
      </p:sp>
    </p:spTree>
    <p:extLst>
      <p:ext uri="{BB962C8B-B14F-4D97-AF65-F5344CB8AC3E}">
        <p14:creationId xmlns:p14="http://schemas.microsoft.com/office/powerpoint/2010/main" val="3455355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1 column, 1 pictur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97623A-4EAB-41C4-80D7-12A550C73390}"/>
              </a:ext>
            </a:extLst>
          </p:cNvPr>
          <p:cNvSpPr>
            <a:spLocks noGrp="1"/>
          </p:cNvSpPr>
          <p:nvPr>
            <p:ph type="title" hasCustomPrompt="1"/>
          </p:nvPr>
        </p:nvSpPr>
        <p:spPr/>
        <p:txBody>
          <a:bodyPr/>
          <a:lstStyle>
            <a:lvl1pPr>
              <a:defRPr/>
            </a:lvl1pPr>
          </a:lstStyle>
          <a:p>
            <a:r>
              <a:rPr lang="en-US" dirty="0"/>
              <a:t>Double headline with one or two lines, Delivery Bold, 18 </a:t>
            </a:r>
            <a:r>
              <a:rPr lang="en-US" dirty="0" err="1"/>
              <a:t>pt</a:t>
            </a:r>
            <a:endParaRPr lang="en-GB" dirty="0"/>
          </a:p>
        </p:txBody>
      </p:sp>
      <p:sp>
        <p:nvSpPr>
          <p:cNvPr id="5" name="Content">
            <a:extLst>
              <a:ext uri="{FF2B5EF4-FFF2-40B4-BE49-F238E27FC236}">
                <a16:creationId xmlns:a16="http://schemas.microsoft.com/office/drawing/2014/main" id="{038679AF-4954-4658-B135-45730398D31C}"/>
              </a:ext>
            </a:extLst>
          </p:cNvPr>
          <p:cNvSpPr>
            <a:spLocks noGrp="1"/>
          </p:cNvSpPr>
          <p:nvPr>
            <p:ph sz="quarter" idx="12" hasCustomPrompt="1"/>
          </p:nvPr>
        </p:nvSpPr>
        <p:spPr>
          <a:xfrm>
            <a:off x="324001" y="1150938"/>
            <a:ext cx="4165450" cy="3530600"/>
          </a:xfrm>
          <a:prstGeom prst="rect">
            <a:avLst/>
          </a:prstGeom>
        </p:spPr>
        <p:txBody>
          <a:bodyPr/>
          <a:lstStyle>
            <a:lvl1pPr>
              <a:defRPr/>
            </a:lvl1pPr>
            <a:lvl2pPr>
              <a:defRPr/>
            </a:lvl2pPr>
            <a:lvl3pPr>
              <a:defRPr/>
            </a:lvl3pPr>
            <a:lvl4pPr>
              <a:defRPr/>
            </a:lvl4pPr>
            <a:lvl5pPr>
              <a:defRPr/>
            </a:lvl5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p:txBody>
      </p:sp>
      <p:sp>
        <p:nvSpPr>
          <p:cNvPr id="7" name="Picture Placeholder 5">
            <a:extLst>
              <a:ext uri="{FF2B5EF4-FFF2-40B4-BE49-F238E27FC236}">
                <a16:creationId xmlns:a16="http://schemas.microsoft.com/office/drawing/2014/main" id="{96244C1F-A649-AA81-16BC-5355370C4F20}"/>
              </a:ext>
            </a:extLst>
          </p:cNvPr>
          <p:cNvSpPr>
            <a:spLocks noGrp="1"/>
          </p:cNvSpPr>
          <p:nvPr>
            <p:ph type="pic" sz="quarter" idx="15" hasCustomPrompt="1"/>
          </p:nvPr>
        </p:nvSpPr>
        <p:spPr>
          <a:xfrm>
            <a:off x="4654549" y="1150938"/>
            <a:ext cx="4165450" cy="3530600"/>
          </a:xfrm>
          <a:prstGeom prst="roundRect">
            <a:avLst>
              <a:gd name="adj" fmla="val 5752"/>
            </a:avLst>
          </a:prstGeom>
          <a:solidFill>
            <a:srgbClr val="CCCCCC"/>
          </a:solidFill>
        </p:spPr>
        <p:txBody>
          <a:bodyPr lIns="72000" tIns="72000" rIns="72000" bIns="72000"/>
          <a:lstStyle>
            <a:lvl1pPr>
              <a:defRPr/>
            </a:lvl1pPr>
          </a:lstStyle>
          <a:p>
            <a:r>
              <a:rPr lang="en-US" dirty="0"/>
              <a:t>Please click the icon to insert an image</a:t>
            </a:r>
          </a:p>
        </p:txBody>
      </p:sp>
      <p:sp>
        <p:nvSpPr>
          <p:cNvPr id="3" name="Footer Placeholder 2">
            <a:extLst>
              <a:ext uri="{FF2B5EF4-FFF2-40B4-BE49-F238E27FC236}">
                <a16:creationId xmlns:a16="http://schemas.microsoft.com/office/drawing/2014/main" id="{11C21F6A-3851-4800-A70C-75B7E973A6B2}"/>
              </a:ext>
            </a:extLst>
          </p:cNvPr>
          <p:cNvSpPr>
            <a:spLocks noGrp="1"/>
          </p:cNvSpPr>
          <p:nvPr>
            <p:ph type="ftr" sz="quarter" idx="10"/>
          </p:nvPr>
        </p:nvSpPr>
        <p:spPr>
          <a:xfrm>
            <a:off x="323999" y="4803982"/>
            <a:ext cx="8117532" cy="138499"/>
          </a:xfrm>
          <a:prstGeom prst="rect">
            <a:avLst/>
          </a:prstGeom>
        </p:spPr>
        <p:txBody>
          <a:bodyPr/>
          <a:lstStyle/>
          <a:p>
            <a:r>
              <a:rPr lang="en-US"/>
              <a:t>DHL | Presentation title | Location | xx Month 20xx</a:t>
            </a:r>
            <a:endParaRPr lang="en-US" dirty="0"/>
          </a:p>
        </p:txBody>
      </p:sp>
      <p:sp>
        <p:nvSpPr>
          <p:cNvPr id="4" name="Slide Number Placeholder 3">
            <a:extLst>
              <a:ext uri="{FF2B5EF4-FFF2-40B4-BE49-F238E27FC236}">
                <a16:creationId xmlns:a16="http://schemas.microsoft.com/office/drawing/2014/main" id="{1E0140EB-C614-490E-95CD-A54BE084B790}"/>
              </a:ext>
            </a:extLst>
          </p:cNvPr>
          <p:cNvSpPr>
            <a:spLocks noGrp="1"/>
          </p:cNvSpPr>
          <p:nvPr>
            <p:ph type="sldNum" sz="quarter" idx="11"/>
          </p:nvPr>
        </p:nvSpPr>
        <p:spPr>
          <a:xfrm>
            <a:off x="8441531" y="4803982"/>
            <a:ext cx="378469" cy="138499"/>
          </a:xfrm>
          <a:prstGeom prst="rect">
            <a:avLst/>
          </a:prstGeom>
        </p:spPr>
        <p:txBody>
          <a:bodyPr/>
          <a:lstStyle/>
          <a:p>
            <a:fld id="{C2245BC1-4D7B-4ED3-8F01-840FA35126C6}" type="slidenum">
              <a:rPr lang="en-US" smtClean="0"/>
              <a:pPr/>
              <a:t>‹#›</a:t>
            </a:fld>
            <a:endParaRPr lang="en-US" dirty="0"/>
          </a:p>
        </p:txBody>
      </p:sp>
    </p:spTree>
    <p:extLst>
      <p:ext uri="{BB962C8B-B14F-4D97-AF65-F5344CB8AC3E}">
        <p14:creationId xmlns:p14="http://schemas.microsoft.com/office/powerpoint/2010/main" val="4006956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1 column, 1 picture half s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4E13D6-6E2C-4C07-9513-3C9141998F2B}"/>
              </a:ext>
            </a:extLst>
          </p:cNvPr>
          <p:cNvSpPr>
            <a:spLocks noGrp="1"/>
          </p:cNvSpPr>
          <p:nvPr>
            <p:ph type="title" hasCustomPrompt="1"/>
          </p:nvPr>
        </p:nvSpPr>
        <p:spPr>
          <a:xfrm>
            <a:off x="324000" y="385163"/>
            <a:ext cx="4644725" cy="493950"/>
          </a:xfrm>
        </p:spPr>
        <p:txBody>
          <a:bodyPr/>
          <a:lstStyle/>
          <a:p>
            <a:r>
              <a:rPr lang="en-US" dirty="0"/>
              <a:t>Double headline with one or two lines, Delivery Bold, 18 </a:t>
            </a:r>
            <a:r>
              <a:rPr lang="en-US" dirty="0" err="1"/>
              <a:t>pt</a:t>
            </a:r>
            <a:endParaRPr lang="de-DE" dirty="0"/>
          </a:p>
        </p:txBody>
      </p:sp>
      <p:sp>
        <p:nvSpPr>
          <p:cNvPr id="5" name="Content">
            <a:extLst>
              <a:ext uri="{FF2B5EF4-FFF2-40B4-BE49-F238E27FC236}">
                <a16:creationId xmlns:a16="http://schemas.microsoft.com/office/drawing/2014/main" id="{219A887B-6080-4228-99B7-DF904417247B}"/>
              </a:ext>
            </a:extLst>
          </p:cNvPr>
          <p:cNvSpPr>
            <a:spLocks noGrp="1"/>
          </p:cNvSpPr>
          <p:nvPr>
            <p:ph sz="quarter" idx="12" hasCustomPrompt="1"/>
          </p:nvPr>
        </p:nvSpPr>
        <p:spPr>
          <a:xfrm>
            <a:off x="324001" y="1150938"/>
            <a:ext cx="4644724" cy="3530600"/>
          </a:xfrm>
          <a:prstGeom prst="rect">
            <a:avLst/>
          </a:prstGeom>
        </p:spPr>
        <p:txBody>
          <a:bodyPr/>
          <a:lstStyle>
            <a:lvl1pPr>
              <a:defRPr/>
            </a:lvl1pPr>
            <a:lvl2pPr>
              <a:defRPr/>
            </a:lvl2pPr>
            <a:lvl3pPr>
              <a:defRPr/>
            </a:lvl3pPr>
            <a:lvl4pPr>
              <a:defRPr/>
            </a:lvl4pPr>
            <a:lvl5pPr>
              <a:defRPr/>
            </a:lvl5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p:txBody>
      </p:sp>
      <p:sp>
        <p:nvSpPr>
          <p:cNvPr id="8" name="Picture Placeholder 7">
            <a:extLst>
              <a:ext uri="{FF2B5EF4-FFF2-40B4-BE49-F238E27FC236}">
                <a16:creationId xmlns:a16="http://schemas.microsoft.com/office/drawing/2014/main" id="{E3A2DAE2-6DBF-4F49-9437-0D73AEFD3F52}"/>
              </a:ext>
            </a:extLst>
          </p:cNvPr>
          <p:cNvSpPr>
            <a:spLocks noGrp="1"/>
          </p:cNvSpPr>
          <p:nvPr>
            <p:ph type="pic" sz="quarter" idx="18" hasCustomPrompt="1"/>
          </p:nvPr>
        </p:nvSpPr>
        <p:spPr>
          <a:xfrm>
            <a:off x="5292726" y="0"/>
            <a:ext cx="3851274" cy="5143500"/>
          </a:xfrm>
          <a:prstGeom prst="rect">
            <a:avLst/>
          </a:prstGeom>
          <a:solidFill>
            <a:srgbClr val="CCCCCC"/>
          </a:solidFill>
        </p:spPr>
        <p:txBody>
          <a:bodyPr anchor="ctr"/>
          <a:lstStyle>
            <a:lvl1pPr algn="ctr">
              <a:defRPr/>
            </a:lvl1pPr>
          </a:lstStyle>
          <a:p>
            <a:r>
              <a:rPr lang="en-US" dirty="0"/>
              <a:t>Please click the icon to insert an image</a:t>
            </a:r>
          </a:p>
        </p:txBody>
      </p:sp>
      <p:sp>
        <p:nvSpPr>
          <p:cNvPr id="3" name="Footer Placeholder 2">
            <a:extLst>
              <a:ext uri="{FF2B5EF4-FFF2-40B4-BE49-F238E27FC236}">
                <a16:creationId xmlns:a16="http://schemas.microsoft.com/office/drawing/2014/main" id="{0ADC25DC-2D9E-4ABF-8944-4D2479BF7286}"/>
              </a:ext>
            </a:extLst>
          </p:cNvPr>
          <p:cNvSpPr>
            <a:spLocks noGrp="1"/>
          </p:cNvSpPr>
          <p:nvPr>
            <p:ph type="ftr" sz="quarter" idx="10"/>
          </p:nvPr>
        </p:nvSpPr>
        <p:spPr>
          <a:xfrm>
            <a:off x="323999" y="4803982"/>
            <a:ext cx="8117532" cy="138499"/>
          </a:xfrm>
          <a:prstGeom prst="rect">
            <a:avLst/>
          </a:prstGeom>
        </p:spPr>
        <p:txBody>
          <a:bodyPr/>
          <a:lstStyle/>
          <a:p>
            <a:r>
              <a:rPr lang="en-US"/>
              <a:t>DHL | Presentation title | Location | xx Month 20xx</a:t>
            </a:r>
            <a:endParaRPr lang="en-US" dirty="0"/>
          </a:p>
        </p:txBody>
      </p:sp>
      <p:sp>
        <p:nvSpPr>
          <p:cNvPr id="4" name="Slide Number Placeholder 3">
            <a:extLst>
              <a:ext uri="{FF2B5EF4-FFF2-40B4-BE49-F238E27FC236}">
                <a16:creationId xmlns:a16="http://schemas.microsoft.com/office/drawing/2014/main" id="{AA728FFF-C4F8-4DDC-9D47-88E9283C619C}"/>
              </a:ext>
            </a:extLst>
          </p:cNvPr>
          <p:cNvSpPr>
            <a:spLocks noGrp="1"/>
          </p:cNvSpPr>
          <p:nvPr>
            <p:ph type="sldNum" sz="quarter" idx="11"/>
          </p:nvPr>
        </p:nvSpPr>
        <p:spPr>
          <a:xfrm>
            <a:off x="8441531" y="4803982"/>
            <a:ext cx="378469" cy="138499"/>
          </a:xfrm>
          <a:prstGeom prst="rect">
            <a:avLst/>
          </a:prstGeom>
        </p:spPr>
        <p:txBody>
          <a:bodyPr/>
          <a:lstStyle/>
          <a:p>
            <a:fld id="{C2245BC1-4D7B-4ED3-8F01-840FA35126C6}" type="slidenum">
              <a:rPr lang="en-US" smtClean="0"/>
              <a:pPr/>
              <a:t>‹#›</a:t>
            </a:fld>
            <a:endParaRPr lang="en-US" dirty="0"/>
          </a:p>
        </p:txBody>
      </p:sp>
    </p:spTree>
    <p:extLst>
      <p:ext uri="{BB962C8B-B14F-4D97-AF65-F5344CB8AC3E}">
        <p14:creationId xmlns:p14="http://schemas.microsoft.com/office/powerpoint/2010/main" val="1106393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1 column, 1 column half side grey">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6D4CF33-6E7C-43C9-AC12-73ECACB2809C}"/>
              </a:ext>
            </a:extLst>
          </p:cNvPr>
          <p:cNvSpPr>
            <a:spLocks noGrp="1"/>
          </p:cNvSpPr>
          <p:nvPr>
            <p:ph type="title" hasCustomPrompt="1"/>
          </p:nvPr>
        </p:nvSpPr>
        <p:spPr>
          <a:xfrm>
            <a:off x="324000" y="385163"/>
            <a:ext cx="4644725" cy="493950"/>
          </a:xfrm>
        </p:spPr>
        <p:txBody>
          <a:bodyPr/>
          <a:lstStyle/>
          <a:p>
            <a:r>
              <a:rPr lang="en-US" dirty="0"/>
              <a:t>Double headline with one or two lines, Delivery Bold, 18 </a:t>
            </a:r>
            <a:r>
              <a:rPr lang="en-US" dirty="0" err="1"/>
              <a:t>pt</a:t>
            </a:r>
            <a:endParaRPr lang="de-DE" dirty="0"/>
          </a:p>
        </p:txBody>
      </p:sp>
      <p:sp>
        <p:nvSpPr>
          <p:cNvPr id="5" name="Content left">
            <a:extLst>
              <a:ext uri="{FF2B5EF4-FFF2-40B4-BE49-F238E27FC236}">
                <a16:creationId xmlns:a16="http://schemas.microsoft.com/office/drawing/2014/main" id="{219A887B-6080-4228-99B7-DF904417247B}"/>
              </a:ext>
            </a:extLst>
          </p:cNvPr>
          <p:cNvSpPr>
            <a:spLocks noGrp="1"/>
          </p:cNvSpPr>
          <p:nvPr>
            <p:ph sz="quarter" idx="12" hasCustomPrompt="1"/>
          </p:nvPr>
        </p:nvSpPr>
        <p:spPr>
          <a:xfrm>
            <a:off x="324001" y="1150938"/>
            <a:ext cx="4644724" cy="3530600"/>
          </a:xfrm>
          <a:prstGeom prst="rect">
            <a:avLst/>
          </a:prstGeom>
        </p:spPr>
        <p:txBody>
          <a:bodyPr/>
          <a:lstStyle>
            <a:lvl1pPr>
              <a:defRPr/>
            </a:lvl1pPr>
            <a:lvl2pPr>
              <a:defRPr/>
            </a:lvl2pPr>
            <a:lvl3pPr>
              <a:defRPr/>
            </a:lvl3pPr>
            <a:lvl4pPr>
              <a:defRPr/>
            </a:lvl4pPr>
            <a:lvl5pPr>
              <a:defRPr/>
            </a:lvl5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p:txBody>
      </p:sp>
      <p:sp>
        <p:nvSpPr>
          <p:cNvPr id="8" name="Text grey">
            <a:extLst>
              <a:ext uri="{FF2B5EF4-FFF2-40B4-BE49-F238E27FC236}">
                <a16:creationId xmlns:a16="http://schemas.microsoft.com/office/drawing/2014/main" id="{7D416913-53A8-4554-9E84-F88C14A369BC}"/>
              </a:ext>
            </a:extLst>
          </p:cNvPr>
          <p:cNvSpPr>
            <a:spLocks noGrp="1"/>
          </p:cNvSpPr>
          <p:nvPr>
            <p:ph type="body" sz="quarter" idx="15" hasCustomPrompt="1"/>
          </p:nvPr>
        </p:nvSpPr>
        <p:spPr>
          <a:xfrm>
            <a:off x="5292726" y="0"/>
            <a:ext cx="3851274" cy="5143500"/>
          </a:xfrm>
          <a:prstGeom prst="rect">
            <a:avLst/>
          </a:prstGeom>
          <a:solidFill>
            <a:srgbClr val="CCCCCC"/>
          </a:solidFill>
        </p:spPr>
        <p:txBody>
          <a:bodyPr lIns="324000" tIns="1152000" rIns="324000" bIns="432000" anchor="t" anchorCtr="0"/>
          <a:lstStyle>
            <a:lvl1pPr>
              <a:defRPr/>
            </a:lvl1pPr>
            <a:lvl4pPr>
              <a:defRPr/>
            </a:lvl4pPr>
            <a:lvl5pPr>
              <a:defRPr/>
            </a:lvl5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pt</a:t>
            </a:r>
          </a:p>
          <a:p>
            <a:pPr lvl="5"/>
            <a:r>
              <a:rPr lang="en-US" dirty="0"/>
              <a:t>Paragraph Headline, Delivery Bold, 12 pt</a:t>
            </a:r>
          </a:p>
          <a:p>
            <a:pPr lvl="6"/>
            <a:r>
              <a:rPr lang="en-US" dirty="0"/>
              <a:t>Bullet number, Delivery, 12 </a:t>
            </a:r>
            <a:r>
              <a:rPr lang="en-US" dirty="0" err="1"/>
              <a:t>pt</a:t>
            </a:r>
            <a:r>
              <a:rPr lang="en-US" dirty="0"/>
              <a:t> </a:t>
            </a:r>
          </a:p>
          <a:p>
            <a:pPr lvl="4"/>
            <a:endParaRPr lang="en-US" dirty="0"/>
          </a:p>
        </p:txBody>
      </p:sp>
      <p:sp>
        <p:nvSpPr>
          <p:cNvPr id="3" name="Footer Placeholder 2">
            <a:extLst>
              <a:ext uri="{FF2B5EF4-FFF2-40B4-BE49-F238E27FC236}">
                <a16:creationId xmlns:a16="http://schemas.microsoft.com/office/drawing/2014/main" id="{0ADC25DC-2D9E-4ABF-8944-4D2479BF7286}"/>
              </a:ext>
            </a:extLst>
          </p:cNvPr>
          <p:cNvSpPr>
            <a:spLocks noGrp="1"/>
          </p:cNvSpPr>
          <p:nvPr>
            <p:ph type="ftr" sz="quarter" idx="10"/>
          </p:nvPr>
        </p:nvSpPr>
        <p:spPr>
          <a:xfrm>
            <a:off x="323999" y="4803982"/>
            <a:ext cx="8117532" cy="138499"/>
          </a:xfrm>
          <a:prstGeom prst="rect">
            <a:avLst/>
          </a:prstGeom>
        </p:spPr>
        <p:txBody>
          <a:bodyPr/>
          <a:lstStyle/>
          <a:p>
            <a:r>
              <a:rPr lang="en-US"/>
              <a:t>DHL | Presentation title | Location | xx Month 20xx</a:t>
            </a:r>
            <a:endParaRPr lang="en-US" dirty="0"/>
          </a:p>
        </p:txBody>
      </p:sp>
      <p:sp>
        <p:nvSpPr>
          <p:cNvPr id="4" name="Slide Number Placeholder 3">
            <a:extLst>
              <a:ext uri="{FF2B5EF4-FFF2-40B4-BE49-F238E27FC236}">
                <a16:creationId xmlns:a16="http://schemas.microsoft.com/office/drawing/2014/main" id="{AA728FFF-C4F8-4DDC-9D47-88E9283C619C}"/>
              </a:ext>
            </a:extLst>
          </p:cNvPr>
          <p:cNvSpPr>
            <a:spLocks noGrp="1"/>
          </p:cNvSpPr>
          <p:nvPr>
            <p:ph type="sldNum" sz="quarter" idx="11"/>
          </p:nvPr>
        </p:nvSpPr>
        <p:spPr>
          <a:xfrm>
            <a:off x="8441531" y="4803982"/>
            <a:ext cx="378469" cy="138499"/>
          </a:xfrm>
          <a:prstGeom prst="rect">
            <a:avLst/>
          </a:prstGeom>
        </p:spPr>
        <p:txBody>
          <a:bodyPr/>
          <a:lstStyle/>
          <a:p>
            <a:fld id="{C2245BC1-4D7B-4ED3-8F01-840FA35126C6}" type="slidenum">
              <a:rPr lang="en-US" smtClean="0"/>
              <a:pPr/>
              <a:t>‹#›</a:t>
            </a:fld>
            <a:endParaRPr lang="en-US" dirty="0"/>
          </a:p>
        </p:txBody>
      </p:sp>
    </p:spTree>
    <p:extLst>
      <p:ext uri="{BB962C8B-B14F-4D97-AF65-F5344CB8AC3E}">
        <p14:creationId xmlns:p14="http://schemas.microsoft.com/office/powerpoint/2010/main" val="3692701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1 column, 1 column half side gradient">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12D3212C-E22A-4F68-B1DC-8BD83FA5F8BF}"/>
              </a:ext>
            </a:extLst>
          </p:cNvPr>
          <p:cNvSpPr>
            <a:spLocks noGrp="1"/>
          </p:cNvSpPr>
          <p:nvPr>
            <p:ph type="title" hasCustomPrompt="1"/>
          </p:nvPr>
        </p:nvSpPr>
        <p:spPr>
          <a:xfrm>
            <a:off x="324000" y="385163"/>
            <a:ext cx="4644725" cy="493950"/>
          </a:xfrm>
        </p:spPr>
        <p:txBody>
          <a:bodyPr/>
          <a:lstStyle/>
          <a:p>
            <a:r>
              <a:rPr lang="en-US" dirty="0"/>
              <a:t>Double headline with one or two lines, Delivery Bold, 18 </a:t>
            </a:r>
            <a:r>
              <a:rPr lang="en-US" dirty="0" err="1"/>
              <a:t>pt</a:t>
            </a:r>
            <a:endParaRPr lang="de-DE" dirty="0"/>
          </a:p>
        </p:txBody>
      </p:sp>
      <p:sp>
        <p:nvSpPr>
          <p:cNvPr id="5" name="Content left">
            <a:extLst>
              <a:ext uri="{FF2B5EF4-FFF2-40B4-BE49-F238E27FC236}">
                <a16:creationId xmlns:a16="http://schemas.microsoft.com/office/drawing/2014/main" id="{219A887B-6080-4228-99B7-DF904417247B}"/>
              </a:ext>
            </a:extLst>
          </p:cNvPr>
          <p:cNvSpPr>
            <a:spLocks noGrp="1"/>
          </p:cNvSpPr>
          <p:nvPr>
            <p:ph sz="quarter" idx="12" hasCustomPrompt="1"/>
          </p:nvPr>
        </p:nvSpPr>
        <p:spPr>
          <a:xfrm>
            <a:off x="324001" y="1150938"/>
            <a:ext cx="4644724" cy="3530600"/>
          </a:xfrm>
          <a:prstGeom prst="rect">
            <a:avLst/>
          </a:prstGeom>
        </p:spPr>
        <p:txBody>
          <a:bodyPr/>
          <a:lstStyle>
            <a:lvl1pPr>
              <a:defRPr/>
            </a:lvl1pPr>
            <a:lvl2pPr>
              <a:defRPr/>
            </a:lvl2pPr>
            <a:lvl3pPr>
              <a:defRPr/>
            </a:lvl3pPr>
            <a:lvl4pPr>
              <a:defRPr/>
            </a:lvl4pPr>
            <a:lvl5pPr>
              <a:defRPr/>
            </a:lvl5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p:txBody>
      </p:sp>
      <p:sp>
        <p:nvSpPr>
          <p:cNvPr id="8" name="Text yellow">
            <a:extLst>
              <a:ext uri="{FF2B5EF4-FFF2-40B4-BE49-F238E27FC236}">
                <a16:creationId xmlns:a16="http://schemas.microsoft.com/office/drawing/2014/main" id="{7D416913-53A8-4554-9E84-F88C14A369BC}"/>
              </a:ext>
            </a:extLst>
          </p:cNvPr>
          <p:cNvSpPr>
            <a:spLocks noGrp="1"/>
          </p:cNvSpPr>
          <p:nvPr>
            <p:ph type="body" sz="quarter" idx="15" hasCustomPrompt="1"/>
          </p:nvPr>
        </p:nvSpPr>
        <p:spPr>
          <a:xfrm>
            <a:off x="5292726" y="0"/>
            <a:ext cx="3851274" cy="5143500"/>
          </a:xfrm>
          <a:prstGeom prst="rect">
            <a:avLst/>
          </a:prstGeom>
          <a:solidFill>
            <a:schemeClr val="accent3"/>
          </a:solidFill>
        </p:spPr>
        <p:txBody>
          <a:bodyPr lIns="324000" tIns="1152000" rIns="324000" bIns="432000" anchor="t" anchorCtr="0"/>
          <a:lstStyle>
            <a:lvl1pPr>
              <a:defRPr/>
            </a:lvl1pPr>
            <a:lvl4pPr>
              <a:defRPr/>
            </a:lvl4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a:p>
            <a:pPr lvl="4"/>
            <a:endParaRPr lang="en-US" dirty="0"/>
          </a:p>
        </p:txBody>
      </p:sp>
      <p:sp>
        <p:nvSpPr>
          <p:cNvPr id="3" name="Footer Placeholder 2">
            <a:extLst>
              <a:ext uri="{FF2B5EF4-FFF2-40B4-BE49-F238E27FC236}">
                <a16:creationId xmlns:a16="http://schemas.microsoft.com/office/drawing/2014/main" id="{0ADC25DC-2D9E-4ABF-8944-4D2479BF7286}"/>
              </a:ext>
            </a:extLst>
          </p:cNvPr>
          <p:cNvSpPr>
            <a:spLocks noGrp="1"/>
          </p:cNvSpPr>
          <p:nvPr>
            <p:ph type="ftr" sz="quarter" idx="10"/>
          </p:nvPr>
        </p:nvSpPr>
        <p:spPr>
          <a:xfrm>
            <a:off x="323999" y="4803982"/>
            <a:ext cx="8117532" cy="138499"/>
          </a:xfrm>
          <a:prstGeom prst="rect">
            <a:avLst/>
          </a:prstGeom>
        </p:spPr>
        <p:txBody>
          <a:bodyPr/>
          <a:lstStyle/>
          <a:p>
            <a:r>
              <a:rPr lang="en-US"/>
              <a:t>DHL | Presentation title | Location | xx Month 20xx</a:t>
            </a:r>
            <a:endParaRPr lang="en-US" dirty="0"/>
          </a:p>
        </p:txBody>
      </p:sp>
      <p:sp>
        <p:nvSpPr>
          <p:cNvPr id="4" name="Slide Number Placeholder 3">
            <a:extLst>
              <a:ext uri="{FF2B5EF4-FFF2-40B4-BE49-F238E27FC236}">
                <a16:creationId xmlns:a16="http://schemas.microsoft.com/office/drawing/2014/main" id="{AA728FFF-C4F8-4DDC-9D47-88E9283C619C}"/>
              </a:ext>
            </a:extLst>
          </p:cNvPr>
          <p:cNvSpPr>
            <a:spLocks noGrp="1"/>
          </p:cNvSpPr>
          <p:nvPr>
            <p:ph type="sldNum" sz="quarter" idx="11"/>
          </p:nvPr>
        </p:nvSpPr>
        <p:spPr>
          <a:xfrm>
            <a:off x="8441531" y="4803982"/>
            <a:ext cx="378469" cy="138499"/>
          </a:xfrm>
          <a:prstGeom prst="rect">
            <a:avLst/>
          </a:prstGeom>
        </p:spPr>
        <p:txBody>
          <a:bodyPr/>
          <a:lstStyle/>
          <a:p>
            <a:fld id="{C2245BC1-4D7B-4ED3-8F01-840FA35126C6}" type="slidenum">
              <a:rPr lang="en-US" smtClean="0"/>
              <a:pPr/>
              <a:t>‹#›</a:t>
            </a:fld>
            <a:endParaRPr lang="en-US" dirty="0"/>
          </a:p>
        </p:txBody>
      </p:sp>
    </p:spTree>
    <p:extLst>
      <p:ext uri="{BB962C8B-B14F-4D97-AF65-F5344CB8AC3E}">
        <p14:creationId xmlns:p14="http://schemas.microsoft.com/office/powerpoint/2010/main" val="4264543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half page gradient">
    <p:bg>
      <p:bgPr>
        <a:solidFill>
          <a:schemeClr val="accent3"/>
        </a:solidFill>
        <a:effectLst/>
      </p:bgPr>
    </p:bg>
    <p:spTree>
      <p:nvGrpSpPr>
        <p:cNvPr id="1" name=""/>
        <p:cNvGrpSpPr/>
        <p:nvPr/>
      </p:nvGrpSpPr>
      <p:grpSpPr>
        <a:xfrm>
          <a:off x="0" y="0"/>
          <a:ext cx="0" cy="0"/>
          <a:chOff x="0" y="0"/>
          <a:chExt cx="0" cy="0"/>
        </a:xfrm>
      </p:grpSpPr>
      <p:sp>
        <p:nvSpPr>
          <p:cNvPr id="7" name="Title 11">
            <a:extLst>
              <a:ext uri="{FF2B5EF4-FFF2-40B4-BE49-F238E27FC236}">
                <a16:creationId xmlns:a16="http://schemas.microsoft.com/office/drawing/2014/main" id="{E6928CFA-C1E6-6248-46DE-B98548681AFA}"/>
              </a:ext>
            </a:extLst>
          </p:cNvPr>
          <p:cNvSpPr>
            <a:spLocks noGrp="1"/>
          </p:cNvSpPr>
          <p:nvPr>
            <p:ph type="title" hasCustomPrompt="1"/>
          </p:nvPr>
        </p:nvSpPr>
        <p:spPr>
          <a:xfrm>
            <a:off x="316707" y="1219954"/>
            <a:ext cx="4398202" cy="1498873"/>
          </a:xfrm>
        </p:spPr>
        <p:txBody>
          <a:bodyPr bIns="36000"/>
          <a:lstStyle>
            <a:lvl1pPr>
              <a:lnSpc>
                <a:spcPct val="90000"/>
              </a:lnSpc>
              <a:defRPr sz="3600" b="1" i="0" cap="none" baseline="0">
                <a:solidFill>
                  <a:schemeClr val="tx1"/>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Sample title one or two lines, Delivery Bold, 36 pt</a:t>
            </a:r>
          </a:p>
        </p:txBody>
      </p:sp>
      <p:sp>
        <p:nvSpPr>
          <p:cNvPr id="6" name="meta-subline">
            <a:extLst>
              <a:ext uri="{FF2B5EF4-FFF2-40B4-BE49-F238E27FC236}">
                <a16:creationId xmlns:a16="http://schemas.microsoft.com/office/drawing/2014/main" id="{731F1B70-1D2A-21C8-5390-8B199A84F3FC}"/>
              </a:ext>
            </a:extLst>
          </p:cNvPr>
          <p:cNvSpPr>
            <a:spLocks noGrp="1"/>
          </p:cNvSpPr>
          <p:nvPr>
            <p:ph type="subTitle" idx="1" hasCustomPrompt="1"/>
          </p:nvPr>
        </p:nvSpPr>
        <p:spPr>
          <a:xfrm>
            <a:off x="316706" y="2724022"/>
            <a:ext cx="4398203" cy="503215"/>
          </a:xfrm>
          <a:prstGeom prst="rect">
            <a:avLst/>
          </a:prstGeom>
        </p:spPr>
        <p:txBody>
          <a:bodyPr>
            <a:noAutofit/>
          </a:bodyPr>
          <a:lstStyle>
            <a:lvl1pPr marL="0" indent="0" algn="l">
              <a:lnSpc>
                <a:spcPts val="1980"/>
              </a:lnSpc>
              <a:spcAft>
                <a:spcPts val="0"/>
              </a:spcAft>
              <a:buNone/>
              <a:defRPr sz="1800" b="0" i="0" cap="none" baseline="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Subline on one or two lines, </a:t>
            </a:r>
            <a:br>
              <a:rPr lang="en-US" dirty="0"/>
            </a:br>
            <a:r>
              <a:rPr lang="en-US" dirty="0"/>
              <a:t>Delivery Regular, 18 pt</a:t>
            </a:r>
          </a:p>
        </p:txBody>
      </p:sp>
      <p:sp>
        <p:nvSpPr>
          <p:cNvPr id="4" name="meta-project">
            <a:extLst>
              <a:ext uri="{FF2B5EF4-FFF2-40B4-BE49-F238E27FC236}">
                <a16:creationId xmlns:a16="http://schemas.microsoft.com/office/drawing/2014/main" id="{C827A009-9429-F64B-8068-3FBCA1717E33}"/>
              </a:ext>
            </a:extLst>
          </p:cNvPr>
          <p:cNvSpPr>
            <a:spLocks noGrp="1"/>
          </p:cNvSpPr>
          <p:nvPr>
            <p:ph type="body" sz="quarter" idx="29" hasCustomPrompt="1"/>
          </p:nvPr>
        </p:nvSpPr>
        <p:spPr>
          <a:xfrm>
            <a:off x="316706" y="3356517"/>
            <a:ext cx="4398204" cy="400110"/>
          </a:xfrm>
          <a:prstGeom prst="rect">
            <a:avLst/>
          </a:prstGeom>
        </p:spPr>
        <p:txBody>
          <a:bodyPr>
            <a:noAutofit/>
          </a:bodyPr>
          <a:lstStyle>
            <a:lvl1pPr>
              <a:spcAft>
                <a:spcPts val="0"/>
              </a:spcAft>
              <a:defRPr>
                <a:solidFill>
                  <a:schemeClr val="tx1"/>
                </a:solidFill>
                <a:latin typeface="+mn-lt"/>
              </a:defRPr>
            </a:lvl1pPr>
            <a:lvl2pPr marL="0" indent="0">
              <a:buNone/>
              <a:defRPr/>
            </a:lvl2pPr>
          </a:lstStyle>
          <a:p>
            <a:pPr lvl="0"/>
            <a:r>
              <a:rPr lang="en-US" dirty="0"/>
              <a:t>Name of the event or project or presenter, Delivery, 12 </a:t>
            </a:r>
            <a:r>
              <a:rPr lang="en-US" dirty="0" err="1"/>
              <a:t>pt</a:t>
            </a:r>
            <a:r>
              <a:rPr lang="en-US" dirty="0"/>
              <a:t> </a:t>
            </a:r>
          </a:p>
          <a:p>
            <a:pPr lvl="0"/>
            <a:r>
              <a:rPr lang="en-US" dirty="0"/>
              <a:t>Location, ## Month ####</a:t>
            </a:r>
          </a:p>
        </p:txBody>
      </p:sp>
      <p:sp>
        <p:nvSpPr>
          <p:cNvPr id="3" name="meta-identifier">
            <a:extLst>
              <a:ext uri="{FF2B5EF4-FFF2-40B4-BE49-F238E27FC236}">
                <a16:creationId xmlns:a16="http://schemas.microsoft.com/office/drawing/2014/main" id="{D7A3B366-9CE1-27FF-B893-CC935CE7ADE1}"/>
              </a:ext>
            </a:extLst>
          </p:cNvPr>
          <p:cNvSpPr>
            <a:spLocks noGrp="1"/>
          </p:cNvSpPr>
          <p:nvPr>
            <p:ph type="body" sz="quarter" idx="28" hasCustomPrompt="1"/>
          </p:nvPr>
        </p:nvSpPr>
        <p:spPr>
          <a:xfrm>
            <a:off x="316706" y="3819691"/>
            <a:ext cx="4398204" cy="196977"/>
          </a:xfrm>
          <a:prstGeom prst="rect">
            <a:avLst/>
          </a:prstGeom>
        </p:spPr>
        <p:txBody>
          <a:bodyPr>
            <a:noAutofit/>
          </a:bodyPr>
          <a:lstStyle>
            <a:lvl1pPr>
              <a:defRPr b="1">
                <a:solidFill>
                  <a:schemeClr val="tx1"/>
                </a:solidFill>
                <a:latin typeface="+mn-lt"/>
              </a:defRPr>
            </a:lvl1pPr>
            <a:lvl2pPr marL="0" indent="0">
              <a:buNone/>
              <a:defRPr/>
            </a:lvl2pPr>
          </a:lstStyle>
          <a:p>
            <a:pPr lvl="0"/>
            <a:r>
              <a:rPr lang="en-US" dirty="0"/>
              <a:t>DHL Business Unit – Claim, Delivery (Bold), 12 pt</a:t>
            </a:r>
          </a:p>
        </p:txBody>
      </p:sp>
      <p:sp>
        <p:nvSpPr>
          <p:cNvPr id="5" name="Picture Placeholder 4">
            <a:extLst>
              <a:ext uri="{FF2B5EF4-FFF2-40B4-BE49-F238E27FC236}">
                <a16:creationId xmlns:a16="http://schemas.microsoft.com/office/drawing/2014/main" id="{E4A5375F-57B6-4F34-B285-0212289DE52D}"/>
              </a:ext>
            </a:extLst>
          </p:cNvPr>
          <p:cNvSpPr>
            <a:spLocks noGrp="1"/>
          </p:cNvSpPr>
          <p:nvPr>
            <p:ph type="pic" sz="quarter" idx="14" hasCustomPrompt="1"/>
          </p:nvPr>
        </p:nvSpPr>
        <p:spPr>
          <a:xfrm>
            <a:off x="5292724" y="0"/>
            <a:ext cx="3851274" cy="5148000"/>
          </a:xfrm>
          <a:prstGeom prst="rect">
            <a:avLst/>
          </a:prstGeom>
          <a:solidFill>
            <a:srgbClr val="CCCCCC"/>
          </a:solidFill>
        </p:spPr>
        <p:txBody>
          <a:bodyPr lIns="72000" tIns="72000" rIns="72000" bIns="72000"/>
          <a:lstStyle>
            <a:lvl1pPr>
              <a:defRPr/>
            </a:lvl1pPr>
          </a:lstStyle>
          <a:p>
            <a:r>
              <a:rPr lang="en-US" dirty="0"/>
              <a:t>Please click the icon to insert an image</a:t>
            </a:r>
          </a:p>
        </p:txBody>
      </p:sp>
      <p:sp>
        <p:nvSpPr>
          <p:cNvPr id="2" name="Fußzeilenplatzhalter 1">
            <a:extLst>
              <a:ext uri="{FF2B5EF4-FFF2-40B4-BE49-F238E27FC236}">
                <a16:creationId xmlns:a16="http://schemas.microsoft.com/office/drawing/2014/main" id="{AE4E1637-0A71-FA62-2551-D9D6D4EB4C1C}"/>
              </a:ext>
            </a:extLst>
          </p:cNvPr>
          <p:cNvSpPr>
            <a:spLocks noGrp="1"/>
          </p:cNvSpPr>
          <p:nvPr>
            <p:ph type="ftr" sz="quarter" idx="21"/>
          </p:nvPr>
        </p:nvSpPr>
        <p:spPr>
          <a:xfrm>
            <a:off x="0" y="5143500"/>
            <a:ext cx="0" cy="0"/>
          </a:xfrm>
          <a:prstGeom prst="rect">
            <a:avLst/>
          </a:prstGeom>
        </p:spPr>
        <p:txBody>
          <a:bodyPr/>
          <a:lstStyle>
            <a:lvl1pPr>
              <a:defRPr sz="100">
                <a:noFill/>
              </a:defRPr>
            </a:lvl1pPr>
          </a:lstStyle>
          <a:p>
            <a:r>
              <a:rPr lang="en-US"/>
              <a:t>DHL | Presentation title | Location | xx Month 20xx</a:t>
            </a:r>
            <a:endParaRPr lang="en-US" dirty="0"/>
          </a:p>
        </p:txBody>
      </p:sp>
      <p:sp>
        <p:nvSpPr>
          <p:cNvPr id="8" name="Foliennummernplatzhalter 3">
            <a:extLst>
              <a:ext uri="{FF2B5EF4-FFF2-40B4-BE49-F238E27FC236}">
                <a16:creationId xmlns:a16="http://schemas.microsoft.com/office/drawing/2014/main" id="{50259201-3317-3929-FEBF-3FD19288DB01}"/>
              </a:ext>
            </a:extLst>
          </p:cNvPr>
          <p:cNvSpPr>
            <a:spLocks noGrp="1"/>
          </p:cNvSpPr>
          <p:nvPr>
            <p:ph type="sldNum" sz="quarter" idx="22"/>
          </p:nvPr>
        </p:nvSpPr>
        <p:spPr>
          <a:xfrm>
            <a:off x="0" y="5143500"/>
            <a:ext cx="0" cy="0"/>
          </a:xfrm>
          <a:prstGeom prst="rect">
            <a:avLst/>
          </a:prstGeom>
        </p:spPr>
        <p:txBody>
          <a:bodyPr/>
          <a:lstStyle>
            <a:lvl1pPr>
              <a:defRPr sz="100">
                <a:noFill/>
              </a:defRPr>
            </a:lvl1pPr>
          </a:lstStyle>
          <a:p>
            <a:fld id="{C2245BC1-4D7B-4ED3-8F01-840FA35126C6}" type="slidenum">
              <a:rPr lang="en-US" smtClean="0"/>
              <a:pPr/>
              <a:t>‹#›</a:t>
            </a:fld>
            <a:endParaRPr lang="en-US" dirty="0"/>
          </a:p>
        </p:txBody>
      </p:sp>
      <p:pic>
        <p:nvPicPr>
          <p:cNvPr id="9" name="Logo">
            <a:extLst>
              <a:ext uri="{FF2B5EF4-FFF2-40B4-BE49-F238E27FC236}">
                <a16:creationId xmlns:a16="http://schemas.microsoft.com/office/drawing/2014/main" id="{92B99945-884F-7B18-6DC8-688D2F1E362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3999" y="4612036"/>
            <a:ext cx="1479678" cy="208799"/>
          </a:xfrm>
          <a:prstGeom prst="rect">
            <a:avLst/>
          </a:prstGeom>
        </p:spPr>
      </p:pic>
    </p:spTree>
    <p:extLst>
      <p:ext uri="{BB962C8B-B14F-4D97-AF65-F5344CB8AC3E}">
        <p14:creationId xmlns:p14="http://schemas.microsoft.com/office/powerpoint/2010/main" val="3371190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empty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6D0AD-4E79-4BFF-B8B5-BB937AA1CC23}"/>
              </a:ext>
            </a:extLst>
          </p:cNvPr>
          <p:cNvSpPr>
            <a:spLocks noGrp="1"/>
          </p:cNvSpPr>
          <p:nvPr>
            <p:ph type="title" hasCustomPrompt="1"/>
          </p:nvPr>
        </p:nvSpPr>
        <p:spPr/>
        <p:txBody>
          <a:bodyPr/>
          <a:lstStyle>
            <a:lvl1pPr>
              <a:defRPr/>
            </a:lvl1pPr>
          </a:lstStyle>
          <a:p>
            <a:r>
              <a:rPr lang="en-US" dirty="0"/>
              <a:t>Double headline with one or two lines, Delivery Bold, 18 </a:t>
            </a:r>
            <a:r>
              <a:rPr lang="en-US" dirty="0" err="1"/>
              <a:t>pt</a:t>
            </a:r>
            <a:endParaRPr lang="en-US" dirty="0"/>
          </a:p>
        </p:txBody>
      </p:sp>
      <p:sp>
        <p:nvSpPr>
          <p:cNvPr id="6" name="Picture left">
            <a:extLst>
              <a:ext uri="{FF2B5EF4-FFF2-40B4-BE49-F238E27FC236}">
                <a16:creationId xmlns:a16="http://schemas.microsoft.com/office/drawing/2014/main" id="{590685DA-4536-4D1F-9676-24537EC64881}"/>
              </a:ext>
            </a:extLst>
          </p:cNvPr>
          <p:cNvSpPr>
            <a:spLocks noGrp="1"/>
          </p:cNvSpPr>
          <p:nvPr>
            <p:ph type="pic" sz="quarter" idx="12" hasCustomPrompt="1"/>
          </p:nvPr>
        </p:nvSpPr>
        <p:spPr>
          <a:xfrm>
            <a:off x="324001" y="1150938"/>
            <a:ext cx="4165450" cy="3530600"/>
          </a:xfrm>
          <a:prstGeom prst="roundRect">
            <a:avLst>
              <a:gd name="adj" fmla="val 5752"/>
            </a:avLst>
          </a:prstGeom>
          <a:solidFill>
            <a:srgbClr val="CCCCCC"/>
          </a:solidFill>
        </p:spPr>
        <p:txBody>
          <a:bodyPr lIns="72000" tIns="72000" rIns="72000" bIns="72000"/>
          <a:lstStyle>
            <a:lvl1pPr>
              <a:defRPr/>
            </a:lvl1pPr>
          </a:lstStyle>
          <a:p>
            <a:r>
              <a:rPr lang="en-US" dirty="0"/>
              <a:t>Please click the icon to insert an image</a:t>
            </a:r>
          </a:p>
        </p:txBody>
      </p:sp>
      <p:sp>
        <p:nvSpPr>
          <p:cNvPr id="5" name="Picture right">
            <a:extLst>
              <a:ext uri="{FF2B5EF4-FFF2-40B4-BE49-F238E27FC236}">
                <a16:creationId xmlns:a16="http://schemas.microsoft.com/office/drawing/2014/main" id="{205520FE-139E-E383-2D3F-1C5E38681D9B}"/>
              </a:ext>
            </a:extLst>
          </p:cNvPr>
          <p:cNvSpPr>
            <a:spLocks noGrp="1"/>
          </p:cNvSpPr>
          <p:nvPr>
            <p:ph type="pic" sz="quarter" idx="14" hasCustomPrompt="1"/>
          </p:nvPr>
        </p:nvSpPr>
        <p:spPr>
          <a:xfrm>
            <a:off x="4654549" y="1150938"/>
            <a:ext cx="4165450" cy="3530600"/>
          </a:xfrm>
          <a:prstGeom prst="roundRect">
            <a:avLst>
              <a:gd name="adj" fmla="val 5752"/>
            </a:avLst>
          </a:prstGeom>
          <a:solidFill>
            <a:srgbClr val="CCCCCC"/>
          </a:solidFill>
        </p:spPr>
        <p:txBody>
          <a:bodyPr lIns="72000" tIns="72000" rIns="72000" bIns="72000"/>
          <a:lstStyle>
            <a:lvl1pPr>
              <a:defRPr/>
            </a:lvl1pPr>
          </a:lstStyle>
          <a:p>
            <a:r>
              <a:rPr lang="en-US" dirty="0"/>
              <a:t>Please click the icon to insert an image</a:t>
            </a:r>
          </a:p>
        </p:txBody>
      </p:sp>
      <p:sp>
        <p:nvSpPr>
          <p:cNvPr id="3" name="Footer Placeholder 2">
            <a:extLst>
              <a:ext uri="{FF2B5EF4-FFF2-40B4-BE49-F238E27FC236}">
                <a16:creationId xmlns:a16="http://schemas.microsoft.com/office/drawing/2014/main" id="{14B27B9E-C404-4AF3-A250-0969317557F4}"/>
              </a:ext>
            </a:extLst>
          </p:cNvPr>
          <p:cNvSpPr>
            <a:spLocks noGrp="1"/>
          </p:cNvSpPr>
          <p:nvPr>
            <p:ph type="ftr" sz="quarter" idx="10"/>
          </p:nvPr>
        </p:nvSpPr>
        <p:spPr>
          <a:xfrm>
            <a:off x="323999" y="4803982"/>
            <a:ext cx="8117532" cy="138499"/>
          </a:xfrm>
          <a:prstGeom prst="rect">
            <a:avLst/>
          </a:prstGeom>
        </p:spPr>
        <p:txBody>
          <a:bodyPr/>
          <a:lstStyle/>
          <a:p>
            <a:r>
              <a:rPr lang="en-US"/>
              <a:t>DHL | Presentation title | Location | xx Month 20xx</a:t>
            </a:r>
            <a:endParaRPr lang="en-US" dirty="0"/>
          </a:p>
        </p:txBody>
      </p:sp>
      <p:sp>
        <p:nvSpPr>
          <p:cNvPr id="4" name="Slide Number Placeholder 3">
            <a:extLst>
              <a:ext uri="{FF2B5EF4-FFF2-40B4-BE49-F238E27FC236}">
                <a16:creationId xmlns:a16="http://schemas.microsoft.com/office/drawing/2014/main" id="{B1688F39-AB4C-43BD-98F0-FD644C1453DD}"/>
              </a:ext>
            </a:extLst>
          </p:cNvPr>
          <p:cNvSpPr>
            <a:spLocks noGrp="1"/>
          </p:cNvSpPr>
          <p:nvPr>
            <p:ph type="sldNum" sz="quarter" idx="11"/>
          </p:nvPr>
        </p:nvSpPr>
        <p:spPr>
          <a:xfrm>
            <a:off x="8441531" y="4803982"/>
            <a:ext cx="378469" cy="138499"/>
          </a:xfrm>
          <a:prstGeom prst="rect">
            <a:avLst/>
          </a:prstGeom>
        </p:spPr>
        <p:txBody>
          <a:bodyPr/>
          <a:lstStyle/>
          <a:p>
            <a:fld id="{C2245BC1-4D7B-4ED3-8F01-840FA35126C6}" type="slidenum">
              <a:rPr lang="en-US" smtClean="0"/>
              <a:pPr/>
              <a:t>‹#›</a:t>
            </a:fld>
            <a:endParaRPr lang="en-US" dirty="0"/>
          </a:p>
        </p:txBody>
      </p:sp>
    </p:spTree>
    <p:extLst>
      <p:ext uri="{BB962C8B-B14F-4D97-AF65-F5344CB8AC3E}">
        <p14:creationId xmlns:p14="http://schemas.microsoft.com/office/powerpoint/2010/main" val="8704355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light image full scree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A35D9B1-6310-46E2-8EA7-BFC29B52C65E}"/>
              </a:ext>
            </a:extLst>
          </p:cNvPr>
          <p:cNvSpPr>
            <a:spLocks noGrp="1"/>
          </p:cNvSpPr>
          <p:nvPr>
            <p:ph type="pic" sz="quarter" idx="12" hasCustomPrompt="1"/>
          </p:nvPr>
        </p:nvSpPr>
        <p:spPr>
          <a:xfrm>
            <a:off x="0" y="0"/>
            <a:ext cx="9144000" cy="5143500"/>
          </a:xfrm>
          <a:prstGeom prst="rect">
            <a:avLst/>
          </a:prstGeom>
          <a:solidFill>
            <a:srgbClr val="CCCCCC"/>
          </a:solidFill>
        </p:spPr>
        <p:txBody>
          <a:bodyPr lIns="72000" tIns="72000" rIns="72000" bIns="72000"/>
          <a:lstStyle>
            <a:lvl1pPr algn="r">
              <a:defRPr/>
            </a:lvl1pPr>
          </a:lstStyle>
          <a:p>
            <a:r>
              <a:rPr lang="en-US" dirty="0"/>
              <a:t>Please click the icon to insert an image</a:t>
            </a:r>
          </a:p>
        </p:txBody>
      </p:sp>
      <p:sp>
        <p:nvSpPr>
          <p:cNvPr id="2" name="Title 1">
            <a:extLst>
              <a:ext uri="{FF2B5EF4-FFF2-40B4-BE49-F238E27FC236}">
                <a16:creationId xmlns:a16="http://schemas.microsoft.com/office/drawing/2014/main" id="{4ABCAE12-7456-4DFA-8832-22E05FDDD175}"/>
              </a:ext>
            </a:extLst>
          </p:cNvPr>
          <p:cNvSpPr>
            <a:spLocks noGrp="1"/>
          </p:cNvSpPr>
          <p:nvPr>
            <p:ph type="title" hasCustomPrompt="1"/>
          </p:nvPr>
        </p:nvSpPr>
        <p:spPr/>
        <p:txBody>
          <a:bodyPr/>
          <a:lstStyle>
            <a:lvl1pPr>
              <a:defRPr/>
            </a:lvl1pPr>
          </a:lstStyle>
          <a:p>
            <a:r>
              <a:rPr lang="en-US" dirty="0"/>
              <a:t>Double headline with one or two lines, Delivery Bold, 18 </a:t>
            </a:r>
            <a:r>
              <a:rPr lang="en-US" dirty="0" err="1"/>
              <a:t>pt</a:t>
            </a:r>
            <a:endParaRPr lang="en-US" dirty="0"/>
          </a:p>
        </p:txBody>
      </p:sp>
      <p:sp>
        <p:nvSpPr>
          <p:cNvPr id="8" name="Content">
            <a:extLst>
              <a:ext uri="{FF2B5EF4-FFF2-40B4-BE49-F238E27FC236}">
                <a16:creationId xmlns:a16="http://schemas.microsoft.com/office/drawing/2014/main" id="{E5907E47-AED8-4AB8-AA7A-2736D73CFC5E}"/>
              </a:ext>
            </a:extLst>
          </p:cNvPr>
          <p:cNvSpPr>
            <a:spLocks noGrp="1"/>
          </p:cNvSpPr>
          <p:nvPr>
            <p:ph sz="quarter" idx="13" hasCustomPrompt="1"/>
          </p:nvPr>
        </p:nvSpPr>
        <p:spPr>
          <a:xfrm>
            <a:off x="324000" y="1150938"/>
            <a:ext cx="8495999" cy="3528000"/>
          </a:xfrm>
          <a:prstGeom prst="rect">
            <a:avLst/>
          </a:prstGeom>
        </p:spPr>
        <p:txBody>
          <a:bodyPr/>
          <a:lstStyle>
            <a:lvl1pPr>
              <a:defRPr/>
            </a:lvl1pPr>
            <a:lvl2pPr>
              <a:defRPr/>
            </a:lvl2pPr>
            <a:lvl3pPr>
              <a:defRPr/>
            </a:lvl3pPr>
            <a:lvl4pPr>
              <a:defRPr/>
            </a:lvl4pPr>
            <a:lvl5pPr>
              <a:defRPr/>
            </a:lvl5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p:txBody>
      </p:sp>
      <p:sp>
        <p:nvSpPr>
          <p:cNvPr id="3" name="Footer Placeholder 2">
            <a:extLst>
              <a:ext uri="{FF2B5EF4-FFF2-40B4-BE49-F238E27FC236}">
                <a16:creationId xmlns:a16="http://schemas.microsoft.com/office/drawing/2014/main" id="{E51FF1B3-6C52-429B-B6E4-B7B0F4F27A4B}"/>
              </a:ext>
            </a:extLst>
          </p:cNvPr>
          <p:cNvSpPr>
            <a:spLocks noGrp="1"/>
          </p:cNvSpPr>
          <p:nvPr>
            <p:ph type="ftr" sz="quarter" idx="10"/>
          </p:nvPr>
        </p:nvSpPr>
        <p:spPr>
          <a:xfrm>
            <a:off x="323999" y="4803982"/>
            <a:ext cx="8117532" cy="138499"/>
          </a:xfrm>
          <a:prstGeom prst="rect">
            <a:avLst/>
          </a:prstGeom>
        </p:spPr>
        <p:txBody>
          <a:bodyPr/>
          <a:lstStyle/>
          <a:p>
            <a:r>
              <a:rPr lang="en-US"/>
              <a:t>DHL | Presentation title | Location | xx Month 20xx</a:t>
            </a:r>
            <a:endParaRPr lang="en-US" dirty="0"/>
          </a:p>
        </p:txBody>
      </p:sp>
      <p:sp>
        <p:nvSpPr>
          <p:cNvPr id="4" name="Slide Number Placeholder 3">
            <a:extLst>
              <a:ext uri="{FF2B5EF4-FFF2-40B4-BE49-F238E27FC236}">
                <a16:creationId xmlns:a16="http://schemas.microsoft.com/office/drawing/2014/main" id="{CE348D45-3AD0-4D87-AB1B-0B3F1D9CDBB5}"/>
              </a:ext>
            </a:extLst>
          </p:cNvPr>
          <p:cNvSpPr>
            <a:spLocks noGrp="1"/>
          </p:cNvSpPr>
          <p:nvPr>
            <p:ph type="sldNum" sz="quarter" idx="11"/>
          </p:nvPr>
        </p:nvSpPr>
        <p:spPr>
          <a:xfrm>
            <a:off x="8441531" y="4803982"/>
            <a:ext cx="378469" cy="138499"/>
          </a:xfrm>
          <a:prstGeom prst="rect">
            <a:avLst/>
          </a:prstGeom>
        </p:spPr>
        <p:txBody>
          <a:bodyPr/>
          <a:lstStyle/>
          <a:p>
            <a:fld id="{C2245BC1-4D7B-4ED3-8F01-840FA35126C6}" type="slidenum">
              <a:rPr lang="en-US" smtClean="0"/>
              <a:pPr/>
              <a:t>‹#›</a:t>
            </a:fld>
            <a:endParaRPr lang="en-US" dirty="0"/>
          </a:p>
        </p:txBody>
      </p:sp>
    </p:spTree>
    <p:extLst>
      <p:ext uri="{BB962C8B-B14F-4D97-AF65-F5344CB8AC3E}">
        <p14:creationId xmlns:p14="http://schemas.microsoft.com/office/powerpoint/2010/main" val="2631133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dark image full screen">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82AB236-DAFD-49F7-BBC2-7E52C86EE7CF}"/>
              </a:ext>
            </a:extLst>
          </p:cNvPr>
          <p:cNvSpPr>
            <a:spLocks noGrp="1"/>
          </p:cNvSpPr>
          <p:nvPr>
            <p:ph type="pic" sz="quarter" idx="12" hasCustomPrompt="1"/>
          </p:nvPr>
        </p:nvSpPr>
        <p:spPr>
          <a:xfrm>
            <a:off x="0" y="0"/>
            <a:ext cx="9144000" cy="5143500"/>
          </a:xfrm>
          <a:prstGeom prst="rect">
            <a:avLst/>
          </a:prstGeom>
          <a:solidFill>
            <a:srgbClr val="333333"/>
          </a:solidFill>
        </p:spPr>
        <p:txBody>
          <a:bodyPr lIns="72000" tIns="72000" rIns="72000" bIns="72000"/>
          <a:lstStyle>
            <a:lvl1pPr marL="0" marR="0" indent="0" algn="r" defTabSz="685800" rtl="0" eaLnBrk="1" fontAlgn="auto" latinLnBrk="0" hangingPunct="1">
              <a:lnSpc>
                <a:spcPct val="110000"/>
              </a:lnSpc>
              <a:spcBef>
                <a:spcPts val="0"/>
              </a:spcBef>
              <a:spcAft>
                <a:spcPts val="500"/>
              </a:spcAft>
              <a:buClrTx/>
              <a:buSzTx/>
              <a:buFont typeface="Arial" panose="020B0604020202020204" pitchFamily="34" charset="0"/>
              <a:buNone/>
              <a:tabLst/>
              <a:defRPr>
                <a:solidFill>
                  <a:schemeClr val="bg1"/>
                </a:solidFill>
              </a:defRPr>
            </a:lvl1pPr>
          </a:lstStyle>
          <a:p>
            <a:r>
              <a:rPr lang="en-US" dirty="0"/>
              <a:t>Please click the icon to insert an image</a:t>
            </a:r>
          </a:p>
        </p:txBody>
      </p:sp>
      <p:sp>
        <p:nvSpPr>
          <p:cNvPr id="2" name="Title 1">
            <a:extLst>
              <a:ext uri="{FF2B5EF4-FFF2-40B4-BE49-F238E27FC236}">
                <a16:creationId xmlns:a16="http://schemas.microsoft.com/office/drawing/2014/main" id="{FAAF2E6C-875C-432B-B47A-A9E589B7C45F}"/>
              </a:ext>
            </a:extLst>
          </p:cNvPr>
          <p:cNvSpPr>
            <a:spLocks noGrp="1"/>
          </p:cNvSpPr>
          <p:nvPr>
            <p:ph type="title" hasCustomPrompt="1"/>
          </p:nvPr>
        </p:nvSpPr>
        <p:spPr/>
        <p:txBody>
          <a:bodyPr/>
          <a:lstStyle>
            <a:lvl1pPr>
              <a:defRPr>
                <a:solidFill>
                  <a:schemeClr val="bg1"/>
                </a:solidFill>
              </a:defRPr>
            </a:lvl1pPr>
          </a:lstStyle>
          <a:p>
            <a:r>
              <a:rPr lang="en-US" dirty="0"/>
              <a:t>Double headline with one or two lines, Delivery Bold, 18 </a:t>
            </a:r>
            <a:r>
              <a:rPr lang="en-US" dirty="0" err="1"/>
              <a:t>pt</a:t>
            </a:r>
            <a:endParaRPr lang="en-US" dirty="0"/>
          </a:p>
        </p:txBody>
      </p:sp>
      <p:sp>
        <p:nvSpPr>
          <p:cNvPr id="6" name="Content">
            <a:extLst>
              <a:ext uri="{FF2B5EF4-FFF2-40B4-BE49-F238E27FC236}">
                <a16:creationId xmlns:a16="http://schemas.microsoft.com/office/drawing/2014/main" id="{66D239E5-258B-41CA-ABAF-4A71EA5D0B1F}"/>
              </a:ext>
            </a:extLst>
          </p:cNvPr>
          <p:cNvSpPr>
            <a:spLocks noGrp="1"/>
          </p:cNvSpPr>
          <p:nvPr>
            <p:ph sz="quarter" idx="13" hasCustomPrompt="1"/>
          </p:nvPr>
        </p:nvSpPr>
        <p:spPr>
          <a:xfrm>
            <a:off x="324000" y="1150938"/>
            <a:ext cx="8495999" cy="3528000"/>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vl6pPr marL="0" marR="0" indent="0" algn="l" defTabSz="685800" rtl="0" eaLnBrk="1" fontAlgn="auto" latinLnBrk="0" hangingPunct="1">
              <a:lnSpc>
                <a:spcPct val="110000"/>
              </a:lnSpc>
              <a:spcBef>
                <a:spcPts val="0"/>
              </a:spcBef>
              <a:spcAft>
                <a:spcPts val="500"/>
              </a:spcAft>
              <a:buClrTx/>
              <a:buSzTx/>
              <a:buFont typeface="Arial" panose="020B0604020202020204" pitchFamily="34" charset="0"/>
              <a:buNone/>
              <a:tabLst/>
              <a:defRPr sz="1200">
                <a:solidFill>
                  <a:schemeClr val="bg1"/>
                </a:solidFill>
              </a:defRPr>
            </a:lvl6pPr>
            <a:lvl7pPr>
              <a:buClr>
                <a:schemeClr val="bg1"/>
              </a:buClr>
              <a:defRPr sz="1200">
                <a:solidFill>
                  <a:schemeClr val="bg1"/>
                </a:solidFill>
              </a:defRPr>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p:txBody>
      </p:sp>
      <p:sp>
        <p:nvSpPr>
          <p:cNvPr id="3" name="Footer Placeholder 2">
            <a:extLst>
              <a:ext uri="{FF2B5EF4-FFF2-40B4-BE49-F238E27FC236}">
                <a16:creationId xmlns:a16="http://schemas.microsoft.com/office/drawing/2014/main" id="{16CD9EC0-783C-4E03-8B54-EB815AE37DC1}"/>
              </a:ext>
            </a:extLst>
          </p:cNvPr>
          <p:cNvSpPr>
            <a:spLocks noGrp="1"/>
          </p:cNvSpPr>
          <p:nvPr>
            <p:ph type="ftr" sz="quarter" idx="10"/>
          </p:nvPr>
        </p:nvSpPr>
        <p:spPr>
          <a:xfrm>
            <a:off x="323999" y="4803982"/>
            <a:ext cx="8117532" cy="138499"/>
          </a:xfrm>
          <a:prstGeom prst="rect">
            <a:avLst/>
          </a:prstGeom>
        </p:spPr>
        <p:txBody>
          <a:bodyPr/>
          <a:lstStyle>
            <a:lvl1pPr>
              <a:defRPr>
                <a:solidFill>
                  <a:schemeClr val="bg1"/>
                </a:solidFill>
              </a:defRPr>
            </a:lvl1pPr>
          </a:lstStyle>
          <a:p>
            <a:r>
              <a:rPr lang="en-US"/>
              <a:t>DHL | Presentation title | Location | xx Month 20xx</a:t>
            </a:r>
            <a:endParaRPr lang="en-US" dirty="0"/>
          </a:p>
        </p:txBody>
      </p:sp>
      <p:sp>
        <p:nvSpPr>
          <p:cNvPr id="4" name="Slide Number Placeholder 3">
            <a:extLst>
              <a:ext uri="{FF2B5EF4-FFF2-40B4-BE49-F238E27FC236}">
                <a16:creationId xmlns:a16="http://schemas.microsoft.com/office/drawing/2014/main" id="{C1164768-AEA5-4631-BC4A-8DB3B9447D68}"/>
              </a:ext>
            </a:extLst>
          </p:cNvPr>
          <p:cNvSpPr>
            <a:spLocks noGrp="1"/>
          </p:cNvSpPr>
          <p:nvPr>
            <p:ph type="sldNum" sz="quarter" idx="11"/>
          </p:nvPr>
        </p:nvSpPr>
        <p:spPr>
          <a:xfrm>
            <a:off x="8441531" y="4803982"/>
            <a:ext cx="378469" cy="138499"/>
          </a:xfrm>
          <a:prstGeom prst="rect">
            <a:avLst/>
          </a:prstGeom>
        </p:spPr>
        <p:txBody>
          <a:bodyPr/>
          <a:lstStyle>
            <a:lvl1pPr>
              <a:defRPr>
                <a:solidFill>
                  <a:schemeClr val="bg1"/>
                </a:solidFill>
              </a:defRPr>
            </a:lvl1pPr>
          </a:lstStyle>
          <a:p>
            <a:fld id="{C2245BC1-4D7B-4ED3-8F01-840FA35126C6}" type="slidenum">
              <a:rPr lang="en-US" smtClean="0"/>
              <a:pPr/>
              <a:t>‹#›</a:t>
            </a:fld>
            <a:endParaRPr lang="en-US" dirty="0"/>
          </a:p>
        </p:txBody>
      </p:sp>
    </p:spTree>
    <p:extLst>
      <p:ext uri="{BB962C8B-B14F-4D97-AF65-F5344CB8AC3E}">
        <p14:creationId xmlns:p14="http://schemas.microsoft.com/office/powerpoint/2010/main" val="41201023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ontent: full screen video with title">
    <p:bg>
      <p:bgPr>
        <a:solidFill>
          <a:schemeClr val="bg1"/>
        </a:solidFill>
        <a:effectLst/>
      </p:bgPr>
    </p:bg>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DB4843D2-D66C-4483-9BEF-0EA790E357B6}"/>
              </a:ext>
            </a:extLst>
          </p:cNvPr>
          <p:cNvSpPr>
            <a:spLocks noGrp="1"/>
          </p:cNvSpPr>
          <p:nvPr>
            <p:ph type="media" sz="quarter" idx="12" hasCustomPrompt="1"/>
          </p:nvPr>
        </p:nvSpPr>
        <p:spPr>
          <a:xfrm>
            <a:off x="0" y="0"/>
            <a:ext cx="9144000" cy="5143500"/>
          </a:xfrm>
          <a:prstGeom prst="rect">
            <a:avLst/>
          </a:prstGeom>
          <a:solidFill>
            <a:srgbClr val="CCCCCC"/>
          </a:solidFill>
        </p:spPr>
        <p:txBody>
          <a:bodyPr lIns="72000" tIns="72000" rIns="72000" bIns="72000"/>
          <a:lstStyle>
            <a:lvl1pPr algn="r">
              <a:defRPr/>
            </a:lvl1pPr>
          </a:lstStyle>
          <a:p>
            <a:r>
              <a:rPr lang="en-US" dirty="0"/>
              <a:t>Please click the icon to insert a video</a:t>
            </a:r>
          </a:p>
        </p:txBody>
      </p:sp>
      <p:sp>
        <p:nvSpPr>
          <p:cNvPr id="7" name="Title 6">
            <a:extLst>
              <a:ext uri="{FF2B5EF4-FFF2-40B4-BE49-F238E27FC236}">
                <a16:creationId xmlns:a16="http://schemas.microsoft.com/office/drawing/2014/main" id="{B0885550-4E65-4CBF-8046-671CF042C57C}"/>
              </a:ext>
            </a:extLst>
          </p:cNvPr>
          <p:cNvSpPr>
            <a:spLocks noGrp="1"/>
          </p:cNvSpPr>
          <p:nvPr>
            <p:ph type="title" hasCustomPrompt="1"/>
          </p:nvPr>
        </p:nvSpPr>
        <p:spPr/>
        <p:txBody>
          <a:bodyPr/>
          <a:lstStyle>
            <a:lvl1pPr>
              <a:defRPr/>
            </a:lvl1pPr>
          </a:lstStyle>
          <a:p>
            <a:r>
              <a:rPr lang="en-US" dirty="0"/>
              <a:t>Double headline with one or two lines, Delivery Bold, 18 </a:t>
            </a:r>
            <a:r>
              <a:rPr lang="en-US" dirty="0" err="1"/>
              <a:t>pt</a:t>
            </a:r>
            <a:endParaRPr lang="en-GB" dirty="0"/>
          </a:p>
        </p:txBody>
      </p:sp>
    </p:spTree>
    <p:extLst>
      <p:ext uri="{BB962C8B-B14F-4D97-AF65-F5344CB8AC3E}">
        <p14:creationId xmlns:p14="http://schemas.microsoft.com/office/powerpoint/2010/main" val="6386740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1 picture half side, 1 content yellow">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3A2DAE2-6DBF-4F49-9437-0D73AEFD3F52}"/>
              </a:ext>
            </a:extLst>
          </p:cNvPr>
          <p:cNvSpPr>
            <a:spLocks noGrp="1"/>
          </p:cNvSpPr>
          <p:nvPr>
            <p:ph type="pic" sz="quarter" idx="18" hasCustomPrompt="1"/>
          </p:nvPr>
        </p:nvSpPr>
        <p:spPr>
          <a:xfrm>
            <a:off x="-1" y="4"/>
            <a:ext cx="4949687" cy="5143500"/>
          </a:xfrm>
          <a:prstGeom prst="rect">
            <a:avLst/>
          </a:prstGeom>
          <a:solidFill>
            <a:srgbClr val="CCCCCC"/>
          </a:solidFill>
        </p:spPr>
        <p:txBody>
          <a:bodyPr anchor="t"/>
          <a:lstStyle>
            <a:lvl1pPr algn="l">
              <a:defRPr/>
            </a:lvl1pPr>
          </a:lstStyle>
          <a:p>
            <a:r>
              <a:rPr lang="en-US" dirty="0"/>
              <a:t>Please click the icon to insert an image</a:t>
            </a:r>
          </a:p>
        </p:txBody>
      </p:sp>
      <p:sp>
        <p:nvSpPr>
          <p:cNvPr id="2" name="Titel 1">
            <a:extLst>
              <a:ext uri="{FF2B5EF4-FFF2-40B4-BE49-F238E27FC236}">
                <a16:creationId xmlns:a16="http://schemas.microsoft.com/office/drawing/2014/main" id="{E54E13D6-6E2C-4C07-9513-3C9141998F2B}"/>
              </a:ext>
            </a:extLst>
          </p:cNvPr>
          <p:cNvSpPr>
            <a:spLocks noGrp="1"/>
          </p:cNvSpPr>
          <p:nvPr>
            <p:ph type="title" hasCustomPrompt="1"/>
          </p:nvPr>
        </p:nvSpPr>
        <p:spPr>
          <a:xfrm>
            <a:off x="324000" y="385163"/>
            <a:ext cx="4644725" cy="493950"/>
          </a:xfrm>
        </p:spPr>
        <p:txBody>
          <a:bodyPr/>
          <a:lstStyle/>
          <a:p>
            <a:r>
              <a:rPr lang="en-US" dirty="0"/>
              <a:t>Double headline with one or two lines, Delivery Bold, 18 </a:t>
            </a:r>
            <a:r>
              <a:rPr lang="en-US" dirty="0" err="1"/>
              <a:t>pt</a:t>
            </a:r>
            <a:endParaRPr lang="de-DE" dirty="0"/>
          </a:p>
        </p:txBody>
      </p:sp>
      <p:sp>
        <p:nvSpPr>
          <p:cNvPr id="3" name="Footer Placeholder 2">
            <a:extLst>
              <a:ext uri="{FF2B5EF4-FFF2-40B4-BE49-F238E27FC236}">
                <a16:creationId xmlns:a16="http://schemas.microsoft.com/office/drawing/2014/main" id="{0ADC25DC-2D9E-4ABF-8944-4D2479BF7286}"/>
              </a:ext>
            </a:extLst>
          </p:cNvPr>
          <p:cNvSpPr>
            <a:spLocks noGrp="1"/>
          </p:cNvSpPr>
          <p:nvPr>
            <p:ph type="ftr" sz="quarter" idx="10"/>
          </p:nvPr>
        </p:nvSpPr>
        <p:spPr>
          <a:xfrm>
            <a:off x="323999" y="4803982"/>
            <a:ext cx="8117532" cy="138499"/>
          </a:xfrm>
          <a:prstGeom prst="rect">
            <a:avLst/>
          </a:prstGeom>
        </p:spPr>
        <p:txBody>
          <a:bodyPr/>
          <a:lstStyle/>
          <a:p>
            <a:r>
              <a:rPr lang="en-US"/>
              <a:t>DHL | Presentation title | Location | xx Month 20xx</a:t>
            </a:r>
            <a:endParaRPr lang="en-US" dirty="0"/>
          </a:p>
        </p:txBody>
      </p:sp>
      <p:sp>
        <p:nvSpPr>
          <p:cNvPr id="4" name="Slide Number Placeholder 3">
            <a:extLst>
              <a:ext uri="{FF2B5EF4-FFF2-40B4-BE49-F238E27FC236}">
                <a16:creationId xmlns:a16="http://schemas.microsoft.com/office/drawing/2014/main" id="{AA728FFF-C4F8-4DDC-9D47-88E9283C619C}"/>
              </a:ext>
            </a:extLst>
          </p:cNvPr>
          <p:cNvSpPr>
            <a:spLocks noGrp="1"/>
          </p:cNvSpPr>
          <p:nvPr>
            <p:ph type="sldNum" sz="quarter" idx="11"/>
          </p:nvPr>
        </p:nvSpPr>
        <p:spPr>
          <a:xfrm>
            <a:off x="8441531" y="4803982"/>
            <a:ext cx="378469" cy="138499"/>
          </a:xfrm>
          <a:prstGeom prst="rect">
            <a:avLst/>
          </a:prstGeom>
        </p:spPr>
        <p:txBody>
          <a:bodyPr/>
          <a:lstStyle/>
          <a:p>
            <a:fld id="{C2245BC1-4D7B-4ED3-8F01-840FA35126C6}" type="slidenum">
              <a:rPr lang="en-US" smtClean="0"/>
              <a:pPr/>
              <a:t>‹#›</a:t>
            </a:fld>
            <a:endParaRPr lang="en-US" dirty="0"/>
          </a:p>
        </p:txBody>
      </p:sp>
      <p:sp>
        <p:nvSpPr>
          <p:cNvPr id="10" name="Textplatzhalter 9">
            <a:extLst>
              <a:ext uri="{FF2B5EF4-FFF2-40B4-BE49-F238E27FC236}">
                <a16:creationId xmlns:a16="http://schemas.microsoft.com/office/drawing/2014/main" id="{6A6F52EA-87EB-48C6-B542-DF88BCF469D5}"/>
              </a:ext>
            </a:extLst>
          </p:cNvPr>
          <p:cNvSpPr>
            <a:spLocks noGrp="1"/>
          </p:cNvSpPr>
          <p:nvPr>
            <p:ph type="body" sz="quarter" idx="19" hasCustomPrompt="1"/>
          </p:nvPr>
        </p:nvSpPr>
        <p:spPr>
          <a:xfrm>
            <a:off x="4163849" y="1533959"/>
            <a:ext cx="4656151" cy="2615176"/>
          </a:xfrm>
          <a:prstGeom prst="roundRect">
            <a:avLst>
              <a:gd name="adj" fmla="val 7106"/>
            </a:avLst>
          </a:prstGeom>
          <a:solidFill>
            <a:schemeClr val="accent3"/>
          </a:solidFill>
        </p:spPr>
        <p:txBody>
          <a:bodyPr lIns="288000" tIns="288000" rIns="288000" bIns="288000" anchor="ctr"/>
          <a:lstStyle>
            <a:lvl1pPr>
              <a:defRPr sz="1500"/>
            </a:lvl1pPr>
            <a:lvl2pPr marL="0" indent="0">
              <a:buFontTx/>
              <a:buNone/>
              <a:defRPr b="1"/>
            </a:lvl2pPr>
            <a:lvl3pPr marL="0" indent="0">
              <a:buFontTx/>
              <a:buNone/>
              <a:defRPr/>
            </a:lvl3pPr>
            <a:lvl4pPr marL="180000" indent="-180000">
              <a:buFont typeface="Arial" panose="020B0604020202020204" pitchFamily="34" charset="0"/>
              <a:buChar char="•"/>
              <a:defRPr/>
            </a:lvl4pPr>
          </a:lstStyle>
          <a:p>
            <a:pPr lvl="0"/>
            <a:r>
              <a:rPr lang="en-US" dirty="0"/>
              <a:t>Body text in Delivery, 15 pt</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0871309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1 picture half side, Title">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CD6EA5F0-7B1A-FE74-6FB7-2D73E9806AB5}"/>
              </a:ext>
            </a:extLst>
          </p:cNvPr>
          <p:cNvSpPr>
            <a:spLocks noGrp="1"/>
          </p:cNvSpPr>
          <p:nvPr>
            <p:ph type="pic" sz="quarter" idx="18" hasCustomPrompt="1"/>
          </p:nvPr>
        </p:nvSpPr>
        <p:spPr>
          <a:xfrm>
            <a:off x="5178287" y="0"/>
            <a:ext cx="3965713" cy="5143500"/>
          </a:xfrm>
          <a:prstGeom prst="rect">
            <a:avLst/>
          </a:prstGeom>
          <a:solidFill>
            <a:srgbClr val="CCCCCC"/>
          </a:solidFill>
        </p:spPr>
        <p:txBody>
          <a:bodyPr anchor="t"/>
          <a:lstStyle>
            <a:lvl1pPr algn="l">
              <a:defRPr/>
            </a:lvl1pPr>
          </a:lstStyle>
          <a:p>
            <a:r>
              <a:rPr lang="en-US" dirty="0"/>
              <a:t>Please click the icon to insert an image</a:t>
            </a:r>
          </a:p>
        </p:txBody>
      </p:sp>
      <p:sp>
        <p:nvSpPr>
          <p:cNvPr id="2" name="Titel 1">
            <a:extLst>
              <a:ext uri="{FF2B5EF4-FFF2-40B4-BE49-F238E27FC236}">
                <a16:creationId xmlns:a16="http://schemas.microsoft.com/office/drawing/2014/main" id="{A7659384-DD11-9BFD-142C-23C2E440BA40}"/>
              </a:ext>
            </a:extLst>
          </p:cNvPr>
          <p:cNvSpPr>
            <a:spLocks noGrp="1"/>
          </p:cNvSpPr>
          <p:nvPr>
            <p:ph type="title"/>
          </p:nvPr>
        </p:nvSpPr>
        <p:spPr>
          <a:xfrm>
            <a:off x="681364" y="1553726"/>
            <a:ext cx="3751488" cy="1266501"/>
          </a:xfrm>
        </p:spPr>
        <p:txBody>
          <a:bodyPr/>
          <a:lstStyle>
            <a:lvl1pPr>
              <a:defRPr sz="2800"/>
            </a:lvl1pPr>
          </a:lstStyle>
          <a:p>
            <a:r>
              <a:rPr lang="en-US"/>
              <a:t>Click to edit Master title style</a:t>
            </a:r>
            <a:endParaRPr lang="de-DE" dirty="0"/>
          </a:p>
        </p:txBody>
      </p:sp>
      <p:sp>
        <p:nvSpPr>
          <p:cNvPr id="3" name="Fußzeilenplatzhalter 2">
            <a:extLst>
              <a:ext uri="{FF2B5EF4-FFF2-40B4-BE49-F238E27FC236}">
                <a16:creationId xmlns:a16="http://schemas.microsoft.com/office/drawing/2014/main" id="{46667ABC-638F-4DBA-E842-33A252BB5383}"/>
              </a:ext>
            </a:extLst>
          </p:cNvPr>
          <p:cNvSpPr>
            <a:spLocks noGrp="1"/>
          </p:cNvSpPr>
          <p:nvPr>
            <p:ph type="ftr" sz="quarter" idx="10"/>
          </p:nvPr>
        </p:nvSpPr>
        <p:spPr>
          <a:xfrm>
            <a:off x="323999" y="4803982"/>
            <a:ext cx="8117532" cy="138499"/>
          </a:xfrm>
          <a:prstGeom prst="rect">
            <a:avLst/>
          </a:prstGeom>
        </p:spPr>
        <p:txBody>
          <a:bodyPr/>
          <a:lstStyle/>
          <a:p>
            <a:r>
              <a:rPr lang="en-US"/>
              <a:t>DHL | Presentation title | Location | xx Month 20xx</a:t>
            </a:r>
            <a:endParaRPr lang="en-US" dirty="0"/>
          </a:p>
        </p:txBody>
      </p:sp>
      <p:sp>
        <p:nvSpPr>
          <p:cNvPr id="4" name="Foliennummernplatzhalter 3">
            <a:extLst>
              <a:ext uri="{FF2B5EF4-FFF2-40B4-BE49-F238E27FC236}">
                <a16:creationId xmlns:a16="http://schemas.microsoft.com/office/drawing/2014/main" id="{5525051F-CF2C-47A0-2C1E-F1DE6137FCB7}"/>
              </a:ext>
            </a:extLst>
          </p:cNvPr>
          <p:cNvSpPr>
            <a:spLocks noGrp="1"/>
          </p:cNvSpPr>
          <p:nvPr>
            <p:ph type="sldNum" sz="quarter" idx="11"/>
          </p:nvPr>
        </p:nvSpPr>
        <p:spPr>
          <a:xfrm>
            <a:off x="8441531" y="4803982"/>
            <a:ext cx="378469" cy="138499"/>
          </a:xfrm>
          <a:prstGeom prst="rect">
            <a:avLst/>
          </a:prstGeom>
        </p:spPr>
        <p:txBody>
          <a:bodyPr/>
          <a:lstStyle/>
          <a:p>
            <a:fld id="{C2245BC1-4D7B-4ED3-8F01-840FA35126C6}" type="slidenum">
              <a:rPr lang="en-US" smtClean="0"/>
              <a:pPr/>
              <a:t>‹#›</a:t>
            </a:fld>
            <a:endParaRPr lang="en-US" dirty="0"/>
          </a:p>
        </p:txBody>
      </p:sp>
    </p:spTree>
    <p:extLst>
      <p:ext uri="{BB962C8B-B14F-4D97-AF65-F5344CB8AC3E}">
        <p14:creationId xmlns:p14="http://schemas.microsoft.com/office/powerpoint/2010/main" val="41908395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1 picture, 1 column">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97623A-4EAB-41C4-80D7-12A550C73390}"/>
              </a:ext>
            </a:extLst>
          </p:cNvPr>
          <p:cNvSpPr>
            <a:spLocks noGrp="1"/>
          </p:cNvSpPr>
          <p:nvPr>
            <p:ph type="title" hasCustomPrompt="1"/>
          </p:nvPr>
        </p:nvSpPr>
        <p:spPr/>
        <p:txBody>
          <a:bodyPr/>
          <a:lstStyle>
            <a:lvl1pPr>
              <a:defRPr/>
            </a:lvl1pPr>
          </a:lstStyle>
          <a:p>
            <a:r>
              <a:rPr lang="en-US" dirty="0"/>
              <a:t>Double headline with one or two lines, Delivery Bold, 18 </a:t>
            </a:r>
            <a:r>
              <a:rPr lang="en-US" dirty="0" err="1"/>
              <a:t>pt</a:t>
            </a:r>
            <a:endParaRPr lang="en-GB" dirty="0"/>
          </a:p>
        </p:txBody>
      </p:sp>
      <p:sp>
        <p:nvSpPr>
          <p:cNvPr id="5" name="Content">
            <a:extLst>
              <a:ext uri="{FF2B5EF4-FFF2-40B4-BE49-F238E27FC236}">
                <a16:creationId xmlns:a16="http://schemas.microsoft.com/office/drawing/2014/main" id="{038679AF-4954-4658-B135-45730398D31C}"/>
              </a:ext>
            </a:extLst>
          </p:cNvPr>
          <p:cNvSpPr>
            <a:spLocks noGrp="1"/>
          </p:cNvSpPr>
          <p:nvPr>
            <p:ph sz="quarter" idx="12" hasCustomPrompt="1"/>
          </p:nvPr>
        </p:nvSpPr>
        <p:spPr>
          <a:xfrm>
            <a:off x="6210300" y="1150938"/>
            <a:ext cx="2609850" cy="3530600"/>
          </a:xfrm>
          <a:prstGeom prst="rect">
            <a:avLst/>
          </a:prstGeom>
        </p:spPr>
        <p:txBody>
          <a:bodyPr/>
          <a:lstStyle>
            <a:lvl1pPr>
              <a:defRPr/>
            </a:lvl1pPr>
            <a:lvl2pPr>
              <a:defRPr/>
            </a:lvl2pPr>
            <a:lvl3pPr>
              <a:defRPr/>
            </a:lvl3pPr>
            <a:lvl4pPr>
              <a:defRPr/>
            </a:lvl4pPr>
            <a:lvl5pPr>
              <a:defRPr/>
            </a:lvl5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p:txBody>
      </p:sp>
      <p:sp>
        <p:nvSpPr>
          <p:cNvPr id="7" name="Picture Placeholder 5">
            <a:extLst>
              <a:ext uri="{FF2B5EF4-FFF2-40B4-BE49-F238E27FC236}">
                <a16:creationId xmlns:a16="http://schemas.microsoft.com/office/drawing/2014/main" id="{96244C1F-A649-AA81-16BC-5355370C4F20}"/>
              </a:ext>
            </a:extLst>
          </p:cNvPr>
          <p:cNvSpPr>
            <a:spLocks noGrp="1"/>
          </p:cNvSpPr>
          <p:nvPr>
            <p:ph type="pic" sz="quarter" idx="15" hasCustomPrompt="1"/>
          </p:nvPr>
        </p:nvSpPr>
        <p:spPr>
          <a:xfrm>
            <a:off x="321776" y="1150936"/>
            <a:ext cx="5606902" cy="3530600"/>
          </a:xfrm>
          <a:prstGeom prst="roundRect">
            <a:avLst>
              <a:gd name="adj" fmla="val 5752"/>
            </a:avLst>
          </a:prstGeom>
          <a:solidFill>
            <a:srgbClr val="CCCCCC"/>
          </a:solidFill>
        </p:spPr>
        <p:txBody>
          <a:bodyPr lIns="72000" tIns="72000" rIns="72000" bIns="72000"/>
          <a:lstStyle>
            <a:lvl1pPr>
              <a:defRPr/>
            </a:lvl1pPr>
          </a:lstStyle>
          <a:p>
            <a:r>
              <a:rPr lang="en-US" dirty="0"/>
              <a:t>Please click the icon to insert an image</a:t>
            </a:r>
          </a:p>
        </p:txBody>
      </p:sp>
      <p:sp>
        <p:nvSpPr>
          <p:cNvPr id="3" name="Footer Placeholder 2">
            <a:extLst>
              <a:ext uri="{FF2B5EF4-FFF2-40B4-BE49-F238E27FC236}">
                <a16:creationId xmlns:a16="http://schemas.microsoft.com/office/drawing/2014/main" id="{11C21F6A-3851-4800-A70C-75B7E973A6B2}"/>
              </a:ext>
            </a:extLst>
          </p:cNvPr>
          <p:cNvSpPr>
            <a:spLocks noGrp="1"/>
          </p:cNvSpPr>
          <p:nvPr>
            <p:ph type="ftr" sz="quarter" idx="10"/>
          </p:nvPr>
        </p:nvSpPr>
        <p:spPr>
          <a:xfrm>
            <a:off x="323999" y="4803982"/>
            <a:ext cx="8117532" cy="138499"/>
          </a:xfrm>
          <a:prstGeom prst="rect">
            <a:avLst/>
          </a:prstGeom>
        </p:spPr>
        <p:txBody>
          <a:bodyPr/>
          <a:lstStyle/>
          <a:p>
            <a:r>
              <a:rPr lang="en-US"/>
              <a:t>DHL | Presentation title | Location | xx Month 20xx</a:t>
            </a:r>
            <a:endParaRPr lang="en-US" dirty="0"/>
          </a:p>
        </p:txBody>
      </p:sp>
      <p:sp>
        <p:nvSpPr>
          <p:cNvPr id="4" name="Slide Number Placeholder 3">
            <a:extLst>
              <a:ext uri="{FF2B5EF4-FFF2-40B4-BE49-F238E27FC236}">
                <a16:creationId xmlns:a16="http://schemas.microsoft.com/office/drawing/2014/main" id="{1E0140EB-C614-490E-95CD-A54BE084B790}"/>
              </a:ext>
            </a:extLst>
          </p:cNvPr>
          <p:cNvSpPr>
            <a:spLocks noGrp="1"/>
          </p:cNvSpPr>
          <p:nvPr>
            <p:ph type="sldNum" sz="quarter" idx="11"/>
          </p:nvPr>
        </p:nvSpPr>
        <p:spPr>
          <a:xfrm>
            <a:off x="8441531" y="4803982"/>
            <a:ext cx="378469" cy="138499"/>
          </a:xfrm>
          <a:prstGeom prst="rect">
            <a:avLst/>
          </a:prstGeom>
        </p:spPr>
        <p:txBody>
          <a:bodyPr/>
          <a:lstStyle/>
          <a:p>
            <a:fld id="{C2245BC1-4D7B-4ED3-8F01-840FA35126C6}" type="slidenum">
              <a:rPr lang="en-US" smtClean="0"/>
              <a:pPr/>
              <a:t>‹#›</a:t>
            </a:fld>
            <a:endParaRPr lang="en-US" dirty="0"/>
          </a:p>
        </p:txBody>
      </p:sp>
    </p:spTree>
    <p:extLst>
      <p:ext uri="{BB962C8B-B14F-4D97-AF65-F5344CB8AC3E}">
        <p14:creationId xmlns:p14="http://schemas.microsoft.com/office/powerpoint/2010/main" val="30384541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full page gradient">
    <p:bg>
      <p:bgPr>
        <a:solidFill>
          <a:schemeClr val="accent3"/>
        </a:solidFill>
        <a:effectLst/>
      </p:bgPr>
    </p:bg>
    <p:spTree>
      <p:nvGrpSpPr>
        <p:cNvPr id="1" name=""/>
        <p:cNvGrpSpPr/>
        <p:nvPr/>
      </p:nvGrpSpPr>
      <p:grpSpPr>
        <a:xfrm>
          <a:off x="0" y="0"/>
          <a:ext cx="0" cy="0"/>
          <a:chOff x="0" y="0"/>
          <a:chExt cx="0" cy="0"/>
        </a:xfrm>
      </p:grpSpPr>
      <p:sp>
        <p:nvSpPr>
          <p:cNvPr id="7" name="Quote">
            <a:extLst>
              <a:ext uri="{FF2B5EF4-FFF2-40B4-BE49-F238E27FC236}">
                <a16:creationId xmlns:a16="http://schemas.microsoft.com/office/drawing/2014/main" id="{D5ABAA4C-A627-4F72-ADBD-217F33287BFC}"/>
              </a:ext>
            </a:extLst>
          </p:cNvPr>
          <p:cNvSpPr>
            <a:spLocks noGrp="1"/>
          </p:cNvSpPr>
          <p:nvPr>
            <p:ph type="body" sz="quarter" idx="12" hasCustomPrompt="1"/>
          </p:nvPr>
        </p:nvSpPr>
        <p:spPr>
          <a:xfrm>
            <a:off x="1774117" y="1963196"/>
            <a:ext cx="5233987" cy="897618"/>
          </a:xfrm>
          <a:prstGeom prst="rect">
            <a:avLst/>
          </a:prstGeom>
        </p:spPr>
        <p:txBody>
          <a:bodyPr anchor="ctr">
            <a:noAutofit/>
          </a:bodyPr>
          <a:lstStyle>
            <a:lvl1pPr>
              <a:lnSpc>
                <a:spcPts val="3000"/>
              </a:lnSpc>
              <a:spcAft>
                <a:spcPts val="0"/>
              </a:spcAft>
              <a:defRPr sz="2500" i="1">
                <a:solidFill>
                  <a:schemeClr val="tx1"/>
                </a:solidFill>
                <a:latin typeface="+mn-lt"/>
              </a:defRPr>
            </a:lvl1pPr>
          </a:lstStyle>
          <a:p>
            <a:pPr lvl="0"/>
            <a:r>
              <a:rPr lang="en-US" dirty="0"/>
              <a:t>“This space is reserved for quotes.</a:t>
            </a:r>
            <a:br>
              <a:rPr lang="en-US" dirty="0"/>
            </a:br>
            <a:r>
              <a:rPr lang="en-US" dirty="0"/>
              <a:t>Delivery Italic, 25 pt.”</a:t>
            </a:r>
          </a:p>
        </p:txBody>
      </p:sp>
      <p:sp>
        <p:nvSpPr>
          <p:cNvPr id="3" name="Footer Placeholder 2">
            <a:extLst>
              <a:ext uri="{FF2B5EF4-FFF2-40B4-BE49-F238E27FC236}">
                <a16:creationId xmlns:a16="http://schemas.microsoft.com/office/drawing/2014/main" id="{679381F4-F305-4DA8-90F9-2961F8C24558}"/>
              </a:ext>
            </a:extLst>
          </p:cNvPr>
          <p:cNvSpPr>
            <a:spLocks noGrp="1"/>
          </p:cNvSpPr>
          <p:nvPr>
            <p:ph type="ftr" sz="quarter" idx="10"/>
          </p:nvPr>
        </p:nvSpPr>
        <p:spPr>
          <a:xfrm>
            <a:off x="323999" y="4803982"/>
            <a:ext cx="8117532" cy="138499"/>
          </a:xfrm>
          <a:prstGeom prst="rect">
            <a:avLst/>
          </a:prstGeom>
        </p:spPr>
        <p:txBody>
          <a:bodyPr/>
          <a:lstStyle/>
          <a:p>
            <a:r>
              <a:rPr lang="en-US"/>
              <a:t>DHL | Presentation title | Location | xx Month 20xx</a:t>
            </a:r>
            <a:endParaRPr lang="en-US" dirty="0"/>
          </a:p>
        </p:txBody>
      </p:sp>
      <p:sp>
        <p:nvSpPr>
          <p:cNvPr id="4" name="Slide Number Placeholder 3">
            <a:extLst>
              <a:ext uri="{FF2B5EF4-FFF2-40B4-BE49-F238E27FC236}">
                <a16:creationId xmlns:a16="http://schemas.microsoft.com/office/drawing/2014/main" id="{CCA6B0F1-5579-4CB2-B05C-7E560EFBC169}"/>
              </a:ext>
            </a:extLst>
          </p:cNvPr>
          <p:cNvSpPr>
            <a:spLocks noGrp="1"/>
          </p:cNvSpPr>
          <p:nvPr>
            <p:ph type="sldNum" sz="quarter" idx="11"/>
          </p:nvPr>
        </p:nvSpPr>
        <p:spPr>
          <a:xfrm>
            <a:off x="8441531" y="4803982"/>
            <a:ext cx="378469" cy="138499"/>
          </a:xfrm>
          <a:prstGeom prst="rect">
            <a:avLst/>
          </a:prstGeom>
        </p:spPr>
        <p:txBody>
          <a:bodyPr/>
          <a:lstStyle/>
          <a:p>
            <a:fld id="{C2245BC1-4D7B-4ED3-8F01-840FA35126C6}" type="slidenum">
              <a:rPr lang="en-US" smtClean="0"/>
              <a:pPr/>
              <a:t>‹#›</a:t>
            </a:fld>
            <a:endParaRPr lang="en-US" dirty="0"/>
          </a:p>
        </p:txBody>
      </p:sp>
    </p:spTree>
    <p:extLst>
      <p:ext uri="{BB962C8B-B14F-4D97-AF65-F5344CB8AC3E}">
        <p14:creationId xmlns:p14="http://schemas.microsoft.com/office/powerpoint/2010/main" val="21059331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Final: full page gradient">
    <p:bg>
      <p:bgPr>
        <a:solidFill>
          <a:schemeClr val="accent3"/>
        </a:solidFill>
        <a:effectLst/>
      </p:bgPr>
    </p:bg>
    <p:spTree>
      <p:nvGrpSpPr>
        <p:cNvPr id="1" name=""/>
        <p:cNvGrpSpPr/>
        <p:nvPr/>
      </p:nvGrpSpPr>
      <p:grpSpPr>
        <a:xfrm>
          <a:off x="0" y="0"/>
          <a:ext cx="0" cy="0"/>
          <a:chOff x="0" y="0"/>
          <a:chExt cx="0" cy="0"/>
        </a:xfrm>
      </p:grpSpPr>
      <p:sp>
        <p:nvSpPr>
          <p:cNvPr id="5" name="Thank you">
            <a:extLst>
              <a:ext uri="{FF2B5EF4-FFF2-40B4-BE49-F238E27FC236}">
                <a16:creationId xmlns:a16="http://schemas.microsoft.com/office/drawing/2014/main" id="{B30DCF4F-94A3-4ECD-931B-78A92C777558}"/>
              </a:ext>
            </a:extLst>
          </p:cNvPr>
          <p:cNvSpPr txBox="1"/>
          <p:nvPr/>
        </p:nvSpPr>
        <p:spPr>
          <a:xfrm>
            <a:off x="319293" y="1485178"/>
            <a:ext cx="3134163" cy="553998"/>
          </a:xfrm>
          <a:prstGeom prst="rect">
            <a:avLst/>
          </a:prstGeom>
          <a:noFill/>
        </p:spPr>
        <p:txBody>
          <a:bodyPr wrap="square" lIns="0" tIns="0" rIns="0" bIns="0" rtlCol="0">
            <a:spAutoFit/>
          </a:bodyPr>
          <a:lstStyle/>
          <a:p>
            <a:r>
              <a:rPr lang="en-US" sz="3600" b="1" i="0" cap="none" baseline="0" noProof="0" dirty="0">
                <a:solidFill>
                  <a:schemeClr val="tx1"/>
                </a:solidFill>
                <a:latin typeface="Delivery" panose="020F0503020204020204" pitchFamily="34" charset="0"/>
                <a:ea typeface="Delivery" panose="020F0503020204020204" pitchFamily="34" charset="0"/>
                <a:cs typeface="Delivery" panose="020F0503020204020204" pitchFamily="34" charset="0"/>
              </a:rPr>
              <a:t>Thank you</a:t>
            </a:r>
          </a:p>
        </p:txBody>
      </p:sp>
      <p:sp>
        <p:nvSpPr>
          <p:cNvPr id="3" name="Footer Placeholder 2">
            <a:extLst>
              <a:ext uri="{FF2B5EF4-FFF2-40B4-BE49-F238E27FC236}">
                <a16:creationId xmlns:a16="http://schemas.microsoft.com/office/drawing/2014/main" id="{679381F4-F305-4DA8-90F9-2961F8C24558}"/>
              </a:ext>
            </a:extLst>
          </p:cNvPr>
          <p:cNvSpPr>
            <a:spLocks noGrp="1"/>
          </p:cNvSpPr>
          <p:nvPr>
            <p:ph type="ftr" sz="quarter" idx="10"/>
          </p:nvPr>
        </p:nvSpPr>
        <p:spPr>
          <a:xfrm>
            <a:off x="323999" y="4803982"/>
            <a:ext cx="8117532" cy="138499"/>
          </a:xfrm>
          <a:prstGeom prst="rect">
            <a:avLst/>
          </a:prstGeom>
        </p:spPr>
        <p:txBody>
          <a:bodyPr/>
          <a:lstStyle/>
          <a:p>
            <a:r>
              <a:rPr lang="en-US"/>
              <a:t>DHL | Presentation title | Location | xx Month 20xx</a:t>
            </a:r>
            <a:endParaRPr lang="en-US" dirty="0"/>
          </a:p>
        </p:txBody>
      </p:sp>
      <p:sp>
        <p:nvSpPr>
          <p:cNvPr id="4" name="Slide Number Placeholder 3">
            <a:extLst>
              <a:ext uri="{FF2B5EF4-FFF2-40B4-BE49-F238E27FC236}">
                <a16:creationId xmlns:a16="http://schemas.microsoft.com/office/drawing/2014/main" id="{CCA6B0F1-5579-4CB2-B05C-7E560EFBC169}"/>
              </a:ext>
            </a:extLst>
          </p:cNvPr>
          <p:cNvSpPr>
            <a:spLocks noGrp="1"/>
          </p:cNvSpPr>
          <p:nvPr>
            <p:ph type="sldNum" sz="quarter" idx="11"/>
          </p:nvPr>
        </p:nvSpPr>
        <p:spPr>
          <a:xfrm>
            <a:off x="8441531" y="4803982"/>
            <a:ext cx="378469" cy="138499"/>
          </a:xfrm>
          <a:prstGeom prst="rect">
            <a:avLst/>
          </a:prstGeom>
        </p:spPr>
        <p:txBody>
          <a:bodyPr/>
          <a:lstStyle/>
          <a:p>
            <a:fld id="{C2245BC1-4D7B-4ED3-8F01-840FA35126C6}" type="slidenum">
              <a:rPr lang="en-US" smtClean="0"/>
              <a:pPr/>
              <a:t>‹#›</a:t>
            </a:fld>
            <a:endParaRPr lang="en-US" dirty="0"/>
          </a:p>
        </p:txBody>
      </p:sp>
      <p:sp>
        <p:nvSpPr>
          <p:cNvPr id="6" name="MIO_AGENDA_LAST_SLIDE" hidden="1">
            <a:extLst>
              <a:ext uri="{FF2B5EF4-FFF2-40B4-BE49-F238E27FC236}">
                <a16:creationId xmlns:a16="http://schemas.microsoft.com/office/drawing/2014/main" id="{7A877A78-A79C-F56E-551C-378EC9B865FC}"/>
              </a:ext>
            </a:extLst>
          </p:cNvPr>
          <p:cNvSpPr/>
          <p:nvPr userDrawn="1"/>
        </p:nvSpPr>
        <p:spPr>
          <a:xfrm>
            <a:off x="8567225" y="201637"/>
            <a:ext cx="358726" cy="358726"/>
          </a:xfrm>
          <a:prstGeom prst="noSmoking">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l"/>
            <a:endParaRPr lang="de-DE" sz="1200" dirty="0" err="1">
              <a:solidFill>
                <a:schemeClr val="tx1"/>
              </a:solidFill>
            </a:endParaRPr>
          </a:p>
        </p:txBody>
      </p:sp>
    </p:spTree>
    <p:extLst>
      <p:ext uri="{BB962C8B-B14F-4D97-AF65-F5344CB8AC3E}">
        <p14:creationId xmlns:p14="http://schemas.microsoft.com/office/powerpoint/2010/main" val="2481031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half page gradient, full page picture">
    <p:bg>
      <p:bgPr>
        <a:solidFill>
          <a:schemeClr val="accent3"/>
        </a:solidFill>
        <a:effectLst/>
      </p:bgPr>
    </p:bg>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CC9A5881-CBD6-AA5F-D56D-293E1CE92009}"/>
              </a:ext>
            </a:extLst>
          </p:cNvPr>
          <p:cNvSpPr>
            <a:spLocks noGrp="1"/>
          </p:cNvSpPr>
          <p:nvPr>
            <p:ph type="title" hasCustomPrompt="1"/>
          </p:nvPr>
        </p:nvSpPr>
        <p:spPr>
          <a:xfrm>
            <a:off x="316707" y="1219954"/>
            <a:ext cx="4398202" cy="1498873"/>
          </a:xfrm>
        </p:spPr>
        <p:txBody>
          <a:bodyPr bIns="36000"/>
          <a:lstStyle>
            <a:lvl1pPr>
              <a:lnSpc>
                <a:spcPct val="90000"/>
              </a:lnSpc>
              <a:defRPr sz="3600" b="1" i="0" cap="none" baseline="0">
                <a:solidFill>
                  <a:schemeClr val="tx1"/>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Sample title one or two lines, Delivery Bold, 36 pt</a:t>
            </a:r>
          </a:p>
        </p:txBody>
      </p:sp>
      <p:sp>
        <p:nvSpPr>
          <p:cNvPr id="7" name="meta-subline">
            <a:extLst>
              <a:ext uri="{FF2B5EF4-FFF2-40B4-BE49-F238E27FC236}">
                <a16:creationId xmlns:a16="http://schemas.microsoft.com/office/drawing/2014/main" id="{987BA470-BCCD-897A-AB32-A1C93D052ED0}"/>
              </a:ext>
            </a:extLst>
          </p:cNvPr>
          <p:cNvSpPr>
            <a:spLocks noGrp="1"/>
          </p:cNvSpPr>
          <p:nvPr>
            <p:ph type="subTitle" idx="1" hasCustomPrompt="1"/>
          </p:nvPr>
        </p:nvSpPr>
        <p:spPr>
          <a:xfrm>
            <a:off x="316706" y="2724022"/>
            <a:ext cx="4398203" cy="503215"/>
          </a:xfrm>
          <a:prstGeom prst="rect">
            <a:avLst/>
          </a:prstGeom>
        </p:spPr>
        <p:txBody>
          <a:bodyPr>
            <a:noAutofit/>
          </a:bodyPr>
          <a:lstStyle>
            <a:lvl1pPr marL="0" indent="0" algn="l">
              <a:lnSpc>
                <a:spcPts val="1980"/>
              </a:lnSpc>
              <a:spcAft>
                <a:spcPts val="0"/>
              </a:spcAft>
              <a:buNone/>
              <a:defRPr sz="1800" b="0" i="0" cap="none" baseline="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Subline on one or two lines, </a:t>
            </a:r>
            <a:br>
              <a:rPr lang="en-US" dirty="0"/>
            </a:br>
            <a:r>
              <a:rPr lang="en-US" dirty="0"/>
              <a:t>Delivery Regular, 18 pt</a:t>
            </a:r>
          </a:p>
        </p:txBody>
      </p:sp>
      <p:sp>
        <p:nvSpPr>
          <p:cNvPr id="6" name="meta-project">
            <a:extLst>
              <a:ext uri="{FF2B5EF4-FFF2-40B4-BE49-F238E27FC236}">
                <a16:creationId xmlns:a16="http://schemas.microsoft.com/office/drawing/2014/main" id="{CD3CD49A-7495-83A3-0664-4A47A5F4558C}"/>
              </a:ext>
            </a:extLst>
          </p:cNvPr>
          <p:cNvSpPr>
            <a:spLocks noGrp="1"/>
          </p:cNvSpPr>
          <p:nvPr>
            <p:ph type="body" sz="quarter" idx="29" hasCustomPrompt="1"/>
          </p:nvPr>
        </p:nvSpPr>
        <p:spPr>
          <a:xfrm>
            <a:off x="316706" y="3356517"/>
            <a:ext cx="4398204" cy="400110"/>
          </a:xfrm>
          <a:prstGeom prst="rect">
            <a:avLst/>
          </a:prstGeom>
        </p:spPr>
        <p:txBody>
          <a:bodyPr>
            <a:noAutofit/>
          </a:bodyPr>
          <a:lstStyle>
            <a:lvl1pPr>
              <a:spcAft>
                <a:spcPts val="0"/>
              </a:spcAft>
              <a:defRPr>
                <a:solidFill>
                  <a:schemeClr val="tx1"/>
                </a:solidFill>
                <a:latin typeface="+mn-lt"/>
              </a:defRPr>
            </a:lvl1pPr>
            <a:lvl2pPr marL="0" indent="0">
              <a:buNone/>
              <a:defRPr/>
            </a:lvl2pPr>
          </a:lstStyle>
          <a:p>
            <a:pPr lvl="0"/>
            <a:r>
              <a:rPr lang="en-US" dirty="0"/>
              <a:t>Name of the event or project or presenter, Delivery, 12 </a:t>
            </a:r>
            <a:r>
              <a:rPr lang="en-US" dirty="0" err="1"/>
              <a:t>pt</a:t>
            </a:r>
            <a:r>
              <a:rPr lang="en-US" dirty="0"/>
              <a:t> </a:t>
            </a:r>
          </a:p>
          <a:p>
            <a:pPr lvl="0"/>
            <a:r>
              <a:rPr lang="en-US" dirty="0"/>
              <a:t>Location, ## Month ####</a:t>
            </a:r>
          </a:p>
        </p:txBody>
      </p:sp>
      <p:sp>
        <p:nvSpPr>
          <p:cNvPr id="4" name="meta-identifier">
            <a:extLst>
              <a:ext uri="{FF2B5EF4-FFF2-40B4-BE49-F238E27FC236}">
                <a16:creationId xmlns:a16="http://schemas.microsoft.com/office/drawing/2014/main" id="{1F6BF73E-B795-FED4-BC2A-4D8A328FAE92}"/>
              </a:ext>
            </a:extLst>
          </p:cNvPr>
          <p:cNvSpPr>
            <a:spLocks noGrp="1"/>
          </p:cNvSpPr>
          <p:nvPr>
            <p:ph type="body" sz="quarter" idx="28" hasCustomPrompt="1"/>
          </p:nvPr>
        </p:nvSpPr>
        <p:spPr>
          <a:xfrm>
            <a:off x="316706" y="3819691"/>
            <a:ext cx="4398204" cy="196977"/>
          </a:xfrm>
          <a:prstGeom prst="rect">
            <a:avLst/>
          </a:prstGeom>
        </p:spPr>
        <p:txBody>
          <a:bodyPr>
            <a:noAutofit/>
          </a:bodyPr>
          <a:lstStyle>
            <a:lvl1pPr>
              <a:defRPr b="1">
                <a:solidFill>
                  <a:schemeClr val="tx1"/>
                </a:solidFill>
                <a:latin typeface="+mn-lt"/>
              </a:defRPr>
            </a:lvl1pPr>
            <a:lvl2pPr marL="0" indent="0">
              <a:buNone/>
              <a:defRPr/>
            </a:lvl2pPr>
          </a:lstStyle>
          <a:p>
            <a:pPr lvl="0"/>
            <a:r>
              <a:rPr lang="en-US" dirty="0"/>
              <a:t>DHL Business Unit – Claim, Delivery (Bold), 12 pt</a:t>
            </a:r>
          </a:p>
        </p:txBody>
      </p:sp>
      <p:sp>
        <p:nvSpPr>
          <p:cNvPr id="10" name="Bildplatzhalter 9">
            <a:extLst>
              <a:ext uri="{FF2B5EF4-FFF2-40B4-BE49-F238E27FC236}">
                <a16:creationId xmlns:a16="http://schemas.microsoft.com/office/drawing/2014/main" id="{6E661224-67AB-EA91-8C7A-F9156DE3FDC2}"/>
              </a:ext>
            </a:extLst>
          </p:cNvPr>
          <p:cNvSpPr>
            <a:spLocks noGrp="1"/>
          </p:cNvSpPr>
          <p:nvPr>
            <p:ph type="pic" sz="quarter" idx="14" hasCustomPrompt="1"/>
          </p:nvPr>
        </p:nvSpPr>
        <p:spPr>
          <a:xfrm>
            <a:off x="0" y="0"/>
            <a:ext cx="9144000" cy="5148000"/>
          </a:xfrm>
          <a:custGeom>
            <a:avLst/>
            <a:gdLst>
              <a:gd name="connsiteX0" fmla="*/ 0 w 9144000"/>
              <a:gd name="connsiteY0" fmla="*/ 0 h 5148000"/>
              <a:gd name="connsiteX1" fmla="*/ 9144000 w 9144000"/>
              <a:gd name="connsiteY1" fmla="*/ 0 h 5148000"/>
              <a:gd name="connsiteX2" fmla="*/ 9144000 w 9144000"/>
              <a:gd name="connsiteY2" fmla="*/ 5148000 h 5148000"/>
              <a:gd name="connsiteX3" fmla="*/ 5040000 w 9144000"/>
              <a:gd name="connsiteY3" fmla="*/ 5148000 h 5148000"/>
              <a:gd name="connsiteX4" fmla="*/ 5040000 w 9144000"/>
              <a:gd name="connsiteY4" fmla="*/ 867548 h 5148000"/>
              <a:gd name="connsiteX5" fmla="*/ 4815952 w 9144000"/>
              <a:gd name="connsiteY5" fmla="*/ 643500 h 5148000"/>
              <a:gd name="connsiteX6" fmla="*/ 0 w 9144000"/>
              <a:gd name="connsiteY6" fmla="*/ 643500 h 51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5148000">
                <a:moveTo>
                  <a:pt x="0" y="0"/>
                </a:moveTo>
                <a:lnTo>
                  <a:pt x="9144000" y="0"/>
                </a:lnTo>
                <a:lnTo>
                  <a:pt x="9144000" y="5148000"/>
                </a:lnTo>
                <a:lnTo>
                  <a:pt x="5040000" y="5148000"/>
                </a:lnTo>
                <a:lnTo>
                  <a:pt x="5040000" y="867548"/>
                </a:lnTo>
                <a:cubicBezTo>
                  <a:pt x="5040000" y="743810"/>
                  <a:pt x="4939690" y="643500"/>
                  <a:pt x="4815952" y="643500"/>
                </a:cubicBezTo>
                <a:lnTo>
                  <a:pt x="0" y="643500"/>
                </a:lnTo>
                <a:close/>
              </a:path>
            </a:pathLst>
          </a:custGeom>
          <a:solidFill>
            <a:srgbClr val="CCCCCC"/>
          </a:solidFill>
        </p:spPr>
        <p:txBody>
          <a:bodyPr wrap="square" lIns="72000" tIns="72000" rIns="72000" bIns="72000">
            <a:noAutofit/>
          </a:bodyPr>
          <a:lstStyle>
            <a:lvl1pPr algn="r">
              <a:defRPr/>
            </a:lvl1pPr>
          </a:lstStyle>
          <a:p>
            <a:r>
              <a:rPr lang="en-US" dirty="0"/>
              <a:t>Please click the icon to insert an image</a:t>
            </a:r>
          </a:p>
        </p:txBody>
      </p:sp>
      <p:sp>
        <p:nvSpPr>
          <p:cNvPr id="3" name="Fußzeilenplatzhalter 1">
            <a:extLst>
              <a:ext uri="{FF2B5EF4-FFF2-40B4-BE49-F238E27FC236}">
                <a16:creationId xmlns:a16="http://schemas.microsoft.com/office/drawing/2014/main" id="{1FF2D682-4FAD-BE6E-1E26-A012A1CBC1BB}"/>
              </a:ext>
            </a:extLst>
          </p:cNvPr>
          <p:cNvSpPr>
            <a:spLocks noGrp="1"/>
          </p:cNvSpPr>
          <p:nvPr>
            <p:ph type="ftr" sz="quarter" idx="21"/>
          </p:nvPr>
        </p:nvSpPr>
        <p:spPr>
          <a:xfrm>
            <a:off x="0" y="5143500"/>
            <a:ext cx="0" cy="0"/>
          </a:xfrm>
          <a:prstGeom prst="rect">
            <a:avLst/>
          </a:prstGeom>
        </p:spPr>
        <p:txBody>
          <a:bodyPr/>
          <a:lstStyle>
            <a:lvl1pPr>
              <a:defRPr sz="100">
                <a:noFill/>
              </a:defRPr>
            </a:lvl1pPr>
          </a:lstStyle>
          <a:p>
            <a:r>
              <a:rPr lang="en-US"/>
              <a:t>DHL | Presentation title | Location | xx Month 20xx</a:t>
            </a:r>
            <a:endParaRPr lang="en-US" dirty="0"/>
          </a:p>
        </p:txBody>
      </p:sp>
      <p:sp>
        <p:nvSpPr>
          <p:cNvPr id="5" name="Foliennummernplatzhalter 3">
            <a:extLst>
              <a:ext uri="{FF2B5EF4-FFF2-40B4-BE49-F238E27FC236}">
                <a16:creationId xmlns:a16="http://schemas.microsoft.com/office/drawing/2014/main" id="{F290FCF5-AC38-44C6-F847-AA9DE0FAC309}"/>
              </a:ext>
            </a:extLst>
          </p:cNvPr>
          <p:cNvSpPr>
            <a:spLocks noGrp="1"/>
          </p:cNvSpPr>
          <p:nvPr>
            <p:ph type="sldNum" sz="quarter" idx="22"/>
          </p:nvPr>
        </p:nvSpPr>
        <p:spPr>
          <a:xfrm>
            <a:off x="0" y="5143500"/>
            <a:ext cx="0" cy="0"/>
          </a:xfrm>
          <a:prstGeom prst="rect">
            <a:avLst/>
          </a:prstGeom>
        </p:spPr>
        <p:txBody>
          <a:bodyPr/>
          <a:lstStyle>
            <a:lvl1pPr>
              <a:defRPr sz="100">
                <a:noFill/>
              </a:defRPr>
            </a:lvl1pPr>
          </a:lstStyle>
          <a:p>
            <a:fld id="{C2245BC1-4D7B-4ED3-8F01-840FA35126C6}" type="slidenum">
              <a:rPr lang="en-US" smtClean="0"/>
              <a:pPr/>
              <a:t>‹#›</a:t>
            </a:fld>
            <a:endParaRPr lang="en-US" dirty="0"/>
          </a:p>
        </p:txBody>
      </p:sp>
      <p:pic>
        <p:nvPicPr>
          <p:cNvPr id="11" name="Logo">
            <a:extLst>
              <a:ext uri="{FF2B5EF4-FFF2-40B4-BE49-F238E27FC236}">
                <a16:creationId xmlns:a16="http://schemas.microsoft.com/office/drawing/2014/main" id="{B56DD028-808F-1E0B-D3D0-5C2DF2C9A97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3999" y="4612036"/>
            <a:ext cx="1479678" cy="208799"/>
          </a:xfrm>
          <a:prstGeom prst="rect">
            <a:avLst/>
          </a:prstGeom>
        </p:spPr>
      </p:pic>
    </p:spTree>
    <p:extLst>
      <p:ext uri="{BB962C8B-B14F-4D97-AF65-F5344CB8AC3E}">
        <p14:creationId xmlns:p14="http://schemas.microsoft.com/office/powerpoint/2010/main" val="1997023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full page picture">
    <p:bg>
      <p:bgPr>
        <a:solidFill>
          <a:schemeClr val="accent3"/>
        </a:solidFill>
        <a:effectLst/>
      </p:bgPr>
    </p:bg>
    <p:spTree>
      <p:nvGrpSpPr>
        <p:cNvPr id="1" name=""/>
        <p:cNvGrpSpPr/>
        <p:nvPr/>
      </p:nvGrpSpPr>
      <p:grpSpPr>
        <a:xfrm>
          <a:off x="0" y="0"/>
          <a:ext cx="0" cy="0"/>
          <a:chOff x="0" y="0"/>
          <a:chExt cx="0" cy="0"/>
        </a:xfrm>
      </p:grpSpPr>
      <p:sp>
        <p:nvSpPr>
          <p:cNvPr id="10" name="Title 11">
            <a:extLst>
              <a:ext uri="{FF2B5EF4-FFF2-40B4-BE49-F238E27FC236}">
                <a16:creationId xmlns:a16="http://schemas.microsoft.com/office/drawing/2014/main" id="{373872DC-FE26-0378-5F04-B144B45B3FD2}"/>
              </a:ext>
            </a:extLst>
          </p:cNvPr>
          <p:cNvSpPr>
            <a:spLocks noGrp="1"/>
          </p:cNvSpPr>
          <p:nvPr>
            <p:ph type="title" hasCustomPrompt="1"/>
          </p:nvPr>
        </p:nvSpPr>
        <p:spPr>
          <a:xfrm>
            <a:off x="650592" y="907975"/>
            <a:ext cx="4398202" cy="1498873"/>
          </a:xfrm>
        </p:spPr>
        <p:txBody>
          <a:bodyPr bIns="36000"/>
          <a:lstStyle>
            <a:lvl1pPr>
              <a:lnSpc>
                <a:spcPct val="90000"/>
              </a:lnSpc>
              <a:defRPr sz="3600" b="1" i="0" cap="none" baseline="0">
                <a:solidFill>
                  <a:schemeClr val="tx1"/>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Sample title one or two lines, Delivery Bold, 36 pt</a:t>
            </a:r>
          </a:p>
        </p:txBody>
      </p:sp>
      <p:sp>
        <p:nvSpPr>
          <p:cNvPr id="9" name="meta-subline">
            <a:extLst>
              <a:ext uri="{FF2B5EF4-FFF2-40B4-BE49-F238E27FC236}">
                <a16:creationId xmlns:a16="http://schemas.microsoft.com/office/drawing/2014/main" id="{41CA3BB1-1E12-6FD3-AD3A-BA16AE1C507D}"/>
              </a:ext>
            </a:extLst>
          </p:cNvPr>
          <p:cNvSpPr>
            <a:spLocks noGrp="1"/>
          </p:cNvSpPr>
          <p:nvPr>
            <p:ph type="subTitle" idx="1" hasCustomPrompt="1"/>
          </p:nvPr>
        </p:nvSpPr>
        <p:spPr>
          <a:xfrm>
            <a:off x="650591" y="2412043"/>
            <a:ext cx="4398203" cy="503215"/>
          </a:xfrm>
          <a:prstGeom prst="rect">
            <a:avLst/>
          </a:prstGeom>
        </p:spPr>
        <p:txBody>
          <a:bodyPr>
            <a:noAutofit/>
          </a:bodyPr>
          <a:lstStyle>
            <a:lvl1pPr marL="0" indent="0" algn="l">
              <a:lnSpc>
                <a:spcPts val="1980"/>
              </a:lnSpc>
              <a:spcAft>
                <a:spcPts val="0"/>
              </a:spcAft>
              <a:buNone/>
              <a:defRPr sz="1800" b="0" i="0" cap="none" baseline="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Subline on one or two lines, </a:t>
            </a:r>
            <a:br>
              <a:rPr lang="en-US" dirty="0"/>
            </a:br>
            <a:r>
              <a:rPr lang="en-US" dirty="0"/>
              <a:t>Delivery Regular, 18 pt</a:t>
            </a:r>
          </a:p>
        </p:txBody>
      </p:sp>
      <p:sp>
        <p:nvSpPr>
          <p:cNvPr id="8" name="meta-project">
            <a:extLst>
              <a:ext uri="{FF2B5EF4-FFF2-40B4-BE49-F238E27FC236}">
                <a16:creationId xmlns:a16="http://schemas.microsoft.com/office/drawing/2014/main" id="{F0542FC1-9FD8-9118-4F19-4B49BB7E3753}"/>
              </a:ext>
            </a:extLst>
          </p:cNvPr>
          <p:cNvSpPr>
            <a:spLocks noGrp="1"/>
          </p:cNvSpPr>
          <p:nvPr>
            <p:ph type="body" sz="quarter" idx="29" hasCustomPrompt="1"/>
          </p:nvPr>
        </p:nvSpPr>
        <p:spPr>
          <a:xfrm>
            <a:off x="650591" y="3044538"/>
            <a:ext cx="4398204" cy="400110"/>
          </a:xfrm>
          <a:prstGeom prst="rect">
            <a:avLst/>
          </a:prstGeom>
        </p:spPr>
        <p:txBody>
          <a:bodyPr>
            <a:noAutofit/>
          </a:bodyPr>
          <a:lstStyle>
            <a:lvl1pPr>
              <a:spcAft>
                <a:spcPts val="0"/>
              </a:spcAft>
              <a:defRPr>
                <a:solidFill>
                  <a:schemeClr val="tx1"/>
                </a:solidFill>
                <a:latin typeface="+mn-lt"/>
              </a:defRPr>
            </a:lvl1pPr>
            <a:lvl2pPr marL="0" indent="0">
              <a:buNone/>
              <a:defRPr/>
            </a:lvl2pPr>
          </a:lstStyle>
          <a:p>
            <a:pPr lvl="0"/>
            <a:r>
              <a:rPr lang="en-US" dirty="0"/>
              <a:t>Name of the event or project or presenter, Delivery, 12 </a:t>
            </a:r>
            <a:r>
              <a:rPr lang="en-US" dirty="0" err="1"/>
              <a:t>pt</a:t>
            </a:r>
            <a:r>
              <a:rPr lang="en-US" dirty="0"/>
              <a:t> </a:t>
            </a:r>
          </a:p>
          <a:p>
            <a:pPr lvl="0"/>
            <a:r>
              <a:rPr lang="en-US" dirty="0"/>
              <a:t>Location, ## Month ####</a:t>
            </a:r>
          </a:p>
        </p:txBody>
      </p:sp>
      <p:sp>
        <p:nvSpPr>
          <p:cNvPr id="7" name="meta-identifier">
            <a:extLst>
              <a:ext uri="{FF2B5EF4-FFF2-40B4-BE49-F238E27FC236}">
                <a16:creationId xmlns:a16="http://schemas.microsoft.com/office/drawing/2014/main" id="{DF591AD6-F454-EB86-24D3-E4A62EC041B2}"/>
              </a:ext>
            </a:extLst>
          </p:cNvPr>
          <p:cNvSpPr>
            <a:spLocks noGrp="1"/>
          </p:cNvSpPr>
          <p:nvPr>
            <p:ph type="body" sz="quarter" idx="28" hasCustomPrompt="1"/>
          </p:nvPr>
        </p:nvSpPr>
        <p:spPr>
          <a:xfrm>
            <a:off x="650591" y="3507712"/>
            <a:ext cx="4398204" cy="196977"/>
          </a:xfrm>
          <a:prstGeom prst="rect">
            <a:avLst/>
          </a:prstGeom>
        </p:spPr>
        <p:txBody>
          <a:bodyPr>
            <a:noAutofit/>
          </a:bodyPr>
          <a:lstStyle>
            <a:lvl1pPr>
              <a:defRPr b="1">
                <a:solidFill>
                  <a:schemeClr val="tx1"/>
                </a:solidFill>
                <a:latin typeface="+mn-lt"/>
              </a:defRPr>
            </a:lvl1pPr>
            <a:lvl2pPr marL="0" indent="0">
              <a:buNone/>
              <a:defRPr/>
            </a:lvl2pPr>
          </a:lstStyle>
          <a:p>
            <a:pPr lvl="0"/>
            <a:r>
              <a:rPr lang="en-US" dirty="0"/>
              <a:t>DHL Business Unit – Claim, Delivery (Bold), 12 pt</a:t>
            </a:r>
          </a:p>
        </p:txBody>
      </p:sp>
      <p:pic>
        <p:nvPicPr>
          <p:cNvPr id="2" name="Logo">
            <a:extLst>
              <a:ext uri="{FF2B5EF4-FFF2-40B4-BE49-F238E27FC236}">
                <a16:creationId xmlns:a16="http://schemas.microsoft.com/office/drawing/2014/main" id="{11D09192-920C-5F48-1AA0-57C4847F26C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50591" y="4298079"/>
            <a:ext cx="1479678" cy="208799"/>
          </a:xfrm>
          <a:prstGeom prst="rect">
            <a:avLst/>
          </a:prstGeom>
        </p:spPr>
      </p:pic>
      <p:sp>
        <p:nvSpPr>
          <p:cNvPr id="6" name="Bildplatzhalter 5">
            <a:extLst>
              <a:ext uri="{FF2B5EF4-FFF2-40B4-BE49-F238E27FC236}">
                <a16:creationId xmlns:a16="http://schemas.microsoft.com/office/drawing/2014/main" id="{D2673183-553E-028C-CB39-390FB4F9C92C}"/>
              </a:ext>
            </a:extLst>
          </p:cNvPr>
          <p:cNvSpPr>
            <a:spLocks noGrp="1"/>
          </p:cNvSpPr>
          <p:nvPr>
            <p:ph type="pic" sz="quarter" idx="14" hasCustomPrompt="1"/>
          </p:nvPr>
        </p:nvSpPr>
        <p:spPr>
          <a:xfrm>
            <a:off x="0" y="0"/>
            <a:ext cx="9144000" cy="5148000"/>
          </a:xfrm>
          <a:custGeom>
            <a:avLst/>
            <a:gdLst>
              <a:gd name="connsiteX0" fmla="*/ 541599 w 9144000"/>
              <a:gd name="connsiteY0" fmla="*/ 329543 h 5148000"/>
              <a:gd name="connsiteX1" fmla="*/ 327354 w 9144000"/>
              <a:gd name="connsiteY1" fmla="*/ 543788 h 5148000"/>
              <a:gd name="connsiteX2" fmla="*/ 327354 w 9144000"/>
              <a:gd name="connsiteY2" fmla="*/ 4615298 h 5148000"/>
              <a:gd name="connsiteX3" fmla="*/ 541599 w 9144000"/>
              <a:gd name="connsiteY3" fmla="*/ 4829543 h 5148000"/>
              <a:gd name="connsiteX4" fmla="*/ 5153109 w 9144000"/>
              <a:gd name="connsiteY4" fmla="*/ 4829543 h 5148000"/>
              <a:gd name="connsiteX5" fmla="*/ 5367354 w 9144000"/>
              <a:gd name="connsiteY5" fmla="*/ 4615298 h 5148000"/>
              <a:gd name="connsiteX6" fmla="*/ 5367354 w 9144000"/>
              <a:gd name="connsiteY6" fmla="*/ 543788 h 5148000"/>
              <a:gd name="connsiteX7" fmla="*/ 5153109 w 9144000"/>
              <a:gd name="connsiteY7" fmla="*/ 329543 h 5148000"/>
              <a:gd name="connsiteX8" fmla="*/ 0 w 9144000"/>
              <a:gd name="connsiteY8" fmla="*/ 0 h 5148000"/>
              <a:gd name="connsiteX9" fmla="*/ 9144000 w 9144000"/>
              <a:gd name="connsiteY9" fmla="*/ 0 h 5148000"/>
              <a:gd name="connsiteX10" fmla="*/ 9144000 w 9144000"/>
              <a:gd name="connsiteY10" fmla="*/ 5148000 h 5148000"/>
              <a:gd name="connsiteX11" fmla="*/ 0 w 9144000"/>
              <a:gd name="connsiteY11" fmla="*/ 5148000 h 51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148000">
                <a:moveTo>
                  <a:pt x="541599" y="329543"/>
                </a:moveTo>
                <a:cubicBezTo>
                  <a:pt x="423275" y="329543"/>
                  <a:pt x="327354" y="425464"/>
                  <a:pt x="327354" y="543788"/>
                </a:cubicBezTo>
                <a:lnTo>
                  <a:pt x="327354" y="4615298"/>
                </a:lnTo>
                <a:cubicBezTo>
                  <a:pt x="327354" y="4733622"/>
                  <a:pt x="423275" y="4829543"/>
                  <a:pt x="541599" y="4829543"/>
                </a:cubicBezTo>
                <a:lnTo>
                  <a:pt x="5153109" y="4829543"/>
                </a:lnTo>
                <a:cubicBezTo>
                  <a:pt x="5271433" y="4829543"/>
                  <a:pt x="5367354" y="4733622"/>
                  <a:pt x="5367354" y="4615298"/>
                </a:cubicBezTo>
                <a:lnTo>
                  <a:pt x="5367354" y="543788"/>
                </a:lnTo>
                <a:cubicBezTo>
                  <a:pt x="5367354" y="425464"/>
                  <a:pt x="5271433" y="329543"/>
                  <a:pt x="5153109" y="329543"/>
                </a:cubicBezTo>
                <a:close/>
                <a:moveTo>
                  <a:pt x="0" y="0"/>
                </a:moveTo>
                <a:lnTo>
                  <a:pt x="9144000" y="0"/>
                </a:lnTo>
                <a:lnTo>
                  <a:pt x="9144000" y="5148000"/>
                </a:lnTo>
                <a:lnTo>
                  <a:pt x="0" y="5148000"/>
                </a:lnTo>
                <a:close/>
              </a:path>
            </a:pathLst>
          </a:custGeom>
          <a:solidFill>
            <a:srgbClr val="CCCCCC"/>
          </a:solidFill>
        </p:spPr>
        <p:txBody>
          <a:bodyPr wrap="square" lIns="72000" tIns="72000" rIns="72000" bIns="72000">
            <a:noAutofit/>
          </a:bodyPr>
          <a:lstStyle>
            <a:lvl1pPr algn="r">
              <a:defRPr/>
            </a:lvl1pPr>
          </a:lstStyle>
          <a:p>
            <a:r>
              <a:rPr lang="en-US" dirty="0"/>
              <a:t>Please click the icon to insert an image</a:t>
            </a:r>
          </a:p>
        </p:txBody>
      </p:sp>
      <p:sp>
        <p:nvSpPr>
          <p:cNvPr id="3" name="Fußzeilenplatzhalter 1">
            <a:extLst>
              <a:ext uri="{FF2B5EF4-FFF2-40B4-BE49-F238E27FC236}">
                <a16:creationId xmlns:a16="http://schemas.microsoft.com/office/drawing/2014/main" id="{727AA49B-17CB-254D-9367-1A5420651BCF}"/>
              </a:ext>
            </a:extLst>
          </p:cNvPr>
          <p:cNvSpPr>
            <a:spLocks noGrp="1"/>
          </p:cNvSpPr>
          <p:nvPr>
            <p:ph type="ftr" sz="quarter" idx="21"/>
          </p:nvPr>
        </p:nvSpPr>
        <p:spPr>
          <a:xfrm>
            <a:off x="0" y="5143500"/>
            <a:ext cx="0" cy="0"/>
          </a:xfrm>
          <a:prstGeom prst="rect">
            <a:avLst/>
          </a:prstGeom>
        </p:spPr>
        <p:txBody>
          <a:bodyPr/>
          <a:lstStyle>
            <a:lvl1pPr>
              <a:defRPr sz="100">
                <a:noFill/>
              </a:defRPr>
            </a:lvl1pPr>
          </a:lstStyle>
          <a:p>
            <a:r>
              <a:rPr lang="en-US"/>
              <a:t>DHL | Presentation title | Location | xx Month 20xx</a:t>
            </a:r>
            <a:endParaRPr lang="en-US" dirty="0"/>
          </a:p>
        </p:txBody>
      </p:sp>
      <p:sp>
        <p:nvSpPr>
          <p:cNvPr id="4" name="Foliennummernplatzhalter 3">
            <a:extLst>
              <a:ext uri="{FF2B5EF4-FFF2-40B4-BE49-F238E27FC236}">
                <a16:creationId xmlns:a16="http://schemas.microsoft.com/office/drawing/2014/main" id="{D752514C-5BFE-3E67-26D0-82189939B13B}"/>
              </a:ext>
            </a:extLst>
          </p:cNvPr>
          <p:cNvSpPr>
            <a:spLocks noGrp="1"/>
          </p:cNvSpPr>
          <p:nvPr>
            <p:ph type="sldNum" sz="quarter" idx="22"/>
          </p:nvPr>
        </p:nvSpPr>
        <p:spPr>
          <a:xfrm>
            <a:off x="0" y="5143500"/>
            <a:ext cx="0" cy="0"/>
          </a:xfrm>
          <a:prstGeom prst="rect">
            <a:avLst/>
          </a:prstGeom>
        </p:spPr>
        <p:txBody>
          <a:bodyPr/>
          <a:lstStyle>
            <a:lvl1pPr>
              <a:defRPr sz="100">
                <a:noFill/>
              </a:defRPr>
            </a:lvl1pPr>
          </a:lstStyle>
          <a:p>
            <a:fld id="{C2245BC1-4D7B-4ED3-8F01-840FA35126C6}" type="slidenum">
              <a:rPr lang="en-US" smtClean="0"/>
              <a:pPr/>
              <a:t>‹#›</a:t>
            </a:fld>
            <a:endParaRPr lang="en-US" dirty="0"/>
          </a:p>
        </p:txBody>
      </p:sp>
    </p:spTree>
    <p:extLst>
      <p:ext uri="{BB962C8B-B14F-4D97-AF65-F5344CB8AC3E}">
        <p14:creationId xmlns:p14="http://schemas.microsoft.com/office/powerpoint/2010/main" val="3619116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light picture, gradient bottom">
    <p:bg>
      <p:bgPr>
        <a:solidFill>
          <a:schemeClr val="accent3"/>
        </a:solidFill>
        <a:effectLst/>
      </p:bgPr>
    </p:bg>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DC44A4ED-06D3-DD6C-41FC-DA1794604520}"/>
              </a:ext>
            </a:extLst>
          </p:cNvPr>
          <p:cNvSpPr>
            <a:spLocks noGrp="1"/>
          </p:cNvSpPr>
          <p:nvPr>
            <p:ph type="pic" sz="quarter" idx="14" hasCustomPrompt="1"/>
          </p:nvPr>
        </p:nvSpPr>
        <p:spPr>
          <a:xfrm>
            <a:off x="0" y="0"/>
            <a:ext cx="9144000" cy="5148000"/>
          </a:xfrm>
          <a:custGeom>
            <a:avLst/>
            <a:gdLst>
              <a:gd name="connsiteX0" fmla="*/ 409326 w 9144000"/>
              <a:gd name="connsiteY0" fmla="*/ 4321532 h 5148000"/>
              <a:gd name="connsiteX1" fmla="*/ 323999 w 9144000"/>
              <a:gd name="connsiteY1" fmla="*/ 4406859 h 5148000"/>
              <a:gd name="connsiteX2" fmla="*/ 323999 w 9144000"/>
              <a:gd name="connsiteY2" fmla="*/ 4733886 h 5148000"/>
              <a:gd name="connsiteX3" fmla="*/ 409326 w 9144000"/>
              <a:gd name="connsiteY3" fmla="*/ 4819213 h 5148000"/>
              <a:gd name="connsiteX4" fmla="*/ 1731716 w 9144000"/>
              <a:gd name="connsiteY4" fmla="*/ 4819213 h 5148000"/>
              <a:gd name="connsiteX5" fmla="*/ 1817043 w 9144000"/>
              <a:gd name="connsiteY5" fmla="*/ 4733886 h 5148000"/>
              <a:gd name="connsiteX6" fmla="*/ 1817043 w 9144000"/>
              <a:gd name="connsiteY6" fmla="*/ 4406859 h 5148000"/>
              <a:gd name="connsiteX7" fmla="*/ 1731716 w 9144000"/>
              <a:gd name="connsiteY7" fmla="*/ 4321532 h 5148000"/>
              <a:gd name="connsiteX8" fmla="*/ 0 w 9144000"/>
              <a:gd name="connsiteY8" fmla="*/ 0 h 5148000"/>
              <a:gd name="connsiteX9" fmla="*/ 9144000 w 9144000"/>
              <a:gd name="connsiteY9" fmla="*/ 0 h 5148000"/>
              <a:gd name="connsiteX10" fmla="*/ 9144000 w 9144000"/>
              <a:gd name="connsiteY10" fmla="*/ 5148000 h 5148000"/>
              <a:gd name="connsiteX11" fmla="*/ 0 w 9144000"/>
              <a:gd name="connsiteY11" fmla="*/ 5148000 h 51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148000">
                <a:moveTo>
                  <a:pt x="409326" y="4321532"/>
                </a:moveTo>
                <a:cubicBezTo>
                  <a:pt x="362201" y="4321532"/>
                  <a:pt x="323999" y="4359734"/>
                  <a:pt x="323999" y="4406859"/>
                </a:cubicBezTo>
                <a:lnTo>
                  <a:pt x="323999" y="4733886"/>
                </a:lnTo>
                <a:cubicBezTo>
                  <a:pt x="323999" y="4781011"/>
                  <a:pt x="362201" y="4819213"/>
                  <a:pt x="409326" y="4819213"/>
                </a:cubicBezTo>
                <a:lnTo>
                  <a:pt x="1731716" y="4819213"/>
                </a:lnTo>
                <a:cubicBezTo>
                  <a:pt x="1778841" y="4819213"/>
                  <a:pt x="1817043" y="4781011"/>
                  <a:pt x="1817043" y="4733886"/>
                </a:cubicBezTo>
                <a:lnTo>
                  <a:pt x="1817043" y="4406859"/>
                </a:lnTo>
                <a:cubicBezTo>
                  <a:pt x="1817043" y="4359734"/>
                  <a:pt x="1778841" y="4321532"/>
                  <a:pt x="1731716" y="4321532"/>
                </a:cubicBezTo>
                <a:close/>
                <a:moveTo>
                  <a:pt x="0" y="0"/>
                </a:moveTo>
                <a:lnTo>
                  <a:pt x="9144000" y="0"/>
                </a:lnTo>
                <a:lnTo>
                  <a:pt x="9144000" y="5148000"/>
                </a:lnTo>
                <a:lnTo>
                  <a:pt x="0" y="5148000"/>
                </a:lnTo>
                <a:close/>
              </a:path>
            </a:pathLst>
          </a:custGeom>
          <a:solidFill>
            <a:srgbClr val="CCCCCC"/>
          </a:solidFill>
        </p:spPr>
        <p:txBody>
          <a:bodyPr wrap="square">
            <a:noAutofit/>
          </a:bodyPr>
          <a:lstStyle/>
          <a:p>
            <a:r>
              <a:rPr lang="en-US" dirty="0"/>
              <a:t>Please click the icon to insert an image</a:t>
            </a:r>
          </a:p>
        </p:txBody>
      </p:sp>
      <p:sp>
        <p:nvSpPr>
          <p:cNvPr id="13" name="Title 11">
            <a:extLst>
              <a:ext uri="{FF2B5EF4-FFF2-40B4-BE49-F238E27FC236}">
                <a16:creationId xmlns:a16="http://schemas.microsoft.com/office/drawing/2014/main" id="{D4E41A3A-B65B-BE78-FDD5-84E9B6E972BC}"/>
              </a:ext>
            </a:extLst>
          </p:cNvPr>
          <p:cNvSpPr>
            <a:spLocks noGrp="1"/>
          </p:cNvSpPr>
          <p:nvPr>
            <p:ph type="title" hasCustomPrompt="1"/>
          </p:nvPr>
        </p:nvSpPr>
        <p:spPr>
          <a:xfrm>
            <a:off x="324001" y="947160"/>
            <a:ext cx="8495998" cy="1498873"/>
          </a:xfrm>
        </p:spPr>
        <p:txBody>
          <a:bodyPr bIns="36000"/>
          <a:lstStyle>
            <a:lvl1pPr>
              <a:lnSpc>
                <a:spcPct val="90000"/>
              </a:lnSpc>
              <a:defRPr sz="3600" b="1" i="0" cap="none" baseline="0">
                <a:solidFill>
                  <a:schemeClr val="tx1"/>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Sample title one or two lines, Delivery Bold, 36 pt</a:t>
            </a:r>
          </a:p>
        </p:txBody>
      </p:sp>
      <p:sp>
        <p:nvSpPr>
          <p:cNvPr id="11" name="meta-subline">
            <a:extLst>
              <a:ext uri="{FF2B5EF4-FFF2-40B4-BE49-F238E27FC236}">
                <a16:creationId xmlns:a16="http://schemas.microsoft.com/office/drawing/2014/main" id="{99232D20-6C5C-63C4-1B5B-22AAF48729F8}"/>
              </a:ext>
            </a:extLst>
          </p:cNvPr>
          <p:cNvSpPr>
            <a:spLocks noGrp="1"/>
          </p:cNvSpPr>
          <p:nvPr>
            <p:ph type="subTitle" idx="1" hasCustomPrompt="1"/>
          </p:nvPr>
        </p:nvSpPr>
        <p:spPr>
          <a:xfrm>
            <a:off x="324000" y="2451228"/>
            <a:ext cx="8495999" cy="503215"/>
          </a:xfrm>
          <a:prstGeom prst="rect">
            <a:avLst/>
          </a:prstGeom>
        </p:spPr>
        <p:txBody>
          <a:bodyPr>
            <a:noAutofit/>
          </a:bodyPr>
          <a:lstStyle>
            <a:lvl1pPr marL="0" indent="0" algn="l">
              <a:lnSpc>
                <a:spcPts val="1980"/>
              </a:lnSpc>
              <a:spcAft>
                <a:spcPts val="0"/>
              </a:spcAft>
              <a:buNone/>
              <a:defRPr sz="1800" b="0" i="0" cap="none" baseline="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Subline on one or two lines, </a:t>
            </a:r>
            <a:br>
              <a:rPr lang="en-US" dirty="0"/>
            </a:br>
            <a:r>
              <a:rPr lang="en-US" dirty="0"/>
              <a:t>Delivery Regular, 18 pt</a:t>
            </a:r>
          </a:p>
        </p:txBody>
      </p:sp>
      <p:sp>
        <p:nvSpPr>
          <p:cNvPr id="10" name="meta-project">
            <a:extLst>
              <a:ext uri="{FF2B5EF4-FFF2-40B4-BE49-F238E27FC236}">
                <a16:creationId xmlns:a16="http://schemas.microsoft.com/office/drawing/2014/main" id="{3ED26BA2-CFF1-84BA-FC50-236CB1FCE1DD}"/>
              </a:ext>
            </a:extLst>
          </p:cNvPr>
          <p:cNvSpPr>
            <a:spLocks noGrp="1"/>
          </p:cNvSpPr>
          <p:nvPr>
            <p:ph type="body" sz="quarter" idx="24" hasCustomPrompt="1"/>
          </p:nvPr>
        </p:nvSpPr>
        <p:spPr>
          <a:xfrm>
            <a:off x="323999" y="3083723"/>
            <a:ext cx="4644724" cy="400110"/>
          </a:xfrm>
          <a:prstGeom prst="rect">
            <a:avLst/>
          </a:prstGeom>
        </p:spPr>
        <p:txBody>
          <a:bodyPr>
            <a:noAutofit/>
          </a:bodyPr>
          <a:lstStyle>
            <a:lvl1pPr>
              <a:spcAft>
                <a:spcPts val="0"/>
              </a:spcAft>
              <a:defRPr>
                <a:solidFill>
                  <a:schemeClr val="tx1"/>
                </a:solidFill>
                <a:latin typeface="+mn-lt"/>
              </a:defRPr>
            </a:lvl1pPr>
            <a:lvl2pPr marL="0" indent="0">
              <a:buNone/>
              <a:defRPr/>
            </a:lvl2pPr>
          </a:lstStyle>
          <a:p>
            <a:pPr lvl="0"/>
            <a:r>
              <a:rPr lang="en-US" dirty="0"/>
              <a:t>Name of the event or project or presenter, Delivery, 12 </a:t>
            </a:r>
            <a:r>
              <a:rPr lang="en-US" dirty="0" err="1"/>
              <a:t>pt</a:t>
            </a:r>
            <a:r>
              <a:rPr lang="en-US" dirty="0"/>
              <a:t> </a:t>
            </a:r>
          </a:p>
          <a:p>
            <a:pPr lvl="0"/>
            <a:r>
              <a:rPr lang="en-US" dirty="0"/>
              <a:t>Location, ## Month ####</a:t>
            </a:r>
          </a:p>
        </p:txBody>
      </p:sp>
      <p:sp>
        <p:nvSpPr>
          <p:cNvPr id="9" name="meta-identifier">
            <a:extLst>
              <a:ext uri="{FF2B5EF4-FFF2-40B4-BE49-F238E27FC236}">
                <a16:creationId xmlns:a16="http://schemas.microsoft.com/office/drawing/2014/main" id="{F714AF06-53F4-2A3A-0D19-EFDD4CF7CB39}"/>
              </a:ext>
            </a:extLst>
          </p:cNvPr>
          <p:cNvSpPr>
            <a:spLocks noGrp="1"/>
          </p:cNvSpPr>
          <p:nvPr>
            <p:ph type="body" sz="quarter" idx="13" hasCustomPrompt="1"/>
          </p:nvPr>
        </p:nvSpPr>
        <p:spPr>
          <a:xfrm>
            <a:off x="323999" y="3546897"/>
            <a:ext cx="4644724" cy="196977"/>
          </a:xfrm>
          <a:prstGeom prst="rect">
            <a:avLst/>
          </a:prstGeom>
        </p:spPr>
        <p:txBody>
          <a:bodyPr>
            <a:noAutofit/>
          </a:bodyPr>
          <a:lstStyle>
            <a:lvl1pPr>
              <a:defRPr b="1">
                <a:solidFill>
                  <a:schemeClr val="tx1"/>
                </a:solidFill>
                <a:latin typeface="+mn-lt"/>
              </a:defRPr>
            </a:lvl1pPr>
            <a:lvl2pPr marL="0" indent="0">
              <a:buNone/>
              <a:defRPr/>
            </a:lvl2pPr>
          </a:lstStyle>
          <a:p>
            <a:pPr lvl="0"/>
            <a:r>
              <a:rPr lang="en-US" dirty="0"/>
              <a:t>DHL Business Unit – Claim, Delivery (Bold), 12 pt</a:t>
            </a:r>
          </a:p>
        </p:txBody>
      </p:sp>
      <p:pic>
        <p:nvPicPr>
          <p:cNvPr id="2" name="Logo">
            <a:extLst>
              <a:ext uri="{FF2B5EF4-FFF2-40B4-BE49-F238E27FC236}">
                <a16:creationId xmlns:a16="http://schemas.microsoft.com/office/drawing/2014/main" id="{F08DFEC5-C37A-6C84-A067-AFFD5524A79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88666" y="4487505"/>
            <a:ext cx="1166669" cy="164630"/>
          </a:xfrm>
          <a:prstGeom prst="rect">
            <a:avLst/>
          </a:prstGeom>
        </p:spPr>
      </p:pic>
      <p:sp>
        <p:nvSpPr>
          <p:cNvPr id="3" name="Fußzeilenplatzhalter 1">
            <a:extLst>
              <a:ext uri="{FF2B5EF4-FFF2-40B4-BE49-F238E27FC236}">
                <a16:creationId xmlns:a16="http://schemas.microsoft.com/office/drawing/2014/main" id="{8AE881C3-94ED-645E-EF75-21C9B1128D4C}"/>
              </a:ext>
            </a:extLst>
          </p:cNvPr>
          <p:cNvSpPr>
            <a:spLocks noGrp="1"/>
          </p:cNvSpPr>
          <p:nvPr>
            <p:ph type="ftr" sz="quarter" idx="21"/>
          </p:nvPr>
        </p:nvSpPr>
        <p:spPr>
          <a:xfrm>
            <a:off x="0" y="5143500"/>
            <a:ext cx="0" cy="0"/>
          </a:xfrm>
          <a:prstGeom prst="rect">
            <a:avLst/>
          </a:prstGeom>
        </p:spPr>
        <p:txBody>
          <a:bodyPr/>
          <a:lstStyle>
            <a:lvl1pPr>
              <a:defRPr sz="100">
                <a:noFill/>
              </a:defRPr>
            </a:lvl1pPr>
          </a:lstStyle>
          <a:p>
            <a:r>
              <a:rPr lang="en-US"/>
              <a:t>DHL | Presentation title | Location | xx Month 20xx</a:t>
            </a:r>
            <a:endParaRPr lang="en-US" dirty="0"/>
          </a:p>
        </p:txBody>
      </p:sp>
      <p:sp>
        <p:nvSpPr>
          <p:cNvPr id="4" name="Foliennummernplatzhalter 3">
            <a:extLst>
              <a:ext uri="{FF2B5EF4-FFF2-40B4-BE49-F238E27FC236}">
                <a16:creationId xmlns:a16="http://schemas.microsoft.com/office/drawing/2014/main" id="{FC32011D-0CEC-3CC5-EB04-3FB5BD240C99}"/>
              </a:ext>
            </a:extLst>
          </p:cNvPr>
          <p:cNvSpPr>
            <a:spLocks noGrp="1"/>
          </p:cNvSpPr>
          <p:nvPr>
            <p:ph type="sldNum" sz="quarter" idx="22"/>
          </p:nvPr>
        </p:nvSpPr>
        <p:spPr>
          <a:xfrm>
            <a:off x="0" y="5143500"/>
            <a:ext cx="0" cy="0"/>
          </a:xfrm>
          <a:prstGeom prst="rect">
            <a:avLst/>
          </a:prstGeom>
        </p:spPr>
        <p:txBody>
          <a:bodyPr/>
          <a:lstStyle>
            <a:lvl1pPr>
              <a:defRPr sz="100">
                <a:noFill/>
              </a:defRPr>
            </a:lvl1pPr>
          </a:lstStyle>
          <a:p>
            <a:fld id="{C2245BC1-4D7B-4ED3-8F01-840FA35126C6}" type="slidenum">
              <a:rPr lang="en-US" smtClean="0"/>
              <a:pPr/>
              <a:t>‹#›</a:t>
            </a:fld>
            <a:endParaRPr lang="en-US" dirty="0"/>
          </a:p>
        </p:txBody>
      </p:sp>
    </p:spTree>
    <p:extLst>
      <p:ext uri="{BB962C8B-B14F-4D97-AF65-F5344CB8AC3E}">
        <p14:creationId xmlns:p14="http://schemas.microsoft.com/office/powerpoint/2010/main" val="4197447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dark picture, gradient bottom">
    <p:bg>
      <p:bgPr>
        <a:solidFill>
          <a:schemeClr val="accent3"/>
        </a:solidFill>
        <a:effectLst/>
      </p:bgPr>
    </p:bg>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0E64BC73-58C7-195C-05BC-6D2BE267305A}"/>
              </a:ext>
            </a:extLst>
          </p:cNvPr>
          <p:cNvSpPr>
            <a:spLocks noGrp="1"/>
          </p:cNvSpPr>
          <p:nvPr>
            <p:ph type="pic" sz="quarter" idx="25" hasCustomPrompt="1"/>
          </p:nvPr>
        </p:nvSpPr>
        <p:spPr>
          <a:xfrm>
            <a:off x="0" y="0"/>
            <a:ext cx="9144000" cy="5148000"/>
          </a:xfrm>
          <a:custGeom>
            <a:avLst/>
            <a:gdLst>
              <a:gd name="connsiteX0" fmla="*/ 409326 w 9144000"/>
              <a:gd name="connsiteY0" fmla="*/ 4321532 h 5148000"/>
              <a:gd name="connsiteX1" fmla="*/ 323999 w 9144000"/>
              <a:gd name="connsiteY1" fmla="*/ 4406859 h 5148000"/>
              <a:gd name="connsiteX2" fmla="*/ 323999 w 9144000"/>
              <a:gd name="connsiteY2" fmla="*/ 4733886 h 5148000"/>
              <a:gd name="connsiteX3" fmla="*/ 409326 w 9144000"/>
              <a:gd name="connsiteY3" fmla="*/ 4819213 h 5148000"/>
              <a:gd name="connsiteX4" fmla="*/ 1731716 w 9144000"/>
              <a:gd name="connsiteY4" fmla="*/ 4819213 h 5148000"/>
              <a:gd name="connsiteX5" fmla="*/ 1817043 w 9144000"/>
              <a:gd name="connsiteY5" fmla="*/ 4733886 h 5148000"/>
              <a:gd name="connsiteX6" fmla="*/ 1817043 w 9144000"/>
              <a:gd name="connsiteY6" fmla="*/ 4406859 h 5148000"/>
              <a:gd name="connsiteX7" fmla="*/ 1731716 w 9144000"/>
              <a:gd name="connsiteY7" fmla="*/ 4321532 h 5148000"/>
              <a:gd name="connsiteX8" fmla="*/ 0 w 9144000"/>
              <a:gd name="connsiteY8" fmla="*/ 0 h 5148000"/>
              <a:gd name="connsiteX9" fmla="*/ 9144000 w 9144000"/>
              <a:gd name="connsiteY9" fmla="*/ 0 h 5148000"/>
              <a:gd name="connsiteX10" fmla="*/ 9144000 w 9144000"/>
              <a:gd name="connsiteY10" fmla="*/ 5148000 h 5148000"/>
              <a:gd name="connsiteX11" fmla="*/ 0 w 9144000"/>
              <a:gd name="connsiteY11" fmla="*/ 5148000 h 51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148000">
                <a:moveTo>
                  <a:pt x="409326" y="4321532"/>
                </a:moveTo>
                <a:cubicBezTo>
                  <a:pt x="362201" y="4321532"/>
                  <a:pt x="323999" y="4359734"/>
                  <a:pt x="323999" y="4406859"/>
                </a:cubicBezTo>
                <a:lnTo>
                  <a:pt x="323999" y="4733886"/>
                </a:lnTo>
                <a:cubicBezTo>
                  <a:pt x="323999" y="4781011"/>
                  <a:pt x="362201" y="4819213"/>
                  <a:pt x="409326" y="4819213"/>
                </a:cubicBezTo>
                <a:lnTo>
                  <a:pt x="1731716" y="4819213"/>
                </a:lnTo>
                <a:cubicBezTo>
                  <a:pt x="1778841" y="4819213"/>
                  <a:pt x="1817043" y="4781011"/>
                  <a:pt x="1817043" y="4733886"/>
                </a:cubicBezTo>
                <a:lnTo>
                  <a:pt x="1817043" y="4406859"/>
                </a:lnTo>
                <a:cubicBezTo>
                  <a:pt x="1817043" y="4359734"/>
                  <a:pt x="1778841" y="4321532"/>
                  <a:pt x="1731716" y="4321532"/>
                </a:cubicBezTo>
                <a:close/>
                <a:moveTo>
                  <a:pt x="0" y="0"/>
                </a:moveTo>
                <a:lnTo>
                  <a:pt x="9144000" y="0"/>
                </a:lnTo>
                <a:lnTo>
                  <a:pt x="9144000" y="5148000"/>
                </a:lnTo>
                <a:lnTo>
                  <a:pt x="0" y="5148000"/>
                </a:lnTo>
                <a:close/>
              </a:path>
            </a:pathLst>
          </a:custGeom>
          <a:solidFill>
            <a:srgbClr val="333333"/>
          </a:solidFill>
        </p:spPr>
        <p:txBody>
          <a:bodyPr vert="horz" lIns="324000" tIns="576000" rIns="0" bIns="0" rtlCol="0">
            <a:noAutofit/>
          </a:bodyPr>
          <a:lstStyle>
            <a:lvl1pPr>
              <a:defRPr lang="en-US" sz="1000" b="0" i="1" dirty="0">
                <a:solidFill>
                  <a:schemeClr val="bg1"/>
                </a:solidFill>
              </a:defRPr>
            </a:lvl1pPr>
          </a:lstStyle>
          <a:p>
            <a:r>
              <a:rPr lang="en-US" dirty="0"/>
              <a:t>Please use and adjust this transparent box to darken the background image for good readability. Please insert an image and send it to the background.</a:t>
            </a:r>
          </a:p>
        </p:txBody>
      </p:sp>
      <p:sp>
        <p:nvSpPr>
          <p:cNvPr id="7" name="Textplatzhalter 6">
            <a:extLst>
              <a:ext uri="{FF2B5EF4-FFF2-40B4-BE49-F238E27FC236}">
                <a16:creationId xmlns:a16="http://schemas.microsoft.com/office/drawing/2014/main" id="{761F317F-2E41-CF83-9510-BF575F539898}"/>
              </a:ext>
            </a:extLst>
          </p:cNvPr>
          <p:cNvSpPr>
            <a:spLocks noGrp="1"/>
          </p:cNvSpPr>
          <p:nvPr>
            <p:ph type="body" sz="quarter" idx="19" hasCustomPrompt="1"/>
          </p:nvPr>
        </p:nvSpPr>
        <p:spPr>
          <a:xfrm>
            <a:off x="0" y="0"/>
            <a:ext cx="9144000" cy="5148000"/>
          </a:xfrm>
          <a:custGeom>
            <a:avLst/>
            <a:gdLst>
              <a:gd name="connsiteX0" fmla="*/ 406947 w 9144000"/>
              <a:gd name="connsiteY0" fmla="*/ 4321532 h 5148000"/>
              <a:gd name="connsiteX1" fmla="*/ 323999 w 9144000"/>
              <a:gd name="connsiteY1" fmla="*/ 4404480 h 5148000"/>
              <a:gd name="connsiteX2" fmla="*/ 323999 w 9144000"/>
              <a:gd name="connsiteY2" fmla="*/ 4736265 h 5148000"/>
              <a:gd name="connsiteX3" fmla="*/ 406947 w 9144000"/>
              <a:gd name="connsiteY3" fmla="*/ 4819213 h 5148000"/>
              <a:gd name="connsiteX4" fmla="*/ 1734095 w 9144000"/>
              <a:gd name="connsiteY4" fmla="*/ 4819213 h 5148000"/>
              <a:gd name="connsiteX5" fmla="*/ 1817043 w 9144000"/>
              <a:gd name="connsiteY5" fmla="*/ 4736265 h 5148000"/>
              <a:gd name="connsiteX6" fmla="*/ 1817043 w 9144000"/>
              <a:gd name="connsiteY6" fmla="*/ 4404480 h 5148000"/>
              <a:gd name="connsiteX7" fmla="*/ 1734095 w 9144000"/>
              <a:gd name="connsiteY7" fmla="*/ 4321532 h 5148000"/>
              <a:gd name="connsiteX8" fmla="*/ 0 w 9144000"/>
              <a:gd name="connsiteY8" fmla="*/ 0 h 5148000"/>
              <a:gd name="connsiteX9" fmla="*/ 9144000 w 9144000"/>
              <a:gd name="connsiteY9" fmla="*/ 0 h 5148000"/>
              <a:gd name="connsiteX10" fmla="*/ 9144000 w 9144000"/>
              <a:gd name="connsiteY10" fmla="*/ 5148000 h 5148000"/>
              <a:gd name="connsiteX11" fmla="*/ 0 w 9144000"/>
              <a:gd name="connsiteY11" fmla="*/ 5148000 h 51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148000">
                <a:moveTo>
                  <a:pt x="406947" y="4321532"/>
                </a:moveTo>
                <a:cubicBezTo>
                  <a:pt x="361136" y="4321532"/>
                  <a:pt x="323999" y="4358669"/>
                  <a:pt x="323999" y="4404480"/>
                </a:cubicBezTo>
                <a:lnTo>
                  <a:pt x="323999" y="4736265"/>
                </a:lnTo>
                <a:cubicBezTo>
                  <a:pt x="323999" y="4782076"/>
                  <a:pt x="361136" y="4819213"/>
                  <a:pt x="406947" y="4819213"/>
                </a:cubicBezTo>
                <a:lnTo>
                  <a:pt x="1734095" y="4819213"/>
                </a:lnTo>
                <a:cubicBezTo>
                  <a:pt x="1779906" y="4819213"/>
                  <a:pt x="1817043" y="4782076"/>
                  <a:pt x="1817043" y="4736265"/>
                </a:cubicBezTo>
                <a:lnTo>
                  <a:pt x="1817043" y="4404480"/>
                </a:lnTo>
                <a:cubicBezTo>
                  <a:pt x="1817043" y="4358669"/>
                  <a:pt x="1779906" y="4321532"/>
                  <a:pt x="1734095" y="4321532"/>
                </a:cubicBezTo>
                <a:close/>
                <a:moveTo>
                  <a:pt x="0" y="0"/>
                </a:moveTo>
                <a:lnTo>
                  <a:pt x="9144000" y="0"/>
                </a:lnTo>
                <a:lnTo>
                  <a:pt x="9144000" y="5148000"/>
                </a:lnTo>
                <a:lnTo>
                  <a:pt x="0" y="5148000"/>
                </a:lnTo>
                <a:close/>
              </a:path>
            </a:pathLst>
          </a:custGeom>
          <a:gradFill flip="none" rotWithShape="1">
            <a:gsLst>
              <a:gs pos="100000">
                <a:schemeClr val="tx1">
                  <a:alpha val="0"/>
                </a:schemeClr>
              </a:gs>
              <a:gs pos="40000">
                <a:schemeClr val="tx1">
                  <a:alpha val="30000"/>
                </a:schemeClr>
              </a:gs>
            </a:gsLst>
            <a:lin ang="0" scaled="1"/>
            <a:tileRect/>
          </a:gradFill>
        </p:spPr>
        <p:txBody>
          <a:bodyPr wrap="square">
            <a:noAutofit/>
          </a:bodyPr>
          <a:lstStyle>
            <a:lvl1pPr>
              <a:defRPr sz="100"/>
            </a:lvl1pPr>
          </a:lstStyle>
          <a:p>
            <a:pPr lvl="0"/>
            <a:r>
              <a:rPr lang="en-GB" dirty="0"/>
              <a:t>1</a:t>
            </a:r>
          </a:p>
        </p:txBody>
      </p:sp>
      <p:sp>
        <p:nvSpPr>
          <p:cNvPr id="11" name="Title 11">
            <a:extLst>
              <a:ext uri="{FF2B5EF4-FFF2-40B4-BE49-F238E27FC236}">
                <a16:creationId xmlns:a16="http://schemas.microsoft.com/office/drawing/2014/main" id="{59A14190-7467-807D-67DD-0ED91D003E65}"/>
              </a:ext>
            </a:extLst>
          </p:cNvPr>
          <p:cNvSpPr>
            <a:spLocks noGrp="1"/>
          </p:cNvSpPr>
          <p:nvPr>
            <p:ph type="title" hasCustomPrompt="1"/>
          </p:nvPr>
        </p:nvSpPr>
        <p:spPr>
          <a:xfrm>
            <a:off x="324001" y="947160"/>
            <a:ext cx="8495998" cy="1498873"/>
          </a:xfrm>
        </p:spPr>
        <p:txBody>
          <a:bodyPr bIns="36000"/>
          <a:lstStyle>
            <a:lvl1pPr>
              <a:lnSpc>
                <a:spcPct val="90000"/>
              </a:lnSpc>
              <a:defRPr sz="3600" b="1" i="0" cap="none" baseline="0">
                <a:solidFill>
                  <a:schemeClr val="bg1"/>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Sample title one or two lines, Delivery Bold, 36 pt</a:t>
            </a:r>
          </a:p>
        </p:txBody>
      </p:sp>
      <p:sp>
        <p:nvSpPr>
          <p:cNvPr id="9" name="meta-subline">
            <a:extLst>
              <a:ext uri="{FF2B5EF4-FFF2-40B4-BE49-F238E27FC236}">
                <a16:creationId xmlns:a16="http://schemas.microsoft.com/office/drawing/2014/main" id="{940A3881-9F36-4AC0-4E05-7FEA23A82F40}"/>
              </a:ext>
            </a:extLst>
          </p:cNvPr>
          <p:cNvSpPr>
            <a:spLocks noGrp="1"/>
          </p:cNvSpPr>
          <p:nvPr>
            <p:ph type="subTitle" idx="1" hasCustomPrompt="1"/>
          </p:nvPr>
        </p:nvSpPr>
        <p:spPr>
          <a:xfrm>
            <a:off x="324000" y="2451228"/>
            <a:ext cx="8495999" cy="503215"/>
          </a:xfrm>
          <a:prstGeom prst="rect">
            <a:avLst/>
          </a:prstGeom>
        </p:spPr>
        <p:txBody>
          <a:bodyPr>
            <a:noAutofit/>
          </a:bodyPr>
          <a:lstStyle>
            <a:lvl1pPr marL="0" indent="0" algn="l">
              <a:lnSpc>
                <a:spcPts val="1980"/>
              </a:lnSpc>
              <a:spcAft>
                <a:spcPts val="0"/>
              </a:spcAft>
              <a:buNone/>
              <a:defRPr sz="1800" b="0" i="0" cap="none" baseline="0">
                <a:solidFill>
                  <a:schemeClr val="bg1"/>
                </a:solidFill>
                <a:latin typeface="Delivery" panose="020F0503020204020204" pitchFamily="34" charset="0"/>
                <a:ea typeface="Delivery" panose="020F0503020204020204" pitchFamily="34" charset="0"/>
                <a:cs typeface="Delivery" panose="020F05030202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Subline on one or two lines, </a:t>
            </a:r>
            <a:br>
              <a:rPr lang="en-US" dirty="0"/>
            </a:br>
            <a:r>
              <a:rPr lang="en-US" dirty="0"/>
              <a:t>Delivery Regular, 18 pt</a:t>
            </a:r>
          </a:p>
        </p:txBody>
      </p:sp>
      <p:sp>
        <p:nvSpPr>
          <p:cNvPr id="3" name="meta-project">
            <a:extLst>
              <a:ext uri="{FF2B5EF4-FFF2-40B4-BE49-F238E27FC236}">
                <a16:creationId xmlns:a16="http://schemas.microsoft.com/office/drawing/2014/main" id="{6BCFEA18-FABD-DEE8-D547-7569327B31D8}"/>
              </a:ext>
            </a:extLst>
          </p:cNvPr>
          <p:cNvSpPr>
            <a:spLocks noGrp="1"/>
          </p:cNvSpPr>
          <p:nvPr>
            <p:ph type="body" sz="quarter" idx="24" hasCustomPrompt="1"/>
          </p:nvPr>
        </p:nvSpPr>
        <p:spPr>
          <a:xfrm>
            <a:off x="323999" y="3083723"/>
            <a:ext cx="4644724" cy="400110"/>
          </a:xfrm>
          <a:prstGeom prst="rect">
            <a:avLst/>
          </a:prstGeom>
        </p:spPr>
        <p:txBody>
          <a:bodyPr>
            <a:noAutofit/>
          </a:bodyPr>
          <a:lstStyle>
            <a:lvl1pPr>
              <a:spcAft>
                <a:spcPts val="0"/>
              </a:spcAft>
              <a:defRPr>
                <a:solidFill>
                  <a:schemeClr val="bg1"/>
                </a:solidFill>
                <a:latin typeface="+mn-lt"/>
              </a:defRPr>
            </a:lvl1pPr>
            <a:lvl2pPr marL="0" indent="0">
              <a:buNone/>
              <a:defRPr/>
            </a:lvl2pPr>
          </a:lstStyle>
          <a:p>
            <a:pPr lvl="0"/>
            <a:r>
              <a:rPr lang="en-US" dirty="0"/>
              <a:t>Name of the event or project or presenter, Delivery, 12 </a:t>
            </a:r>
            <a:r>
              <a:rPr lang="en-US" dirty="0" err="1"/>
              <a:t>pt</a:t>
            </a:r>
            <a:r>
              <a:rPr lang="en-US" dirty="0"/>
              <a:t> </a:t>
            </a:r>
          </a:p>
          <a:p>
            <a:pPr lvl="0"/>
            <a:r>
              <a:rPr lang="en-US" dirty="0"/>
              <a:t>Location, ## Month ####</a:t>
            </a:r>
          </a:p>
        </p:txBody>
      </p:sp>
      <p:sp>
        <p:nvSpPr>
          <p:cNvPr id="2" name="meta-identifier">
            <a:extLst>
              <a:ext uri="{FF2B5EF4-FFF2-40B4-BE49-F238E27FC236}">
                <a16:creationId xmlns:a16="http://schemas.microsoft.com/office/drawing/2014/main" id="{5B429FD4-C8BD-B8A8-C999-F904516062B9}"/>
              </a:ext>
            </a:extLst>
          </p:cNvPr>
          <p:cNvSpPr>
            <a:spLocks noGrp="1"/>
          </p:cNvSpPr>
          <p:nvPr>
            <p:ph type="body" sz="quarter" idx="13" hasCustomPrompt="1"/>
          </p:nvPr>
        </p:nvSpPr>
        <p:spPr>
          <a:xfrm>
            <a:off x="323999" y="3546897"/>
            <a:ext cx="4644724" cy="196977"/>
          </a:xfrm>
          <a:prstGeom prst="rect">
            <a:avLst/>
          </a:prstGeom>
        </p:spPr>
        <p:txBody>
          <a:bodyPr>
            <a:noAutofit/>
          </a:bodyPr>
          <a:lstStyle>
            <a:lvl1pPr>
              <a:defRPr b="1">
                <a:solidFill>
                  <a:schemeClr val="bg1"/>
                </a:solidFill>
                <a:latin typeface="+mn-lt"/>
              </a:defRPr>
            </a:lvl1pPr>
            <a:lvl2pPr marL="0" indent="0">
              <a:buNone/>
              <a:defRPr/>
            </a:lvl2pPr>
          </a:lstStyle>
          <a:p>
            <a:pPr lvl="0"/>
            <a:r>
              <a:rPr lang="en-US" dirty="0"/>
              <a:t>DHL Business Unit – Claim, Delivery (Bold), 12 pt</a:t>
            </a:r>
          </a:p>
        </p:txBody>
      </p:sp>
      <p:pic>
        <p:nvPicPr>
          <p:cNvPr id="8" name="Logo">
            <a:extLst>
              <a:ext uri="{FF2B5EF4-FFF2-40B4-BE49-F238E27FC236}">
                <a16:creationId xmlns:a16="http://schemas.microsoft.com/office/drawing/2014/main" id="{7147217D-A703-8299-F5F4-E43A8B6DF23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88666" y="4487505"/>
            <a:ext cx="1166669" cy="164630"/>
          </a:xfrm>
          <a:prstGeom prst="rect">
            <a:avLst/>
          </a:prstGeom>
        </p:spPr>
      </p:pic>
      <p:sp>
        <p:nvSpPr>
          <p:cNvPr id="4" name="Fußzeilenplatzhalter 1">
            <a:extLst>
              <a:ext uri="{FF2B5EF4-FFF2-40B4-BE49-F238E27FC236}">
                <a16:creationId xmlns:a16="http://schemas.microsoft.com/office/drawing/2014/main" id="{7AF796D5-3948-4CCC-AC18-F06A0661C291}"/>
              </a:ext>
            </a:extLst>
          </p:cNvPr>
          <p:cNvSpPr>
            <a:spLocks noGrp="1"/>
          </p:cNvSpPr>
          <p:nvPr>
            <p:ph type="ftr" sz="quarter" idx="21"/>
          </p:nvPr>
        </p:nvSpPr>
        <p:spPr>
          <a:xfrm>
            <a:off x="0" y="5143500"/>
            <a:ext cx="0" cy="0"/>
          </a:xfrm>
          <a:prstGeom prst="rect">
            <a:avLst/>
          </a:prstGeom>
        </p:spPr>
        <p:txBody>
          <a:bodyPr/>
          <a:lstStyle>
            <a:lvl1pPr>
              <a:defRPr sz="100">
                <a:noFill/>
              </a:defRPr>
            </a:lvl1pPr>
          </a:lstStyle>
          <a:p>
            <a:r>
              <a:rPr lang="en-US"/>
              <a:t>DHL | Presentation title | Location | xx Month 20xx</a:t>
            </a:r>
            <a:endParaRPr lang="en-US" dirty="0"/>
          </a:p>
        </p:txBody>
      </p:sp>
      <p:sp>
        <p:nvSpPr>
          <p:cNvPr id="6" name="Foliennummernplatzhalter 3">
            <a:extLst>
              <a:ext uri="{FF2B5EF4-FFF2-40B4-BE49-F238E27FC236}">
                <a16:creationId xmlns:a16="http://schemas.microsoft.com/office/drawing/2014/main" id="{B516637D-AC4E-DA34-9458-104CC7B8AA26}"/>
              </a:ext>
            </a:extLst>
          </p:cNvPr>
          <p:cNvSpPr>
            <a:spLocks noGrp="1"/>
          </p:cNvSpPr>
          <p:nvPr>
            <p:ph type="sldNum" sz="quarter" idx="22"/>
          </p:nvPr>
        </p:nvSpPr>
        <p:spPr>
          <a:xfrm>
            <a:off x="0" y="5143500"/>
            <a:ext cx="0" cy="0"/>
          </a:xfrm>
          <a:prstGeom prst="rect">
            <a:avLst/>
          </a:prstGeom>
        </p:spPr>
        <p:txBody>
          <a:bodyPr/>
          <a:lstStyle>
            <a:lvl1pPr>
              <a:defRPr sz="100">
                <a:noFill/>
              </a:defRPr>
            </a:lvl1pPr>
          </a:lstStyle>
          <a:p>
            <a:fld id="{C2245BC1-4D7B-4ED3-8F01-840FA35126C6}" type="slidenum">
              <a:rPr lang="en-US" smtClean="0"/>
              <a:pPr/>
              <a:t>‹#›</a:t>
            </a:fld>
            <a:endParaRPr lang="en-US" dirty="0"/>
          </a:p>
        </p:txBody>
      </p:sp>
    </p:spTree>
    <p:extLst>
      <p:ext uri="{BB962C8B-B14F-4D97-AF65-F5344CB8AC3E}">
        <p14:creationId xmlns:p14="http://schemas.microsoft.com/office/powerpoint/2010/main" val="469403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full page gradient">
    <p:bg>
      <p:bgPr>
        <a:solidFill>
          <a:schemeClr val="accent3"/>
        </a:solidFill>
        <a:effectLst/>
      </p:bgPr>
    </p:bg>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ACF9A64A-FAF1-FC64-797C-97DC6E264E4F}"/>
              </a:ext>
            </a:extLst>
          </p:cNvPr>
          <p:cNvSpPr>
            <a:spLocks noGrp="1"/>
          </p:cNvSpPr>
          <p:nvPr>
            <p:ph type="title" hasCustomPrompt="1"/>
          </p:nvPr>
        </p:nvSpPr>
        <p:spPr>
          <a:xfrm>
            <a:off x="323999" y="1163229"/>
            <a:ext cx="8304362" cy="1498873"/>
          </a:xfrm>
        </p:spPr>
        <p:txBody>
          <a:bodyPr/>
          <a:lstStyle>
            <a:lvl1pPr>
              <a:lnSpc>
                <a:spcPct val="90000"/>
              </a:lnSpc>
              <a:defRPr sz="3600" b="1" i="0" cap="none" baseline="0">
                <a:solidFill>
                  <a:schemeClr val="tx1"/>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Section divider with solid background, Delivery Bold, 36 pt</a:t>
            </a:r>
          </a:p>
        </p:txBody>
      </p:sp>
      <p:sp>
        <p:nvSpPr>
          <p:cNvPr id="3" name="meta-subline">
            <a:extLst>
              <a:ext uri="{FF2B5EF4-FFF2-40B4-BE49-F238E27FC236}">
                <a16:creationId xmlns:a16="http://schemas.microsoft.com/office/drawing/2014/main" id="{C3250DEB-643F-0E50-3404-5E03C12BD87F}"/>
              </a:ext>
            </a:extLst>
          </p:cNvPr>
          <p:cNvSpPr>
            <a:spLocks noGrp="1"/>
          </p:cNvSpPr>
          <p:nvPr>
            <p:ph type="subTitle" idx="1" hasCustomPrompt="1"/>
          </p:nvPr>
        </p:nvSpPr>
        <p:spPr>
          <a:xfrm>
            <a:off x="324000" y="2706836"/>
            <a:ext cx="8304361" cy="503215"/>
          </a:xfrm>
          <a:prstGeom prst="rect">
            <a:avLst/>
          </a:prstGeom>
        </p:spPr>
        <p:txBody>
          <a:bodyPr>
            <a:noAutofit/>
          </a:bodyPr>
          <a:lstStyle>
            <a:lvl1pPr marL="0" indent="0" algn="l">
              <a:lnSpc>
                <a:spcPts val="1980"/>
              </a:lnSpc>
              <a:spcAft>
                <a:spcPts val="0"/>
              </a:spcAft>
              <a:buNone/>
              <a:defRPr sz="1800" b="0" i="0" cap="none" baseline="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Subline on one or two lines, </a:t>
            </a:r>
            <a:br>
              <a:rPr lang="en-US" dirty="0"/>
            </a:br>
            <a:r>
              <a:rPr lang="en-US" dirty="0"/>
              <a:t>Delivery Regular, 18 pt</a:t>
            </a:r>
          </a:p>
        </p:txBody>
      </p:sp>
    </p:spTree>
    <p:extLst>
      <p:ext uri="{BB962C8B-B14F-4D97-AF65-F5344CB8AC3E}">
        <p14:creationId xmlns:p14="http://schemas.microsoft.com/office/powerpoint/2010/main" val="1164596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full page gradient, short Text">
    <p:bg>
      <p:bgPr>
        <a:solidFill>
          <a:schemeClr val="accent3"/>
        </a:solidFill>
        <a:effectLst/>
      </p:bgPr>
    </p:bg>
    <p:spTree>
      <p:nvGrpSpPr>
        <p:cNvPr id="1" name=""/>
        <p:cNvGrpSpPr/>
        <p:nvPr/>
      </p:nvGrpSpPr>
      <p:grpSpPr>
        <a:xfrm>
          <a:off x="0" y="0"/>
          <a:ext cx="0" cy="0"/>
          <a:chOff x="0" y="0"/>
          <a:chExt cx="0" cy="0"/>
        </a:xfrm>
      </p:grpSpPr>
      <p:sp>
        <p:nvSpPr>
          <p:cNvPr id="43" name="Title 11">
            <a:extLst>
              <a:ext uri="{FF2B5EF4-FFF2-40B4-BE49-F238E27FC236}">
                <a16:creationId xmlns:a16="http://schemas.microsoft.com/office/drawing/2014/main" id="{320D0FA7-0704-D199-54E3-5F59393A47AC}"/>
              </a:ext>
            </a:extLst>
          </p:cNvPr>
          <p:cNvSpPr>
            <a:spLocks noGrp="1"/>
          </p:cNvSpPr>
          <p:nvPr>
            <p:ph type="title" hasCustomPrompt="1"/>
          </p:nvPr>
        </p:nvSpPr>
        <p:spPr>
          <a:xfrm>
            <a:off x="323999" y="1163229"/>
            <a:ext cx="4144873" cy="1498873"/>
          </a:xfrm>
        </p:spPr>
        <p:txBody>
          <a:bodyPr/>
          <a:lstStyle>
            <a:lvl1pPr>
              <a:lnSpc>
                <a:spcPct val="90000"/>
              </a:lnSpc>
              <a:defRPr sz="3600" b="1" i="0" cap="none" baseline="0">
                <a:solidFill>
                  <a:schemeClr val="tx1"/>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Section divider with solid background, Delivery Bold, 36 pt</a:t>
            </a:r>
          </a:p>
        </p:txBody>
      </p:sp>
      <p:sp>
        <p:nvSpPr>
          <p:cNvPr id="44" name="meta-subline">
            <a:extLst>
              <a:ext uri="{FF2B5EF4-FFF2-40B4-BE49-F238E27FC236}">
                <a16:creationId xmlns:a16="http://schemas.microsoft.com/office/drawing/2014/main" id="{427A18C2-9026-8C03-7CE7-A8384A205313}"/>
              </a:ext>
            </a:extLst>
          </p:cNvPr>
          <p:cNvSpPr>
            <a:spLocks noGrp="1"/>
          </p:cNvSpPr>
          <p:nvPr>
            <p:ph type="subTitle" idx="1" hasCustomPrompt="1"/>
          </p:nvPr>
        </p:nvSpPr>
        <p:spPr>
          <a:xfrm>
            <a:off x="324001" y="2706836"/>
            <a:ext cx="4144872" cy="503215"/>
          </a:xfrm>
          <a:prstGeom prst="rect">
            <a:avLst/>
          </a:prstGeom>
        </p:spPr>
        <p:txBody>
          <a:bodyPr>
            <a:noAutofit/>
          </a:bodyPr>
          <a:lstStyle>
            <a:lvl1pPr marL="0" indent="0" algn="l">
              <a:lnSpc>
                <a:spcPts val="1980"/>
              </a:lnSpc>
              <a:spcAft>
                <a:spcPts val="0"/>
              </a:spcAft>
              <a:buNone/>
              <a:defRPr sz="1800" b="0" i="0" cap="none" baseline="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Subline on one or two lines, </a:t>
            </a:r>
            <a:br>
              <a:rPr lang="en-US" dirty="0"/>
            </a:br>
            <a:r>
              <a:rPr lang="en-US" dirty="0"/>
              <a:t>Delivery Regular, 18 pt</a:t>
            </a:r>
          </a:p>
        </p:txBody>
      </p:sp>
    </p:spTree>
    <p:extLst>
      <p:ext uri="{BB962C8B-B14F-4D97-AF65-F5344CB8AC3E}">
        <p14:creationId xmlns:p14="http://schemas.microsoft.com/office/powerpoint/2010/main" val="3867837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alf page gradient">
    <p:bg>
      <p:bgPr>
        <a:solidFill>
          <a:schemeClr val="accent3"/>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43A0BD6-FFA5-412C-95AF-EC90EFB11468}"/>
              </a:ext>
            </a:extLst>
          </p:cNvPr>
          <p:cNvSpPr>
            <a:spLocks noGrp="1"/>
          </p:cNvSpPr>
          <p:nvPr>
            <p:ph type="title" hasCustomPrompt="1"/>
          </p:nvPr>
        </p:nvSpPr>
        <p:spPr>
          <a:xfrm>
            <a:off x="323999" y="1163229"/>
            <a:ext cx="4644723" cy="1498873"/>
          </a:xfrm>
        </p:spPr>
        <p:txBody>
          <a:bodyPr/>
          <a:lstStyle>
            <a:lvl1pPr>
              <a:lnSpc>
                <a:spcPct val="90000"/>
              </a:lnSpc>
              <a:defRPr sz="3600" b="1" i="0" cap="none" baseline="0">
                <a:solidFill>
                  <a:schemeClr val="tx1"/>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Section divider with image, Delivery Bold, 36 pt</a:t>
            </a:r>
          </a:p>
        </p:txBody>
      </p:sp>
      <p:sp>
        <p:nvSpPr>
          <p:cNvPr id="8" name="meta-subline">
            <a:extLst>
              <a:ext uri="{FF2B5EF4-FFF2-40B4-BE49-F238E27FC236}">
                <a16:creationId xmlns:a16="http://schemas.microsoft.com/office/drawing/2014/main" id="{BC7C5ED2-79F0-255B-7C9B-D6B4DD027862}"/>
              </a:ext>
            </a:extLst>
          </p:cNvPr>
          <p:cNvSpPr>
            <a:spLocks noGrp="1"/>
          </p:cNvSpPr>
          <p:nvPr>
            <p:ph type="subTitle" idx="1" hasCustomPrompt="1"/>
          </p:nvPr>
        </p:nvSpPr>
        <p:spPr>
          <a:xfrm>
            <a:off x="324000" y="2706836"/>
            <a:ext cx="4644723" cy="503215"/>
          </a:xfrm>
          <a:prstGeom prst="rect">
            <a:avLst/>
          </a:prstGeom>
        </p:spPr>
        <p:txBody>
          <a:bodyPr>
            <a:noAutofit/>
          </a:bodyPr>
          <a:lstStyle>
            <a:lvl1pPr marL="0" indent="0" algn="l">
              <a:lnSpc>
                <a:spcPts val="1980"/>
              </a:lnSpc>
              <a:spcAft>
                <a:spcPts val="0"/>
              </a:spcAft>
              <a:buNone/>
              <a:defRPr sz="1800" b="0" i="0" cap="none" baseline="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Subline on one or two lines, </a:t>
            </a:r>
            <a:br>
              <a:rPr lang="en-US" dirty="0"/>
            </a:br>
            <a:r>
              <a:rPr lang="en-US" dirty="0"/>
              <a:t>Delivery Regular, 18 pt</a:t>
            </a:r>
          </a:p>
        </p:txBody>
      </p:sp>
      <p:sp>
        <p:nvSpPr>
          <p:cNvPr id="5" name="Picture Placeholder 4">
            <a:extLst>
              <a:ext uri="{FF2B5EF4-FFF2-40B4-BE49-F238E27FC236}">
                <a16:creationId xmlns:a16="http://schemas.microsoft.com/office/drawing/2014/main" id="{E4A5375F-57B6-4F34-B285-0212289DE52D}"/>
              </a:ext>
            </a:extLst>
          </p:cNvPr>
          <p:cNvSpPr>
            <a:spLocks noGrp="1"/>
          </p:cNvSpPr>
          <p:nvPr>
            <p:ph type="pic" sz="quarter" idx="14" hasCustomPrompt="1"/>
          </p:nvPr>
        </p:nvSpPr>
        <p:spPr>
          <a:xfrm>
            <a:off x="5292726" y="0"/>
            <a:ext cx="3851275" cy="5148000"/>
          </a:xfrm>
          <a:prstGeom prst="rect">
            <a:avLst/>
          </a:prstGeom>
          <a:solidFill>
            <a:srgbClr val="CCCCCC"/>
          </a:solidFill>
        </p:spPr>
        <p:txBody>
          <a:bodyPr lIns="72000" tIns="72000" rIns="72000" bIns="72000"/>
          <a:lstStyle>
            <a:lvl1pPr>
              <a:defRPr/>
            </a:lvl1pPr>
          </a:lstStyle>
          <a:p>
            <a:r>
              <a:rPr lang="en-US" dirty="0"/>
              <a:t>Please click the icon to insert an image</a:t>
            </a:r>
          </a:p>
        </p:txBody>
      </p:sp>
    </p:spTree>
    <p:extLst>
      <p:ext uri="{BB962C8B-B14F-4D97-AF65-F5344CB8AC3E}">
        <p14:creationId xmlns:p14="http://schemas.microsoft.com/office/powerpoint/2010/main" val="2796508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BA281AF1-1D3C-4ED0-9C5A-45D8240D3A18}"/>
              </a:ext>
            </a:extLst>
          </p:cNvPr>
          <p:cNvGraphicFramePr>
            <a:graphicFrameLocks noChangeAspect="1"/>
          </p:cNvGraphicFramePr>
          <p:nvPr>
            <p:custDataLst>
              <p:tags r:id="rId30"/>
            </p:custDataLst>
            <p:extLst>
              <p:ext uri="{D42A27DB-BD31-4B8C-83A1-F6EECF244321}">
                <p14:modId xmlns:p14="http://schemas.microsoft.com/office/powerpoint/2010/main" val="40537592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1" imgW="359" imgH="360" progId="TCLayout.ActiveDocument.1">
                  <p:embed/>
                </p:oleObj>
              </mc:Choice>
              <mc:Fallback>
                <p:oleObj name="think-cell Folie" r:id="rId31" imgW="359" imgH="360" progId="TCLayout.ActiveDocument.1">
                  <p:embed/>
                  <p:pic>
                    <p:nvPicPr>
                      <p:cNvPr id="4" name="Objekt 3" hidden="1">
                        <a:extLst>
                          <a:ext uri="{FF2B5EF4-FFF2-40B4-BE49-F238E27FC236}">
                            <a16:creationId xmlns:a16="http://schemas.microsoft.com/office/drawing/2014/main" id="{BA281AF1-1D3C-4ED0-9C5A-45D8240D3A18}"/>
                          </a:ext>
                        </a:extLst>
                      </p:cNvPr>
                      <p:cNvPicPr/>
                      <p:nvPr/>
                    </p:nvPicPr>
                    <p:blipFill>
                      <a:blip r:embed="rId32"/>
                      <a:stretch>
                        <a:fillRect/>
                      </a:stretch>
                    </p:blipFill>
                    <p:spPr>
                      <a:xfrm>
                        <a:off x="1588" y="1588"/>
                        <a:ext cx="1588" cy="1588"/>
                      </a:xfrm>
                      <a:prstGeom prst="rect">
                        <a:avLst/>
                      </a:prstGeom>
                    </p:spPr>
                  </p:pic>
                </p:oleObj>
              </mc:Fallback>
            </mc:AlternateContent>
          </a:graphicData>
        </a:graphic>
      </p:graphicFrame>
      <p:sp>
        <p:nvSpPr>
          <p:cNvPr id="7" name="Title Placeholder 6">
            <a:extLst>
              <a:ext uri="{FF2B5EF4-FFF2-40B4-BE49-F238E27FC236}">
                <a16:creationId xmlns:a16="http://schemas.microsoft.com/office/drawing/2014/main" id="{82927099-8B95-48F9-92CE-1BDC9AB08BDE}"/>
              </a:ext>
            </a:extLst>
          </p:cNvPr>
          <p:cNvSpPr>
            <a:spLocks noGrp="1"/>
          </p:cNvSpPr>
          <p:nvPr>
            <p:ph type="title"/>
          </p:nvPr>
        </p:nvSpPr>
        <p:spPr>
          <a:xfrm>
            <a:off x="324000" y="385163"/>
            <a:ext cx="8495999" cy="493950"/>
          </a:xfrm>
          <a:prstGeom prst="rect">
            <a:avLst/>
          </a:prstGeom>
        </p:spPr>
        <p:txBody>
          <a:bodyPr vert="horz" lIns="0" tIns="0" rIns="0" bIns="0" rtlCol="0" anchor="b">
            <a:noAutofit/>
          </a:bodyPr>
          <a:lstStyle/>
          <a:p>
            <a:r>
              <a:rPr lang="en-US" dirty="0"/>
              <a:t>Double headline with one or two lines, Delivery Bold, 18 </a:t>
            </a:r>
            <a:r>
              <a:rPr lang="en-US" dirty="0" err="1"/>
              <a:t>pt</a:t>
            </a:r>
            <a:endParaRPr lang="en-US" dirty="0"/>
          </a:p>
        </p:txBody>
      </p:sp>
      <p:sp>
        <p:nvSpPr>
          <p:cNvPr id="2" name="Textplatzhalter 1">
            <a:extLst>
              <a:ext uri="{FF2B5EF4-FFF2-40B4-BE49-F238E27FC236}">
                <a16:creationId xmlns:a16="http://schemas.microsoft.com/office/drawing/2014/main" id="{7C690811-42D0-4C98-AC63-A167FF719475}"/>
              </a:ext>
            </a:extLst>
          </p:cNvPr>
          <p:cNvSpPr>
            <a:spLocks noGrp="1"/>
          </p:cNvSpPr>
          <p:nvPr>
            <p:ph type="body" idx="1"/>
          </p:nvPr>
        </p:nvSpPr>
        <p:spPr>
          <a:xfrm>
            <a:off x="323999" y="1150938"/>
            <a:ext cx="8495999" cy="3530600"/>
          </a:xfrm>
          <a:prstGeom prst="rect">
            <a:avLst/>
          </a:prstGeom>
        </p:spPr>
        <p:txBody>
          <a:bodyPr vert="horz" lIns="0" tIns="0" rIns="0" bIns="0" rtlCol="0">
            <a:noAutofit/>
          </a:bodyPr>
          <a:lstStyle/>
          <a:p>
            <a:pPr lvl="0"/>
            <a:r>
              <a:rPr lang="de-DE" dirty="0"/>
              <a:t>Body </a:t>
            </a:r>
            <a:r>
              <a:rPr lang="de-DE" dirty="0" err="1"/>
              <a:t>text</a:t>
            </a:r>
            <a:r>
              <a:rPr lang="de-DE" dirty="0"/>
              <a:t> in </a:t>
            </a:r>
            <a:r>
              <a:rPr lang="de-DE" dirty="0" err="1"/>
              <a:t>Delivery</a:t>
            </a:r>
            <a:r>
              <a:rPr lang="de-DE" dirty="0"/>
              <a:t>, 12 </a:t>
            </a:r>
            <a:r>
              <a:rPr lang="de-DE" dirty="0" err="1"/>
              <a:t>pt</a:t>
            </a:r>
            <a:endParaRPr lang="de-DE" dirty="0"/>
          </a:p>
          <a:p>
            <a:pPr lvl="1"/>
            <a:r>
              <a:rPr lang="de-DE" dirty="0"/>
              <a:t>Bullet </a:t>
            </a:r>
            <a:r>
              <a:rPr lang="de-DE" dirty="0" err="1"/>
              <a:t>text</a:t>
            </a:r>
            <a:r>
              <a:rPr lang="de-DE" dirty="0"/>
              <a:t>, </a:t>
            </a:r>
            <a:r>
              <a:rPr lang="de-DE" dirty="0" err="1"/>
              <a:t>Delivery</a:t>
            </a:r>
            <a:r>
              <a:rPr lang="de-DE" dirty="0"/>
              <a:t>, 12 </a:t>
            </a:r>
            <a:r>
              <a:rPr lang="de-DE" dirty="0" err="1"/>
              <a:t>pt</a:t>
            </a:r>
            <a:endParaRPr lang="de-DE" dirty="0"/>
          </a:p>
          <a:p>
            <a:pPr lvl="2"/>
            <a:r>
              <a:rPr lang="de-DE" dirty="0"/>
              <a:t>Bullet </a:t>
            </a:r>
            <a:r>
              <a:rPr lang="de-DE" dirty="0" err="1"/>
              <a:t>text</a:t>
            </a:r>
            <a:r>
              <a:rPr lang="de-DE" dirty="0"/>
              <a:t>, </a:t>
            </a:r>
            <a:r>
              <a:rPr lang="de-DE" dirty="0" err="1"/>
              <a:t>Delivery</a:t>
            </a:r>
            <a:r>
              <a:rPr lang="de-DE" dirty="0"/>
              <a:t>, 12 </a:t>
            </a:r>
            <a:r>
              <a:rPr lang="de-DE" dirty="0" err="1"/>
              <a:t>pt</a:t>
            </a:r>
            <a:endParaRPr lang="de-DE" dirty="0"/>
          </a:p>
          <a:p>
            <a:pPr lvl="3"/>
            <a:r>
              <a:rPr lang="de-DE" dirty="0"/>
              <a:t>Bullet </a:t>
            </a:r>
            <a:r>
              <a:rPr lang="de-DE" dirty="0" err="1"/>
              <a:t>text</a:t>
            </a:r>
            <a:r>
              <a:rPr lang="de-DE" dirty="0"/>
              <a:t>, </a:t>
            </a:r>
            <a:r>
              <a:rPr lang="de-DE" dirty="0" err="1"/>
              <a:t>Delivery</a:t>
            </a:r>
            <a:r>
              <a:rPr lang="de-DE" dirty="0"/>
              <a:t>, 12 </a:t>
            </a:r>
            <a:r>
              <a:rPr lang="de-DE" dirty="0" err="1"/>
              <a:t>pt</a:t>
            </a:r>
            <a:endParaRPr lang="de-DE" dirty="0"/>
          </a:p>
          <a:p>
            <a:pPr lvl="4"/>
            <a:r>
              <a:rPr lang="de-DE" dirty="0"/>
              <a:t>Action </a:t>
            </a:r>
            <a:r>
              <a:rPr lang="de-DE" dirty="0" err="1"/>
              <a:t>titel</a:t>
            </a:r>
            <a:r>
              <a:rPr lang="de-DE" dirty="0"/>
              <a:t>, </a:t>
            </a:r>
            <a:r>
              <a:rPr lang="de-DE" dirty="0" err="1"/>
              <a:t>Delivery</a:t>
            </a:r>
            <a:r>
              <a:rPr lang="de-DE" dirty="0"/>
              <a:t> Regular, 15 </a:t>
            </a:r>
            <a:r>
              <a:rPr lang="de-DE" dirty="0" err="1"/>
              <a:t>pt</a:t>
            </a:r>
            <a:endParaRPr lang="de-DE" dirty="0"/>
          </a:p>
          <a:p>
            <a:pPr lvl="5"/>
            <a:r>
              <a:rPr lang="de-DE" dirty="0"/>
              <a:t>Paragraph Headline, </a:t>
            </a:r>
            <a:r>
              <a:rPr lang="de-DE" dirty="0" err="1"/>
              <a:t>Delivery</a:t>
            </a:r>
            <a:r>
              <a:rPr lang="de-DE" dirty="0"/>
              <a:t> </a:t>
            </a:r>
            <a:r>
              <a:rPr lang="de-DE" dirty="0" err="1"/>
              <a:t>Bold</a:t>
            </a:r>
            <a:r>
              <a:rPr lang="de-DE" dirty="0"/>
              <a:t>, 12 </a:t>
            </a:r>
            <a:r>
              <a:rPr lang="de-DE" dirty="0" err="1"/>
              <a:t>pt</a:t>
            </a:r>
            <a:endParaRPr lang="de-DE" dirty="0"/>
          </a:p>
          <a:p>
            <a:pPr lvl="6"/>
            <a:r>
              <a:rPr lang="de-DE" dirty="0"/>
              <a:t>Bullet </a:t>
            </a:r>
            <a:r>
              <a:rPr lang="de-DE" dirty="0" err="1"/>
              <a:t>number</a:t>
            </a:r>
            <a:r>
              <a:rPr lang="de-DE" dirty="0"/>
              <a:t>, </a:t>
            </a:r>
            <a:r>
              <a:rPr lang="de-DE" dirty="0" err="1"/>
              <a:t>Delivery</a:t>
            </a:r>
            <a:r>
              <a:rPr lang="de-DE" dirty="0"/>
              <a:t>, 12 </a:t>
            </a:r>
            <a:r>
              <a:rPr lang="de-DE" dirty="0" err="1"/>
              <a:t>pt</a:t>
            </a:r>
            <a:endParaRPr lang="de-DE" dirty="0"/>
          </a:p>
        </p:txBody>
      </p:sp>
      <p:sp>
        <p:nvSpPr>
          <p:cNvPr id="5" name="TextBox 4">
            <a:extLst>
              <a:ext uri="{FF2B5EF4-FFF2-40B4-BE49-F238E27FC236}">
                <a16:creationId xmlns:a16="http://schemas.microsoft.com/office/drawing/2014/main" id="{2CEA8D52-C163-CEB5-6AE4-650B82E3E4F4}"/>
              </a:ext>
            </a:extLst>
          </p:cNvPr>
          <p:cNvSpPr txBox="1"/>
          <p:nvPr userDrawn="1">
            <p:extLst>
              <p:ext uri="{1162E1C5-73C7-4A58-AE30-91384D911F3F}">
                <p184:classification xmlns:p184="http://schemas.microsoft.com/office/powerpoint/2018/4/main" val="hdr"/>
              </p:ext>
            </p:extLst>
          </p:nvPr>
        </p:nvSpPr>
        <p:spPr>
          <a:xfrm>
            <a:off x="63500" y="63500"/>
            <a:ext cx="1119188" cy="152400"/>
          </a:xfrm>
          <a:prstGeom prst="rect">
            <a:avLst/>
          </a:prstGeom>
        </p:spPr>
        <p:txBody>
          <a:bodyPr horzOverflow="overflow" lIns="0" tIns="0" rIns="0" bIns="0">
            <a:spAutoFit/>
          </a:bodyPr>
          <a:lstStyle/>
          <a:p>
            <a:pPr algn="l"/>
            <a:r>
              <a:rPr lang="en-GB" sz="1000">
                <a:solidFill>
                  <a:srgbClr val="747474">
                    <a:alpha val="50000"/>
                  </a:srgbClr>
                </a:solidFill>
                <a:latin typeface="Delivery" panose="020F0503020204020204" pitchFamily="34" charset="0"/>
                <a:ea typeface="Delivery" panose="020F0503020204020204" pitchFamily="34" charset="0"/>
                <a:cs typeface="Delivery" panose="020F0503020204020204" pitchFamily="34" charset="0"/>
              </a:rPr>
              <a:t>FOR INTERNAL USE</a:t>
            </a:r>
          </a:p>
        </p:txBody>
      </p:sp>
    </p:spTree>
    <p:extLst>
      <p:ext uri="{BB962C8B-B14F-4D97-AF65-F5344CB8AC3E}">
        <p14:creationId xmlns:p14="http://schemas.microsoft.com/office/powerpoint/2010/main" val="1384466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03" r:id="rId3"/>
    <p:sldLayoutId id="2147483704" r:id="rId4"/>
    <p:sldLayoutId id="2147483705" r:id="rId5"/>
    <p:sldLayoutId id="2147483706" r:id="rId6"/>
    <p:sldLayoutId id="2147483653" r:id="rId7"/>
    <p:sldLayoutId id="2147483677" r:id="rId8"/>
    <p:sldLayoutId id="2147483679" r:id="rId9"/>
    <p:sldLayoutId id="2147483654" r:id="rId10"/>
    <p:sldLayoutId id="2147483666" r:id="rId11"/>
    <p:sldLayoutId id="2147483655" r:id="rId12"/>
    <p:sldLayoutId id="2147483656" r:id="rId13"/>
    <p:sldLayoutId id="2147483713" r:id="rId14"/>
    <p:sldLayoutId id="2147483657" r:id="rId15"/>
    <p:sldLayoutId id="2147483658" r:id="rId16"/>
    <p:sldLayoutId id="2147483670" r:id="rId17"/>
    <p:sldLayoutId id="2147483671" r:id="rId18"/>
    <p:sldLayoutId id="2147483672" r:id="rId19"/>
    <p:sldLayoutId id="2147483661" r:id="rId20"/>
    <p:sldLayoutId id="2147483662" r:id="rId21"/>
    <p:sldLayoutId id="2147483663" r:id="rId22"/>
    <p:sldLayoutId id="2147483668" r:id="rId23"/>
    <p:sldLayoutId id="2147483707" r:id="rId24"/>
    <p:sldLayoutId id="2147483710" r:id="rId25"/>
    <p:sldLayoutId id="2147483712" r:id="rId26"/>
    <p:sldLayoutId id="2147483664" r:id="rId27"/>
    <p:sldLayoutId id="2147483665" r:id="rId28"/>
  </p:sldLayoutIdLst>
  <p:hf hdr="0" dt="0"/>
  <p:txStyles>
    <p:titleStyle>
      <a:lvl1pPr algn="l" defTabSz="685800" rtl="0" eaLnBrk="1" latinLnBrk="0" hangingPunct="1">
        <a:lnSpc>
          <a:spcPct val="100000"/>
        </a:lnSpc>
        <a:spcBef>
          <a:spcPct val="0"/>
        </a:spcBef>
        <a:buNone/>
        <a:defRPr sz="1800" b="1" i="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p:titleStyle>
    <p:bodyStyle>
      <a:lvl1pPr marL="0" indent="0" algn="l" defTabSz="685800" rtl="0" eaLnBrk="1" latinLnBrk="0" hangingPunct="1">
        <a:lnSpc>
          <a:spcPct val="110000"/>
        </a:lnSpc>
        <a:spcBef>
          <a:spcPts val="0"/>
        </a:spcBef>
        <a:spcAft>
          <a:spcPts val="500"/>
        </a:spcAft>
        <a:buClr>
          <a:schemeClr val="tx1"/>
        </a:buClr>
        <a:buFont typeface="Arial" panose="020B0604020202020204" pitchFamily="34" charset="0"/>
        <a:buNone/>
        <a:defRPr sz="1200" kern="1200">
          <a:solidFill>
            <a:schemeClr val="tx1"/>
          </a:solidFill>
          <a:latin typeface="+mn-lt"/>
          <a:ea typeface="+mn-ea"/>
          <a:cs typeface="+mn-cs"/>
        </a:defRPr>
      </a:lvl1pPr>
      <a:lvl2pPr marL="180000" indent="-180000" algn="l" defTabSz="685800" rtl="0" eaLnBrk="1" latinLnBrk="0" hangingPunct="1">
        <a:lnSpc>
          <a:spcPct val="110000"/>
        </a:lnSpc>
        <a:spcBef>
          <a:spcPts val="0"/>
        </a:spcBef>
        <a:spcAft>
          <a:spcPts val="500"/>
        </a:spcAft>
        <a:buClr>
          <a:schemeClr val="tx1"/>
        </a:buClr>
        <a:buFont typeface="Arial" panose="020B0604020202020204" pitchFamily="34" charset="0"/>
        <a:buChar char="•"/>
        <a:defRPr sz="1200" kern="1200">
          <a:solidFill>
            <a:schemeClr val="tx1"/>
          </a:solidFill>
          <a:latin typeface="+mn-lt"/>
          <a:ea typeface="+mn-ea"/>
          <a:cs typeface="+mn-cs"/>
        </a:defRPr>
      </a:lvl2pPr>
      <a:lvl3pPr marL="360000" indent="-180000" algn="l" defTabSz="685800" rtl="0" eaLnBrk="1" latinLnBrk="0" hangingPunct="1">
        <a:lnSpc>
          <a:spcPct val="110000"/>
        </a:lnSpc>
        <a:spcBef>
          <a:spcPts val="0"/>
        </a:spcBef>
        <a:spcAft>
          <a:spcPts val="500"/>
        </a:spcAft>
        <a:buClr>
          <a:schemeClr val="tx1"/>
        </a:buClr>
        <a:buFont typeface="Symbol" panose="05050102010706020507" pitchFamily="18" charset="2"/>
        <a:buChar char="-"/>
        <a:defRPr sz="1200" kern="1200">
          <a:solidFill>
            <a:schemeClr val="tx1"/>
          </a:solidFill>
          <a:latin typeface="+mn-lt"/>
          <a:ea typeface="+mn-ea"/>
          <a:cs typeface="+mn-cs"/>
        </a:defRPr>
      </a:lvl3pPr>
      <a:lvl4pPr marL="540000" indent="-180000" algn="l" defTabSz="685800" rtl="0" eaLnBrk="1" latinLnBrk="0" hangingPunct="1">
        <a:lnSpc>
          <a:spcPct val="110000"/>
        </a:lnSpc>
        <a:spcBef>
          <a:spcPts val="0"/>
        </a:spcBef>
        <a:spcAft>
          <a:spcPts val="500"/>
        </a:spcAft>
        <a:buClr>
          <a:schemeClr val="tx1"/>
        </a:buClr>
        <a:buFont typeface="Symbol" panose="05050102010706020507" pitchFamily="18" charset="2"/>
        <a:buChar char="-"/>
        <a:defRPr sz="1200" kern="1200">
          <a:solidFill>
            <a:schemeClr val="tx1"/>
          </a:solidFill>
          <a:latin typeface="+mn-lt"/>
          <a:ea typeface="+mn-ea"/>
          <a:cs typeface="+mn-cs"/>
        </a:defRPr>
      </a:lvl4pPr>
      <a:lvl5pPr marL="0" indent="0" algn="l" defTabSz="685800" rtl="0" eaLnBrk="1" latinLnBrk="0" hangingPunct="1">
        <a:lnSpc>
          <a:spcPct val="110000"/>
        </a:lnSpc>
        <a:spcBef>
          <a:spcPts val="0"/>
        </a:spcBef>
        <a:spcAft>
          <a:spcPts val="500"/>
        </a:spcAft>
        <a:buClr>
          <a:schemeClr val="tx1"/>
        </a:buClr>
        <a:buFont typeface="Arial" panose="020B0604020202020204" pitchFamily="34" charset="0"/>
        <a:buNone/>
        <a:defRPr sz="1500" b="0" kern="1200">
          <a:solidFill>
            <a:schemeClr val="tx1"/>
          </a:solidFill>
          <a:latin typeface="+mn-lt"/>
          <a:ea typeface="+mn-ea"/>
          <a:cs typeface="+mn-cs"/>
        </a:defRPr>
      </a:lvl5pPr>
      <a:lvl6pPr marL="0" indent="0" algn="l" defTabSz="685800" rtl="0" eaLnBrk="1" latinLnBrk="0" hangingPunct="1">
        <a:lnSpc>
          <a:spcPct val="110000"/>
        </a:lnSpc>
        <a:spcBef>
          <a:spcPts val="0"/>
        </a:spcBef>
        <a:spcAft>
          <a:spcPts val="0"/>
        </a:spcAft>
        <a:buClr>
          <a:schemeClr val="tx1"/>
        </a:buClr>
        <a:buFont typeface="+mj-lt"/>
        <a:buNone/>
        <a:defRPr sz="1200" b="1" kern="1200">
          <a:solidFill>
            <a:schemeClr val="tx1"/>
          </a:solidFill>
          <a:latin typeface="+mn-lt"/>
          <a:ea typeface="+mn-ea"/>
          <a:cs typeface="+mn-cs"/>
        </a:defRPr>
      </a:lvl6pPr>
      <a:lvl7pPr marL="180000" indent="-180000" algn="l" defTabSz="685800" rtl="0" eaLnBrk="1" latinLnBrk="0" hangingPunct="1">
        <a:lnSpc>
          <a:spcPct val="110000"/>
        </a:lnSpc>
        <a:spcBef>
          <a:spcPts val="0"/>
        </a:spcBef>
        <a:spcAft>
          <a:spcPts val="500"/>
        </a:spcAft>
        <a:buClr>
          <a:schemeClr val="tx1"/>
        </a:buClr>
        <a:buFont typeface="+mj-lt"/>
        <a:buAutoNum type="arabicPeriod"/>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indent="0" algn="l" defTabSz="685800" rtl="0" eaLnBrk="1" latinLnBrk="0" hangingPunct="1">
        <a:lnSpc>
          <a:spcPct val="110000"/>
        </a:lnSpc>
        <a:spcBef>
          <a:spcPts val="0"/>
        </a:spcBef>
        <a:spcAft>
          <a:spcPts val="500"/>
        </a:spcAft>
        <a:buFont typeface="Arial" panose="020B0604020202020204" pitchFamily="34" charset="0"/>
        <a:buNone/>
        <a:defRPr sz="1200" kern="1200">
          <a:solidFill>
            <a:schemeClr val="tx1"/>
          </a:solidFill>
          <a:latin typeface="+mn-lt"/>
          <a:ea typeface="+mn-ea"/>
          <a:cs typeface="+mn-cs"/>
        </a:defRPr>
      </a:lvl1pPr>
      <a:lvl2pPr marL="180000" indent="-180000" algn="l" defTabSz="685800" rtl="0" eaLnBrk="1" latinLnBrk="0" hangingPunct="1">
        <a:lnSpc>
          <a:spcPct val="110000"/>
        </a:lnSpc>
        <a:spcBef>
          <a:spcPts val="0"/>
        </a:spcBef>
        <a:spcAft>
          <a:spcPts val="500"/>
        </a:spcAft>
        <a:buClr>
          <a:schemeClr val="accent4"/>
        </a:buClr>
        <a:buFont typeface="Arial" panose="020B0604020202020204" pitchFamily="34" charset="0"/>
        <a:buChar char="•"/>
        <a:defRPr sz="1200" kern="1200">
          <a:solidFill>
            <a:schemeClr val="tx1"/>
          </a:solidFill>
          <a:latin typeface="+mn-lt"/>
          <a:ea typeface="+mn-ea"/>
          <a:cs typeface="+mn-cs"/>
        </a:defRPr>
      </a:lvl2pPr>
      <a:lvl3pPr marL="36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3pPr>
      <a:lvl4pPr marL="54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4pPr>
      <a:lvl5pPr marL="0" indent="0" algn="l" defTabSz="685800" rtl="0" eaLnBrk="1" latinLnBrk="0" hangingPunct="1">
        <a:lnSpc>
          <a:spcPct val="110000"/>
        </a:lnSpc>
        <a:spcBef>
          <a:spcPts val="0"/>
        </a:spcBef>
        <a:spcAft>
          <a:spcPts val="500"/>
        </a:spcAft>
        <a:buFont typeface="Arial" panose="020B0604020202020204" pitchFamily="34" charset="0"/>
        <a:buNone/>
        <a:defRPr sz="1500" b="0" kern="1200">
          <a:solidFill>
            <a:schemeClr val="tx1"/>
          </a:solidFill>
          <a:latin typeface="+mn-lt"/>
          <a:ea typeface="+mn-ea"/>
          <a:cs typeface="+mn-cs"/>
        </a:defRPr>
      </a:lvl5pPr>
      <a:lvl6pPr marL="0" indent="0" algn="l" defTabSz="685800" rtl="0" eaLnBrk="1" latinLnBrk="0" hangingPunct="1">
        <a:lnSpc>
          <a:spcPct val="110000"/>
        </a:lnSpc>
        <a:spcBef>
          <a:spcPts val="0"/>
        </a:spcBef>
        <a:spcAft>
          <a:spcPts val="0"/>
        </a:spcAft>
        <a:buFont typeface="+mj-lt"/>
        <a:buNone/>
        <a:defRPr sz="1200" b="1" kern="1200">
          <a:solidFill>
            <a:schemeClr val="tx1"/>
          </a:solidFill>
          <a:latin typeface="+mn-lt"/>
          <a:ea typeface="+mn-ea"/>
          <a:cs typeface="+mn-cs"/>
        </a:defRPr>
      </a:lvl6pPr>
      <a:lvl7pPr marL="180000" indent="-180000" algn="l" defTabSz="685800" rtl="0" eaLnBrk="1" latinLnBrk="0" hangingPunct="1">
        <a:lnSpc>
          <a:spcPct val="110000"/>
        </a:lnSpc>
        <a:spcBef>
          <a:spcPts val="0"/>
        </a:spcBef>
        <a:spcAft>
          <a:spcPts val="500"/>
        </a:spcAft>
        <a:buClr>
          <a:schemeClr val="accent4"/>
        </a:buClr>
        <a:buFont typeface="+mj-lt"/>
        <a:buAutoNum type="arabicPeriod"/>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04" userDrawn="1">
          <p15:clr>
            <a:srgbClr val="F26B43"/>
          </p15:clr>
        </p15:guide>
        <p15:guide id="3" pos="5556" userDrawn="1">
          <p15:clr>
            <a:srgbClr val="F26B43"/>
          </p15:clr>
        </p15:guide>
        <p15:guide id="6" orient="horz" pos="725" userDrawn="1">
          <p15:clr>
            <a:srgbClr val="F26B43"/>
          </p15:clr>
        </p15:guide>
        <p15:guide id="17" orient="horz" pos="2949" userDrawn="1">
          <p15:clr>
            <a:srgbClr val="F26B43"/>
          </p15:clr>
        </p15:guide>
        <p15:guide id="18" orient="horz" pos="2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image" Target="../media/image4.svg"/><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sv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hdphoto" Target="../media/hdphoto6.wdp"/><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mydhl.express.dhl/gb/en/help-and-support/customs-clearance-advice/customs-regulatory-updates.html" TargetMode="Externa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24.xml"/><Relationship Id="rId5" Type="http://schemas.openxmlformats.org/officeDocument/2006/relationships/image" Target="../media/image46.svg"/><Relationship Id="rId4" Type="http://schemas.openxmlformats.org/officeDocument/2006/relationships/image" Target="../media/image45.sv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hdphoto" Target="../media/hdphoto7.wdp"/><Relationship Id="rId7"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0.svg"/><Relationship Id="rId1" Type="http://schemas.openxmlformats.org/officeDocument/2006/relationships/slideLayout" Target="../slideLayouts/slideLayout12.xml"/><Relationship Id="rId4" Type="http://schemas.microsoft.com/office/2007/relationships/hdphoto" Target="../media/hdphoto8.wdp"/></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0.svg"/><Relationship Id="rId1" Type="http://schemas.openxmlformats.org/officeDocument/2006/relationships/slideLayout" Target="../slideLayouts/slideLayout12.xml"/><Relationship Id="rId4" Type="http://schemas.microsoft.com/office/2007/relationships/hdphoto" Target="../media/hdphoto9.wdp"/></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image" Target="../media/image16.jpeg"/><Relationship Id="rId5" Type="http://schemas.microsoft.com/office/2007/relationships/hdphoto" Target="../media/hdphoto3.wdp"/><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svg"/><Relationship Id="rId1" Type="http://schemas.openxmlformats.org/officeDocument/2006/relationships/slideLayout" Target="../slideLayouts/slideLayout13.xml"/><Relationship Id="rId4" Type="http://schemas.openxmlformats.org/officeDocument/2006/relationships/image" Target="../media/image20.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36932DFD-22EC-74D6-48B1-CD7E51747CFC}"/>
              </a:ext>
            </a:extLst>
          </p:cNvPr>
          <p:cNvSpPr>
            <a:spLocks noGrp="1"/>
          </p:cNvSpPr>
          <p:nvPr>
            <p:ph type="sldNum" sz="quarter" idx="4294967295"/>
          </p:nvPr>
        </p:nvSpPr>
        <p:spPr>
          <a:xfrm>
            <a:off x="8441531" y="4803982"/>
            <a:ext cx="378469" cy="138499"/>
          </a:xfrm>
          <a:prstGeom prst="rect">
            <a:avLst/>
          </a:prstGeom>
        </p:spPr>
        <p:txBody>
          <a:bodyPr/>
          <a:lstStyle/>
          <a:p>
            <a:fld id="{C2245BC1-4D7B-4ED3-8F01-840FA35126C6}" type="slidenum">
              <a:rPr lang="en-US" smtClean="0"/>
              <a:pPr/>
              <a:t>1</a:t>
            </a:fld>
            <a:endParaRPr lang="en-US" dirty="0"/>
          </a:p>
        </p:txBody>
      </p:sp>
      <p:sp>
        <p:nvSpPr>
          <p:cNvPr id="9" name="Freeform 5">
            <a:extLst>
              <a:ext uri="{FF2B5EF4-FFF2-40B4-BE49-F238E27FC236}">
                <a16:creationId xmlns:a16="http://schemas.microsoft.com/office/drawing/2014/main" id="{29DDBD89-8926-6DDE-E8FF-6CEA86C486CC}"/>
              </a:ext>
            </a:extLst>
          </p:cNvPr>
          <p:cNvSpPr/>
          <p:nvPr/>
        </p:nvSpPr>
        <p:spPr>
          <a:xfrm rot="5400000" flipH="1" flipV="1">
            <a:off x="6354271" y="2353768"/>
            <a:ext cx="2838450" cy="2741014"/>
          </a:xfrm>
          <a:custGeom>
            <a:avLst/>
            <a:gdLst/>
            <a:ahLst/>
            <a:cxnLst/>
            <a:rect l="l" t="t" r="r" b="b"/>
            <a:pathLst>
              <a:path w="5676900" h="5482028">
                <a:moveTo>
                  <a:pt x="5676900" y="5482028"/>
                </a:moveTo>
                <a:lnTo>
                  <a:pt x="0" y="5482028"/>
                </a:lnTo>
                <a:lnTo>
                  <a:pt x="0" y="0"/>
                </a:lnTo>
                <a:lnTo>
                  <a:pt x="5676900" y="0"/>
                </a:lnTo>
                <a:lnTo>
                  <a:pt x="5676900" y="5482028"/>
                </a:lnTo>
                <a:close/>
              </a:path>
            </a:pathLst>
          </a:custGeom>
          <a:blipFill>
            <a:blip>
              <a:extLst>
                <a:ext uri="{96DAC541-7B7A-43D3-8B79-37D633B846F1}">
                  <asvg:svgBlip xmlns:asvg="http://schemas.microsoft.com/office/drawing/2016/SVG/main" r:embed="rId2"/>
                </a:ext>
              </a:extLst>
            </a:blip>
            <a:stretch>
              <a:fillRect l="-35083" r="-35083"/>
            </a:stretch>
          </a:blipFill>
        </p:spPr>
        <p:txBody>
          <a:bodyPr/>
          <a:lstStyle/>
          <a:p>
            <a:endParaRPr lang="en-GB" sz="900"/>
          </a:p>
        </p:txBody>
      </p:sp>
      <p:sp>
        <p:nvSpPr>
          <p:cNvPr id="10" name="Freeform 3">
            <a:extLst>
              <a:ext uri="{FF2B5EF4-FFF2-40B4-BE49-F238E27FC236}">
                <a16:creationId xmlns:a16="http://schemas.microsoft.com/office/drawing/2014/main" id="{B80154B0-2F02-F745-4DEC-C55AD3764AFE}"/>
              </a:ext>
            </a:extLst>
          </p:cNvPr>
          <p:cNvSpPr/>
          <p:nvPr/>
        </p:nvSpPr>
        <p:spPr>
          <a:xfrm flipH="1">
            <a:off x="840485" y="0"/>
            <a:ext cx="8303515" cy="2838450"/>
          </a:xfrm>
          <a:custGeom>
            <a:avLst/>
            <a:gdLst/>
            <a:ahLst/>
            <a:cxnLst/>
            <a:rect l="l" t="t" r="r" b="b"/>
            <a:pathLst>
              <a:path w="22142704" h="7569200">
                <a:moveTo>
                  <a:pt x="22142704" y="0"/>
                </a:moveTo>
                <a:lnTo>
                  <a:pt x="0" y="0"/>
                </a:lnTo>
                <a:lnTo>
                  <a:pt x="0" y="7569200"/>
                </a:lnTo>
                <a:lnTo>
                  <a:pt x="22142704" y="7569200"/>
                </a:lnTo>
                <a:lnTo>
                  <a:pt x="22142704" y="0"/>
                </a:lnTo>
                <a:close/>
              </a:path>
            </a:pathLst>
          </a:custGeom>
          <a:blipFill>
            <a:blip r:embed="rId3"/>
            <a:stretch>
              <a:fillRect t="-22851" b="-22851"/>
            </a:stretch>
          </a:blipFill>
        </p:spPr>
        <p:txBody>
          <a:bodyPr/>
          <a:lstStyle/>
          <a:p>
            <a:endParaRPr lang="en-GB" sz="900"/>
          </a:p>
        </p:txBody>
      </p:sp>
      <p:sp>
        <p:nvSpPr>
          <p:cNvPr id="11" name="Freeform 4">
            <a:extLst>
              <a:ext uri="{FF2B5EF4-FFF2-40B4-BE49-F238E27FC236}">
                <a16:creationId xmlns:a16="http://schemas.microsoft.com/office/drawing/2014/main" id="{3C895039-C270-42F1-67AA-E52E9B174B5F}"/>
              </a:ext>
            </a:extLst>
          </p:cNvPr>
          <p:cNvSpPr/>
          <p:nvPr/>
        </p:nvSpPr>
        <p:spPr>
          <a:xfrm rot="5400000">
            <a:off x="-30523" y="30523"/>
            <a:ext cx="2194646" cy="2133600"/>
          </a:xfrm>
          <a:custGeom>
            <a:avLst/>
            <a:gdLst/>
            <a:ahLst/>
            <a:cxnLst/>
            <a:rect l="l" t="t" r="r" b="b"/>
            <a:pathLst>
              <a:path w="4389291" h="4267200">
                <a:moveTo>
                  <a:pt x="0" y="0"/>
                </a:moveTo>
                <a:lnTo>
                  <a:pt x="4389292" y="0"/>
                </a:lnTo>
                <a:lnTo>
                  <a:pt x="4389292" y="4267200"/>
                </a:lnTo>
                <a:lnTo>
                  <a:pt x="0" y="4267200"/>
                </a:lnTo>
                <a:lnTo>
                  <a:pt x="0" y="0"/>
                </a:lnTo>
                <a:close/>
              </a:path>
            </a:pathLst>
          </a:custGeom>
          <a:blipFill>
            <a:blip>
              <a:extLst>
                <a:ext uri="{96DAC541-7B7A-43D3-8B79-37D633B846F1}">
                  <asvg:svgBlip xmlns:asvg="http://schemas.microsoft.com/office/drawing/2016/SVG/main" r:embed="rId2"/>
                </a:ext>
              </a:extLst>
            </a:blip>
            <a:stretch>
              <a:fillRect l="-35717" r="-35717"/>
            </a:stretch>
          </a:blipFill>
        </p:spPr>
        <p:txBody>
          <a:bodyPr/>
          <a:lstStyle/>
          <a:p>
            <a:endParaRPr lang="en-GB" sz="900"/>
          </a:p>
        </p:txBody>
      </p:sp>
      <p:sp>
        <p:nvSpPr>
          <p:cNvPr id="12" name="Rectangle 11">
            <a:extLst>
              <a:ext uri="{FF2B5EF4-FFF2-40B4-BE49-F238E27FC236}">
                <a16:creationId xmlns:a16="http://schemas.microsoft.com/office/drawing/2014/main" id="{E4511C0D-CF59-35AD-8887-BB47A26FB2C2}"/>
              </a:ext>
            </a:extLst>
          </p:cNvPr>
          <p:cNvSpPr/>
          <p:nvPr/>
        </p:nvSpPr>
        <p:spPr>
          <a:xfrm>
            <a:off x="0" y="1981200"/>
            <a:ext cx="9144000" cy="1681350"/>
          </a:xfrm>
          <a:prstGeom prst="rect">
            <a:avLst/>
          </a:prstGeom>
          <a:solidFill>
            <a:srgbClr val="FF4E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9">
            <a:extLst>
              <a:ext uri="{FF2B5EF4-FFF2-40B4-BE49-F238E27FC236}">
                <a16:creationId xmlns:a16="http://schemas.microsoft.com/office/drawing/2014/main" id="{A5F99612-B00F-42FA-0FDF-9DB57F13B7AB}"/>
              </a:ext>
            </a:extLst>
          </p:cNvPr>
          <p:cNvSpPr txBox="1"/>
          <p:nvPr/>
        </p:nvSpPr>
        <p:spPr>
          <a:xfrm>
            <a:off x="4054078" y="4938713"/>
            <a:ext cx="1035844" cy="141064"/>
          </a:xfrm>
          <a:prstGeom prst="rect">
            <a:avLst/>
          </a:prstGeom>
        </p:spPr>
        <p:txBody>
          <a:bodyPr lIns="0" tIns="0" rIns="0" bIns="0" rtlCol="0" anchor="t">
            <a:spAutoFit/>
          </a:bodyPr>
          <a:lstStyle/>
          <a:p>
            <a:pPr algn="ctr">
              <a:lnSpc>
                <a:spcPts val="1120"/>
              </a:lnSpc>
            </a:pPr>
            <a:r>
              <a:rPr lang="en-US" sz="1000" dirty="0">
                <a:solidFill>
                  <a:srgbClr val="0E1A57"/>
                </a:solidFill>
                <a:latin typeface="Arial"/>
                <a:ea typeface="Arial"/>
                <a:cs typeface="Arial"/>
                <a:sym typeface="Arial"/>
              </a:rPr>
              <a:t>www.ukupc.ac.uk</a:t>
            </a:r>
          </a:p>
        </p:txBody>
      </p:sp>
      <p:pic>
        <p:nvPicPr>
          <p:cNvPr id="14" name="Picture 13" descr="A yellow box with red text&#10;&#10;AI-generated content may be incorrect.">
            <a:extLst>
              <a:ext uri="{FF2B5EF4-FFF2-40B4-BE49-F238E27FC236}">
                <a16:creationId xmlns:a16="http://schemas.microsoft.com/office/drawing/2014/main" id="{87E62074-9127-5BA9-8651-9CBA16E800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6206" y="4153625"/>
            <a:ext cx="1169310" cy="556108"/>
          </a:xfrm>
          <a:prstGeom prst="rect">
            <a:avLst/>
          </a:prstGeom>
        </p:spPr>
      </p:pic>
      <p:sp>
        <p:nvSpPr>
          <p:cNvPr id="18" name="Rectangle 17">
            <a:extLst>
              <a:ext uri="{FF2B5EF4-FFF2-40B4-BE49-F238E27FC236}">
                <a16:creationId xmlns:a16="http://schemas.microsoft.com/office/drawing/2014/main" id="{2DC87109-52E1-B7A5-3CAE-350FB25ACBF9}"/>
              </a:ext>
            </a:extLst>
          </p:cNvPr>
          <p:cNvSpPr/>
          <p:nvPr/>
        </p:nvSpPr>
        <p:spPr>
          <a:xfrm>
            <a:off x="9755777" y="1855934"/>
            <a:ext cx="252000" cy="252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DAA64E7-5F41-F48D-AED9-3403A9AA5B09}"/>
              </a:ext>
            </a:extLst>
          </p:cNvPr>
          <p:cNvSpPr/>
          <p:nvPr/>
        </p:nvSpPr>
        <p:spPr>
          <a:xfrm>
            <a:off x="9400917" y="2233604"/>
            <a:ext cx="252000" cy="252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9914FFCE-522F-47A7-648C-29D22153003D}"/>
              </a:ext>
            </a:extLst>
          </p:cNvPr>
          <p:cNvSpPr/>
          <p:nvPr/>
        </p:nvSpPr>
        <p:spPr>
          <a:xfrm>
            <a:off x="10331067" y="2053050"/>
            <a:ext cx="252000" cy="252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
            <a:extLst>
              <a:ext uri="{FF2B5EF4-FFF2-40B4-BE49-F238E27FC236}">
                <a16:creationId xmlns:a16="http://schemas.microsoft.com/office/drawing/2014/main" id="{13EF0410-1743-2F44-C8F0-DF48E4D2EE9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912219" y="4171342"/>
            <a:ext cx="1506701" cy="52067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EFC912DF-0712-A9B1-CB75-358A48BEF1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287" y="4029829"/>
            <a:ext cx="1646215" cy="80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393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16677-D6C9-EF6B-642A-3AD12CA92E98}"/>
              </a:ext>
            </a:extLst>
          </p:cNvPr>
          <p:cNvSpPr>
            <a:spLocks noGrp="1"/>
          </p:cNvSpPr>
          <p:nvPr>
            <p:ph type="title"/>
          </p:nvPr>
        </p:nvSpPr>
        <p:spPr/>
        <p:txBody>
          <a:bodyPr/>
          <a:lstStyle/>
          <a:p>
            <a:r>
              <a:rPr lang="en-GB" sz="2800" dirty="0"/>
              <a:t>DHL Aviation process </a:t>
            </a:r>
            <a:r>
              <a:rPr lang="en-GB" sz="2800" b="0" dirty="0">
                <a:latin typeface="Delivery Cd Light" panose="020F0406020204020204" pitchFamily="34" charset="0"/>
                <a:ea typeface="Delivery Cd Light" panose="020F0406020204020204" pitchFamily="34" charset="0"/>
                <a:cs typeface="Delivery Cd Light" panose="020F0406020204020204" pitchFamily="34" charset="0"/>
              </a:rPr>
              <a:t>Fast Parcel Operator</a:t>
            </a:r>
          </a:p>
        </p:txBody>
      </p:sp>
      <p:pic>
        <p:nvPicPr>
          <p:cNvPr id="4" name="Grafik 10">
            <a:extLst>
              <a:ext uri="{FF2B5EF4-FFF2-40B4-BE49-F238E27FC236}">
                <a16:creationId xmlns:a16="http://schemas.microsoft.com/office/drawing/2014/main" id="{9170CAA7-FBE0-D0C8-8132-4E8C0B06ED78}"/>
              </a:ext>
            </a:extLst>
          </p:cNvPr>
          <p:cNvPicPr>
            <a:picLocks noChangeAspect="1"/>
          </p:cNvPicPr>
          <p:nvPr/>
        </p:nvPicPr>
        <p:blipFill>
          <a:blip>
            <a:extLst>
              <a:ext uri="{96DAC541-7B7A-43D3-8B79-37D633B846F1}">
                <asvg:svgBlip xmlns:asvg="http://schemas.microsoft.com/office/drawing/2016/SVG/main" r:embed="rId2"/>
              </a:ext>
            </a:extLst>
          </a:blip>
          <a:srcRect b="792"/>
          <a:stretch>
            <a:fillRect/>
          </a:stretch>
        </p:blipFill>
        <p:spPr>
          <a:xfrm>
            <a:off x="4956439" y="-2333572"/>
            <a:ext cx="2423990" cy="2404779"/>
          </a:xfrm>
          <a:prstGeom prst="rect">
            <a:avLst/>
          </a:prstGeom>
        </p:spPr>
      </p:pic>
      <p:sp>
        <p:nvSpPr>
          <p:cNvPr id="12" name="Rectangle 11">
            <a:extLst>
              <a:ext uri="{FF2B5EF4-FFF2-40B4-BE49-F238E27FC236}">
                <a16:creationId xmlns:a16="http://schemas.microsoft.com/office/drawing/2014/main" id="{5E72C8BF-CCBE-ACAD-D75D-90A9781E4CD1}"/>
              </a:ext>
            </a:extLst>
          </p:cNvPr>
          <p:cNvSpPr>
            <a:spLocks noChangeAspect="1"/>
          </p:cNvSpPr>
          <p:nvPr/>
        </p:nvSpPr>
        <p:spPr>
          <a:xfrm>
            <a:off x="9599598" y="1852019"/>
            <a:ext cx="144000" cy="144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rrow: U-Turn 22">
            <a:extLst>
              <a:ext uri="{FF2B5EF4-FFF2-40B4-BE49-F238E27FC236}">
                <a16:creationId xmlns:a16="http://schemas.microsoft.com/office/drawing/2014/main" id="{078B5C33-EE43-160A-F23E-B5DBCD458E09}"/>
              </a:ext>
            </a:extLst>
          </p:cNvPr>
          <p:cNvSpPr>
            <a:spLocks noChangeAspect="1"/>
          </p:cNvSpPr>
          <p:nvPr/>
        </p:nvSpPr>
        <p:spPr>
          <a:xfrm>
            <a:off x="2234263" y="1944392"/>
            <a:ext cx="5146572" cy="3195332"/>
          </a:xfrm>
          <a:prstGeom prst="uturnArrow">
            <a:avLst>
              <a:gd name="adj1" fmla="val 7604"/>
              <a:gd name="adj2" fmla="val 11531"/>
              <a:gd name="adj3" fmla="val 13182"/>
              <a:gd name="adj4" fmla="val 36301"/>
              <a:gd name="adj5" fmla="val 5916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l"/>
            <a:endParaRPr lang="en-GB" sz="1200" dirty="0" err="1">
              <a:solidFill>
                <a:schemeClr val="tx1"/>
              </a:solidFill>
            </a:endParaRPr>
          </a:p>
        </p:txBody>
      </p:sp>
      <p:pic>
        <p:nvPicPr>
          <p:cNvPr id="5" name="Graphic 4">
            <a:extLst>
              <a:ext uri="{FF2B5EF4-FFF2-40B4-BE49-F238E27FC236}">
                <a16:creationId xmlns:a16="http://schemas.microsoft.com/office/drawing/2014/main" id="{4686714F-0BEF-F720-34C8-9A8FF0F3F76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821888" y="3517681"/>
            <a:ext cx="1769817" cy="1769819"/>
          </a:xfrm>
          <a:prstGeom prst="rect">
            <a:avLst/>
          </a:prstGeom>
        </p:spPr>
      </p:pic>
      <p:grpSp>
        <p:nvGrpSpPr>
          <p:cNvPr id="19" name="Group 18">
            <a:extLst>
              <a:ext uri="{FF2B5EF4-FFF2-40B4-BE49-F238E27FC236}">
                <a16:creationId xmlns:a16="http://schemas.microsoft.com/office/drawing/2014/main" id="{03E81298-8055-4B5E-0E1D-80D7941C60AF}"/>
              </a:ext>
            </a:extLst>
          </p:cNvPr>
          <p:cNvGrpSpPr>
            <a:grpSpLocks noChangeAspect="1"/>
          </p:cNvGrpSpPr>
          <p:nvPr/>
        </p:nvGrpSpPr>
        <p:grpSpPr>
          <a:xfrm>
            <a:off x="1539110" y="3829664"/>
            <a:ext cx="1667281" cy="819313"/>
            <a:chOff x="2627999" y="1163161"/>
            <a:chExt cx="1944000" cy="955293"/>
          </a:xfrm>
        </p:grpSpPr>
        <p:sp>
          <p:nvSpPr>
            <p:cNvPr id="6" name="Rectangle: Top Corners Rounded 5">
              <a:extLst>
                <a:ext uri="{FF2B5EF4-FFF2-40B4-BE49-F238E27FC236}">
                  <a16:creationId xmlns:a16="http://schemas.microsoft.com/office/drawing/2014/main" id="{725EC6DB-4A97-E1AE-67F5-D87C374EE3B8}"/>
                </a:ext>
              </a:extLst>
            </p:cNvPr>
            <p:cNvSpPr/>
            <p:nvPr/>
          </p:nvSpPr>
          <p:spPr>
            <a:xfrm>
              <a:off x="2627999" y="1163161"/>
              <a:ext cx="1944000" cy="307421"/>
            </a:xfrm>
            <a:prstGeom prst="round2SameRect">
              <a:avLst>
                <a:gd name="adj1" fmla="val 44552"/>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28800" rIns="72000" bIns="36000" rtlCol="0" anchor="t">
              <a:noAutofit/>
            </a:bodyPr>
            <a:lstStyle/>
            <a:p>
              <a:pPr algn="ctr"/>
              <a:r>
                <a:rPr lang="en-GB" sz="1200" b="1" dirty="0">
                  <a:solidFill>
                    <a:schemeClr val="tx1"/>
                  </a:solidFill>
                </a:rPr>
                <a:t>Shipment Processing</a:t>
              </a:r>
            </a:p>
          </p:txBody>
        </p:sp>
        <p:sp>
          <p:nvSpPr>
            <p:cNvPr id="13" name="Rectangle: Top Corners Rounded 12">
              <a:extLst>
                <a:ext uri="{FF2B5EF4-FFF2-40B4-BE49-F238E27FC236}">
                  <a16:creationId xmlns:a16="http://schemas.microsoft.com/office/drawing/2014/main" id="{75EFB981-F998-AB81-5874-550CDE3535A1}"/>
                </a:ext>
              </a:extLst>
            </p:cNvPr>
            <p:cNvSpPr/>
            <p:nvPr/>
          </p:nvSpPr>
          <p:spPr>
            <a:xfrm>
              <a:off x="2627999" y="1470582"/>
              <a:ext cx="1944000" cy="647872"/>
            </a:xfrm>
            <a:prstGeom prst="round2SameRect">
              <a:avLst>
                <a:gd name="adj1" fmla="val 0"/>
                <a:gd name="adj2" fmla="val 2136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t">
              <a:noAutofit/>
            </a:bodyPr>
            <a:lstStyle/>
            <a:p>
              <a:pPr algn="ctr"/>
              <a:r>
                <a:rPr lang="en-GB" sz="700" dirty="0">
                  <a:solidFill>
                    <a:schemeClr val="tx1"/>
                  </a:solidFill>
                </a:rPr>
                <a:t>Shipment will be released to EIDR where eligible to allow for quick release upon arrival into the UK</a:t>
              </a:r>
            </a:p>
          </p:txBody>
        </p:sp>
      </p:grpSp>
      <p:grpSp>
        <p:nvGrpSpPr>
          <p:cNvPr id="21" name="Group 20">
            <a:extLst>
              <a:ext uri="{FF2B5EF4-FFF2-40B4-BE49-F238E27FC236}">
                <a16:creationId xmlns:a16="http://schemas.microsoft.com/office/drawing/2014/main" id="{C83CBCDA-C796-02B1-DFC3-01F98FF36A63}"/>
              </a:ext>
            </a:extLst>
          </p:cNvPr>
          <p:cNvGrpSpPr>
            <a:grpSpLocks noChangeAspect="1"/>
          </p:cNvGrpSpPr>
          <p:nvPr/>
        </p:nvGrpSpPr>
        <p:grpSpPr>
          <a:xfrm>
            <a:off x="3873155" y="1685449"/>
            <a:ext cx="1667282" cy="814593"/>
            <a:chOff x="1235407" y="2250026"/>
            <a:chExt cx="1944001" cy="949790"/>
          </a:xfrm>
        </p:grpSpPr>
        <p:sp>
          <p:nvSpPr>
            <p:cNvPr id="9" name="Rectangle: Top Corners Rounded 8">
              <a:extLst>
                <a:ext uri="{FF2B5EF4-FFF2-40B4-BE49-F238E27FC236}">
                  <a16:creationId xmlns:a16="http://schemas.microsoft.com/office/drawing/2014/main" id="{3EF47592-31CE-29ED-0BE4-0605447E52F4}"/>
                </a:ext>
              </a:extLst>
            </p:cNvPr>
            <p:cNvSpPr/>
            <p:nvPr/>
          </p:nvSpPr>
          <p:spPr>
            <a:xfrm>
              <a:off x="1235407" y="2250026"/>
              <a:ext cx="1944000" cy="307421"/>
            </a:xfrm>
            <a:prstGeom prst="round2SameRect">
              <a:avLst>
                <a:gd name="adj1" fmla="val 47651"/>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28800" rIns="72000" bIns="36000" rtlCol="0" anchor="t">
              <a:noAutofit/>
            </a:bodyPr>
            <a:lstStyle/>
            <a:p>
              <a:pPr algn="ctr"/>
              <a:r>
                <a:rPr lang="en-GB" sz="1200" b="1" dirty="0">
                  <a:solidFill>
                    <a:schemeClr val="tx1"/>
                  </a:solidFill>
                </a:rPr>
                <a:t>Declaration Submission</a:t>
              </a:r>
            </a:p>
          </p:txBody>
        </p:sp>
        <p:sp>
          <p:nvSpPr>
            <p:cNvPr id="15" name="Rectangle: Top Corners Rounded 14">
              <a:extLst>
                <a:ext uri="{FF2B5EF4-FFF2-40B4-BE49-F238E27FC236}">
                  <a16:creationId xmlns:a16="http://schemas.microsoft.com/office/drawing/2014/main" id="{A89527CC-E243-F80F-C834-8B2AB68BDBAB}"/>
                </a:ext>
              </a:extLst>
            </p:cNvPr>
            <p:cNvSpPr/>
            <p:nvPr/>
          </p:nvSpPr>
          <p:spPr>
            <a:xfrm>
              <a:off x="1235408" y="2551944"/>
              <a:ext cx="1944000" cy="647872"/>
            </a:xfrm>
            <a:prstGeom prst="round2SameRect">
              <a:avLst>
                <a:gd name="adj1" fmla="val 0"/>
                <a:gd name="adj2" fmla="val 2136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t">
              <a:noAutofit/>
            </a:bodyPr>
            <a:lstStyle/>
            <a:p>
              <a:pPr algn="ctr"/>
              <a:r>
                <a:rPr lang="en-GB" sz="700" dirty="0">
                  <a:solidFill>
                    <a:schemeClr val="tx1"/>
                  </a:solidFill>
                </a:rPr>
                <a:t>All information with any additional documentation is checked and final declaration is submitted to CDS</a:t>
              </a:r>
            </a:p>
          </p:txBody>
        </p:sp>
      </p:grpSp>
      <p:grpSp>
        <p:nvGrpSpPr>
          <p:cNvPr id="22" name="Group 21">
            <a:extLst>
              <a:ext uri="{FF2B5EF4-FFF2-40B4-BE49-F238E27FC236}">
                <a16:creationId xmlns:a16="http://schemas.microsoft.com/office/drawing/2014/main" id="{A191F9AF-6DF4-743F-39EA-1B924C77FF85}"/>
              </a:ext>
            </a:extLst>
          </p:cNvPr>
          <p:cNvGrpSpPr>
            <a:grpSpLocks noChangeAspect="1"/>
          </p:cNvGrpSpPr>
          <p:nvPr/>
        </p:nvGrpSpPr>
        <p:grpSpPr>
          <a:xfrm>
            <a:off x="6207201" y="3829664"/>
            <a:ext cx="1667281" cy="814593"/>
            <a:chOff x="3746310" y="3559671"/>
            <a:chExt cx="1944000" cy="949790"/>
          </a:xfrm>
        </p:grpSpPr>
        <p:sp>
          <p:nvSpPr>
            <p:cNvPr id="11" name="Rectangle: Top Corners Rounded 10">
              <a:extLst>
                <a:ext uri="{FF2B5EF4-FFF2-40B4-BE49-F238E27FC236}">
                  <a16:creationId xmlns:a16="http://schemas.microsoft.com/office/drawing/2014/main" id="{225B8CC9-ED3B-332F-7E16-AAE6E4C7C2F7}"/>
                </a:ext>
              </a:extLst>
            </p:cNvPr>
            <p:cNvSpPr/>
            <p:nvPr/>
          </p:nvSpPr>
          <p:spPr>
            <a:xfrm>
              <a:off x="3746310" y="3559671"/>
              <a:ext cx="1944000" cy="307421"/>
            </a:xfrm>
            <a:prstGeom prst="round2SameRect">
              <a:avLst>
                <a:gd name="adj1" fmla="val 45585"/>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28800" rIns="72000" bIns="36000" rtlCol="0" anchor="t">
              <a:noAutofit/>
            </a:bodyPr>
            <a:lstStyle/>
            <a:p>
              <a:pPr algn="ctr"/>
              <a:r>
                <a:rPr lang="en-GB" sz="1200" b="1" dirty="0">
                  <a:solidFill>
                    <a:schemeClr val="tx1"/>
                  </a:solidFill>
                </a:rPr>
                <a:t>Customer Masterfile</a:t>
              </a:r>
            </a:p>
          </p:txBody>
        </p:sp>
        <p:sp>
          <p:nvSpPr>
            <p:cNvPr id="17" name="Rectangle: Top Corners Rounded 16">
              <a:extLst>
                <a:ext uri="{FF2B5EF4-FFF2-40B4-BE49-F238E27FC236}">
                  <a16:creationId xmlns:a16="http://schemas.microsoft.com/office/drawing/2014/main" id="{73ED34AE-30B6-3DEA-8384-317A3C616124}"/>
                </a:ext>
              </a:extLst>
            </p:cNvPr>
            <p:cNvSpPr/>
            <p:nvPr/>
          </p:nvSpPr>
          <p:spPr>
            <a:xfrm>
              <a:off x="3746310" y="3861589"/>
              <a:ext cx="1944000" cy="647872"/>
            </a:xfrm>
            <a:prstGeom prst="round2SameRect">
              <a:avLst>
                <a:gd name="adj1" fmla="val 0"/>
                <a:gd name="adj2" fmla="val 2136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t">
              <a:noAutofit/>
            </a:bodyPr>
            <a:lstStyle/>
            <a:p>
              <a:pPr algn="ctr"/>
              <a:r>
                <a:rPr lang="en-GB" sz="700" dirty="0">
                  <a:solidFill>
                    <a:schemeClr val="tx1"/>
                  </a:solidFill>
                </a:rPr>
                <a:t>Importer details are used to match to Customer Masterfile record either by declarant or automation </a:t>
              </a:r>
            </a:p>
          </p:txBody>
        </p:sp>
      </p:grpSp>
      <p:grpSp>
        <p:nvGrpSpPr>
          <p:cNvPr id="18" name="Group 17">
            <a:extLst>
              <a:ext uri="{FF2B5EF4-FFF2-40B4-BE49-F238E27FC236}">
                <a16:creationId xmlns:a16="http://schemas.microsoft.com/office/drawing/2014/main" id="{0C9607BF-84A3-859A-8A13-8ADDF7241A58}"/>
              </a:ext>
            </a:extLst>
          </p:cNvPr>
          <p:cNvGrpSpPr>
            <a:grpSpLocks noChangeAspect="1"/>
          </p:cNvGrpSpPr>
          <p:nvPr/>
        </p:nvGrpSpPr>
        <p:grpSpPr>
          <a:xfrm>
            <a:off x="1539110" y="2395458"/>
            <a:ext cx="1667281" cy="813389"/>
            <a:chOff x="5975160" y="1606219"/>
            <a:chExt cx="1944000" cy="948386"/>
          </a:xfrm>
        </p:grpSpPr>
        <p:sp>
          <p:nvSpPr>
            <p:cNvPr id="7" name="Rectangle: Top Corners Rounded 6">
              <a:extLst>
                <a:ext uri="{FF2B5EF4-FFF2-40B4-BE49-F238E27FC236}">
                  <a16:creationId xmlns:a16="http://schemas.microsoft.com/office/drawing/2014/main" id="{AAEA567E-0DF7-297A-E75F-F8DD94C1E6AD}"/>
                </a:ext>
              </a:extLst>
            </p:cNvPr>
            <p:cNvSpPr/>
            <p:nvPr/>
          </p:nvSpPr>
          <p:spPr>
            <a:xfrm>
              <a:off x="5975160" y="1606219"/>
              <a:ext cx="1944000" cy="307421"/>
            </a:xfrm>
            <a:prstGeom prst="round2SameRect">
              <a:avLst>
                <a:gd name="adj1" fmla="val 43777"/>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28800" rIns="72000" bIns="36000" rtlCol="0" anchor="t">
              <a:noAutofit/>
            </a:bodyPr>
            <a:lstStyle/>
            <a:p>
              <a:pPr algn="ctr"/>
              <a:r>
                <a:rPr lang="en-GB" sz="1200" b="1" dirty="0">
                  <a:solidFill>
                    <a:schemeClr val="tx1"/>
                  </a:solidFill>
                </a:rPr>
                <a:t>Customer Contact</a:t>
              </a:r>
            </a:p>
          </p:txBody>
        </p:sp>
        <p:sp>
          <p:nvSpPr>
            <p:cNvPr id="14" name="Rectangle: Top Corners Rounded 13">
              <a:extLst>
                <a:ext uri="{FF2B5EF4-FFF2-40B4-BE49-F238E27FC236}">
                  <a16:creationId xmlns:a16="http://schemas.microsoft.com/office/drawing/2014/main" id="{18CD7C60-D3EC-CD02-15B5-92F714C6EA9D}"/>
                </a:ext>
              </a:extLst>
            </p:cNvPr>
            <p:cNvSpPr/>
            <p:nvPr/>
          </p:nvSpPr>
          <p:spPr>
            <a:xfrm>
              <a:off x="5975160" y="1906733"/>
              <a:ext cx="1944000" cy="647872"/>
            </a:xfrm>
            <a:prstGeom prst="round2SameRect">
              <a:avLst>
                <a:gd name="adj1" fmla="val 0"/>
                <a:gd name="adj2" fmla="val 2136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t">
              <a:noAutofit/>
            </a:bodyPr>
            <a:lstStyle/>
            <a:p>
              <a:pPr algn="ctr"/>
              <a:r>
                <a:rPr lang="en-GB" sz="700" dirty="0">
                  <a:solidFill>
                    <a:schemeClr val="tx1"/>
                  </a:solidFill>
                </a:rPr>
                <a:t>If customer contact is requested an automated email is generated to request clearance instructions</a:t>
              </a:r>
            </a:p>
          </p:txBody>
        </p:sp>
      </p:grpSp>
      <p:grpSp>
        <p:nvGrpSpPr>
          <p:cNvPr id="20" name="Group 19">
            <a:extLst>
              <a:ext uri="{FF2B5EF4-FFF2-40B4-BE49-F238E27FC236}">
                <a16:creationId xmlns:a16="http://schemas.microsoft.com/office/drawing/2014/main" id="{D3403FEB-BCC7-A9BB-2737-B80A9FE56266}"/>
              </a:ext>
            </a:extLst>
          </p:cNvPr>
          <p:cNvGrpSpPr>
            <a:grpSpLocks noChangeAspect="1"/>
          </p:cNvGrpSpPr>
          <p:nvPr/>
        </p:nvGrpSpPr>
        <p:grpSpPr>
          <a:xfrm>
            <a:off x="6207201" y="2395458"/>
            <a:ext cx="1667281" cy="816747"/>
            <a:chOff x="3751237" y="2336328"/>
            <a:chExt cx="1944000" cy="952302"/>
          </a:xfrm>
        </p:grpSpPr>
        <p:sp>
          <p:nvSpPr>
            <p:cNvPr id="10" name="Rectangle: Top Corners Rounded 9">
              <a:extLst>
                <a:ext uri="{FF2B5EF4-FFF2-40B4-BE49-F238E27FC236}">
                  <a16:creationId xmlns:a16="http://schemas.microsoft.com/office/drawing/2014/main" id="{B0AB63BD-7560-FEBB-5F36-495B785E34B3}"/>
                </a:ext>
              </a:extLst>
            </p:cNvPr>
            <p:cNvSpPr/>
            <p:nvPr/>
          </p:nvSpPr>
          <p:spPr>
            <a:xfrm>
              <a:off x="3751237" y="2336328"/>
              <a:ext cx="1944000" cy="307421"/>
            </a:xfrm>
            <a:prstGeom prst="round2SameRect">
              <a:avLst>
                <a:gd name="adj1" fmla="val 43519"/>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28800" rIns="72000" bIns="36000" rtlCol="0" anchor="t">
              <a:noAutofit/>
            </a:bodyPr>
            <a:lstStyle/>
            <a:p>
              <a:pPr algn="ctr"/>
              <a:r>
                <a:rPr lang="en-GB" sz="1200" b="1" dirty="0">
                  <a:solidFill>
                    <a:schemeClr val="tx1"/>
                  </a:solidFill>
                </a:rPr>
                <a:t>Booking Stage</a:t>
              </a:r>
            </a:p>
          </p:txBody>
        </p:sp>
        <p:sp>
          <p:nvSpPr>
            <p:cNvPr id="16" name="Rectangle: Top Corners Rounded 15">
              <a:extLst>
                <a:ext uri="{FF2B5EF4-FFF2-40B4-BE49-F238E27FC236}">
                  <a16:creationId xmlns:a16="http://schemas.microsoft.com/office/drawing/2014/main" id="{04764BB5-84C6-4211-6937-9955F0BAD85A}"/>
                </a:ext>
              </a:extLst>
            </p:cNvPr>
            <p:cNvSpPr/>
            <p:nvPr/>
          </p:nvSpPr>
          <p:spPr>
            <a:xfrm>
              <a:off x="3751237" y="2640758"/>
              <a:ext cx="1944000" cy="647872"/>
            </a:xfrm>
            <a:prstGeom prst="round2SameRect">
              <a:avLst>
                <a:gd name="adj1" fmla="val 0"/>
                <a:gd name="adj2" fmla="val 2136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t">
              <a:noAutofit/>
            </a:bodyPr>
            <a:lstStyle/>
            <a:p>
              <a:pPr algn="ctr"/>
              <a:r>
                <a:rPr lang="en-GB" sz="700" dirty="0">
                  <a:solidFill>
                    <a:schemeClr val="tx1"/>
                  </a:solidFill>
                </a:rPr>
                <a:t>Data and image availability generates Customs Alert to start clearance process before departing from origin gateway </a:t>
              </a:r>
            </a:p>
          </p:txBody>
        </p:sp>
      </p:grpSp>
      <p:sp>
        <p:nvSpPr>
          <p:cNvPr id="25" name="TextBox 24">
            <a:extLst>
              <a:ext uri="{FF2B5EF4-FFF2-40B4-BE49-F238E27FC236}">
                <a16:creationId xmlns:a16="http://schemas.microsoft.com/office/drawing/2014/main" id="{EB587178-102C-056A-27F2-4C4E71DC8FD6}"/>
              </a:ext>
            </a:extLst>
          </p:cNvPr>
          <p:cNvSpPr txBox="1"/>
          <p:nvPr/>
        </p:nvSpPr>
        <p:spPr>
          <a:xfrm>
            <a:off x="3245157" y="2860053"/>
            <a:ext cx="2923277" cy="695575"/>
          </a:xfrm>
          <a:prstGeom prst="rect">
            <a:avLst/>
          </a:prstGeom>
          <a:noFill/>
        </p:spPr>
        <p:txBody>
          <a:bodyPr wrap="square">
            <a:spAutoFit/>
          </a:bodyPr>
          <a:lstStyle/>
          <a:p>
            <a:pPr algn="ctr" defTabSz="685783">
              <a:lnSpc>
                <a:spcPct val="110000"/>
              </a:lnSpc>
              <a:spcAft>
                <a:spcPts val="375"/>
              </a:spcAft>
              <a:defRPr/>
            </a:pPr>
            <a:r>
              <a:rPr lang="en-GB" sz="1200" b="1" dirty="0">
                <a:solidFill>
                  <a:srgbClr val="333333"/>
                </a:solidFill>
                <a:latin typeface="Delivery Cd Black" panose="020F0906020204020204" pitchFamily="34" charset="0"/>
                <a:ea typeface="Delivery Cd Black" panose="020F0906020204020204" pitchFamily="34" charset="0"/>
                <a:cs typeface="Delivery Cd Black" panose="020F0906020204020204" pitchFamily="34" charset="0"/>
              </a:rPr>
              <a:t>The DHL Express Customs declaration process starts immediately  when shipment data is available</a:t>
            </a:r>
          </a:p>
        </p:txBody>
      </p:sp>
      <p:grpSp>
        <p:nvGrpSpPr>
          <p:cNvPr id="33" name="Group 32">
            <a:extLst>
              <a:ext uri="{FF2B5EF4-FFF2-40B4-BE49-F238E27FC236}">
                <a16:creationId xmlns:a16="http://schemas.microsoft.com/office/drawing/2014/main" id="{E569BFDF-54AE-EC28-08D5-0AD4432F6428}"/>
              </a:ext>
            </a:extLst>
          </p:cNvPr>
          <p:cNvGrpSpPr/>
          <p:nvPr/>
        </p:nvGrpSpPr>
        <p:grpSpPr>
          <a:xfrm>
            <a:off x="309776" y="1203909"/>
            <a:ext cx="8524448" cy="419912"/>
            <a:chOff x="295552" y="1203909"/>
            <a:chExt cx="8524448" cy="419912"/>
          </a:xfrm>
        </p:grpSpPr>
        <p:sp>
          <p:nvSpPr>
            <p:cNvPr id="31" name="TextBox 30">
              <a:extLst>
                <a:ext uri="{FF2B5EF4-FFF2-40B4-BE49-F238E27FC236}">
                  <a16:creationId xmlns:a16="http://schemas.microsoft.com/office/drawing/2014/main" id="{32CFD4AC-DB18-D51E-ABC1-E7C1390098D4}"/>
                </a:ext>
              </a:extLst>
            </p:cNvPr>
            <p:cNvSpPr txBox="1"/>
            <p:nvPr/>
          </p:nvSpPr>
          <p:spPr>
            <a:xfrm>
              <a:off x="420012" y="1242504"/>
              <a:ext cx="8399988" cy="338554"/>
            </a:xfrm>
            <a:prstGeom prst="rect">
              <a:avLst/>
            </a:prstGeom>
            <a:noFill/>
          </p:spPr>
          <p:txBody>
            <a:bodyPr wrap="square">
              <a:spAutoFit/>
            </a:bodyPr>
            <a:lstStyle/>
            <a:p>
              <a:pPr defTabSz="685800">
                <a:spcAft>
                  <a:spcPts val="1300"/>
                </a:spcAft>
                <a:buSzPct val="150000"/>
                <a:defRPr/>
              </a:pPr>
              <a:r>
                <a:rPr lang="en-GB" sz="1600" b="1" dirty="0">
                  <a:solidFill>
                    <a:prstClr val="black"/>
                  </a:solidFill>
                  <a:latin typeface="Delivery" panose="020F0503020204020204" pitchFamily="34" charset="0"/>
                  <a:ea typeface="Delivery" panose="020F0503020204020204" pitchFamily="34" charset="0"/>
                  <a:cs typeface="Delivery" panose="020F0503020204020204" pitchFamily="34" charset="0"/>
                </a:rPr>
                <a:t>      Fast Transit and clearance times	      Standardised processes	     End-to-End service </a:t>
              </a:r>
            </a:p>
          </p:txBody>
        </p:sp>
        <p:pic>
          <p:nvPicPr>
            <p:cNvPr id="28" name="Grafik 10">
              <a:extLst>
                <a:ext uri="{FF2B5EF4-FFF2-40B4-BE49-F238E27FC236}">
                  <a16:creationId xmlns:a16="http://schemas.microsoft.com/office/drawing/2014/main" id="{D36837B3-5BE0-149E-0900-893FE0FCE0DC}"/>
                </a:ext>
              </a:extLst>
            </p:cNvPr>
            <p:cNvPicPr>
              <a:picLocks noChangeAspect="1"/>
            </p:cNvPicPr>
            <p:nvPr/>
          </p:nvPicPr>
          <p:blipFill>
            <a:blip>
              <a:extLst>
                <a:ext uri="{96DAC541-7B7A-43D3-8B79-37D633B846F1}">
                  <asvg:svgBlip xmlns:asvg="http://schemas.microsoft.com/office/drawing/2016/SVG/main" r:embed="rId2"/>
                </a:ext>
              </a:extLst>
            </a:blip>
            <a:srcRect b="792"/>
            <a:stretch>
              <a:fillRect/>
            </a:stretch>
          </p:blipFill>
          <p:spPr>
            <a:xfrm>
              <a:off x="295552" y="1203909"/>
              <a:ext cx="416028" cy="412730"/>
            </a:xfrm>
            <a:prstGeom prst="rect">
              <a:avLst/>
            </a:prstGeom>
          </p:spPr>
        </p:pic>
        <p:pic>
          <p:nvPicPr>
            <p:cNvPr id="29" name="Grafik 10">
              <a:extLst>
                <a:ext uri="{FF2B5EF4-FFF2-40B4-BE49-F238E27FC236}">
                  <a16:creationId xmlns:a16="http://schemas.microsoft.com/office/drawing/2014/main" id="{365B3060-948A-CB7F-44FE-F5CCAFDA56AA}"/>
                </a:ext>
              </a:extLst>
            </p:cNvPr>
            <p:cNvPicPr>
              <a:picLocks noChangeAspect="1"/>
            </p:cNvPicPr>
            <p:nvPr/>
          </p:nvPicPr>
          <p:blipFill>
            <a:blip>
              <a:extLst>
                <a:ext uri="{96DAC541-7B7A-43D3-8B79-37D633B846F1}">
                  <asvg:svgBlip xmlns:asvg="http://schemas.microsoft.com/office/drawing/2016/SVG/main" r:embed="rId2"/>
                </a:ext>
              </a:extLst>
            </a:blip>
            <a:srcRect b="792"/>
            <a:stretch>
              <a:fillRect/>
            </a:stretch>
          </p:blipFill>
          <p:spPr>
            <a:xfrm>
              <a:off x="3723709" y="1211091"/>
              <a:ext cx="416028" cy="412730"/>
            </a:xfrm>
            <a:prstGeom prst="rect">
              <a:avLst/>
            </a:prstGeom>
          </p:spPr>
        </p:pic>
        <p:pic>
          <p:nvPicPr>
            <p:cNvPr id="30" name="Grafik 10">
              <a:extLst>
                <a:ext uri="{FF2B5EF4-FFF2-40B4-BE49-F238E27FC236}">
                  <a16:creationId xmlns:a16="http://schemas.microsoft.com/office/drawing/2014/main" id="{985E5AE8-0FEA-7256-33BF-13636BA9865E}"/>
                </a:ext>
              </a:extLst>
            </p:cNvPr>
            <p:cNvPicPr>
              <a:picLocks noChangeAspect="1"/>
            </p:cNvPicPr>
            <p:nvPr/>
          </p:nvPicPr>
          <p:blipFill>
            <a:blip>
              <a:extLst>
                <a:ext uri="{96DAC541-7B7A-43D3-8B79-37D633B846F1}">
                  <asvg:svgBlip xmlns:asvg="http://schemas.microsoft.com/office/drawing/2016/SVG/main" r:embed="rId2"/>
                </a:ext>
              </a:extLst>
            </a:blip>
            <a:srcRect b="792"/>
            <a:stretch>
              <a:fillRect/>
            </a:stretch>
          </p:blipFill>
          <p:spPr>
            <a:xfrm>
              <a:off x="6403881" y="1207688"/>
              <a:ext cx="416028" cy="412730"/>
            </a:xfrm>
            <a:prstGeom prst="rect">
              <a:avLst/>
            </a:prstGeom>
          </p:spPr>
        </p:pic>
      </p:grpSp>
    </p:spTree>
    <p:extLst>
      <p:ext uri="{BB962C8B-B14F-4D97-AF65-F5344CB8AC3E}">
        <p14:creationId xmlns:p14="http://schemas.microsoft.com/office/powerpoint/2010/main" val="3354118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47583-34E7-A76F-E3A6-1FA0A62BD172}"/>
              </a:ext>
            </a:extLst>
          </p:cNvPr>
          <p:cNvSpPr>
            <a:spLocks noGrp="1"/>
          </p:cNvSpPr>
          <p:nvPr>
            <p:ph type="title"/>
          </p:nvPr>
        </p:nvSpPr>
        <p:spPr/>
        <p:txBody>
          <a:bodyPr/>
          <a:lstStyle/>
          <a:p>
            <a:r>
              <a:rPr lang="en-GB" sz="2800" dirty="0"/>
              <a:t>UK Imports </a:t>
            </a:r>
          </a:p>
        </p:txBody>
      </p:sp>
      <p:sp>
        <p:nvSpPr>
          <p:cNvPr id="4" name="Freeform 3">
            <a:extLst>
              <a:ext uri="{FF2B5EF4-FFF2-40B4-BE49-F238E27FC236}">
                <a16:creationId xmlns:a16="http://schemas.microsoft.com/office/drawing/2014/main" id="{A29A744C-BE40-C577-C09D-ABBD4055A50D}"/>
              </a:ext>
            </a:extLst>
          </p:cNvPr>
          <p:cNvSpPr/>
          <p:nvPr/>
        </p:nvSpPr>
        <p:spPr>
          <a:xfrm>
            <a:off x="3214887" y="-1"/>
            <a:ext cx="5929113" cy="5145417"/>
          </a:xfrm>
          <a:custGeom>
            <a:avLst/>
            <a:gdLst/>
            <a:ahLst/>
            <a:cxnLst/>
            <a:rect l="l" t="t" r="r" b="b"/>
            <a:pathLst>
              <a:path w="5118403" h="5739737">
                <a:moveTo>
                  <a:pt x="0" y="0"/>
                </a:moveTo>
                <a:lnTo>
                  <a:pt x="5118402" y="0"/>
                </a:lnTo>
                <a:lnTo>
                  <a:pt x="5118402" y="5739738"/>
                </a:lnTo>
                <a:lnTo>
                  <a:pt x="0" y="5739738"/>
                </a:lnTo>
                <a:lnTo>
                  <a:pt x="0" y="0"/>
                </a:lnTo>
                <a:close/>
              </a:path>
            </a:pathLst>
          </a:custGeom>
          <a:blipFill>
            <a:blip r:embed="rId2"/>
            <a:stretch>
              <a:fillRect t="-16350" r="-28932" b="-50470"/>
            </a:stretch>
          </a:blipFill>
        </p:spPr>
        <p:txBody>
          <a:bodyPr/>
          <a:lstStyle/>
          <a:p>
            <a:endParaRPr lang="en-GB"/>
          </a:p>
        </p:txBody>
      </p:sp>
      <p:sp>
        <p:nvSpPr>
          <p:cNvPr id="5" name="Rectangle: Rounded Corners 4">
            <a:extLst>
              <a:ext uri="{FF2B5EF4-FFF2-40B4-BE49-F238E27FC236}">
                <a16:creationId xmlns:a16="http://schemas.microsoft.com/office/drawing/2014/main" id="{4C89DFCE-A1ED-013F-C698-84362438B6EB}"/>
              </a:ext>
            </a:extLst>
          </p:cNvPr>
          <p:cNvSpPr/>
          <p:nvPr/>
        </p:nvSpPr>
        <p:spPr>
          <a:xfrm>
            <a:off x="323850" y="1300479"/>
            <a:ext cx="7810500" cy="3213141"/>
          </a:xfrm>
          <a:prstGeom prst="roundRect">
            <a:avLst>
              <a:gd name="adj" fmla="val 511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08000" bIns="36000" rtlCol="0" anchor="t">
            <a:noAutofit/>
          </a:bodyPr>
          <a:lstStyle/>
          <a:p>
            <a:pPr algn="l"/>
            <a:r>
              <a:rPr lang="en-GB" sz="2000" b="1" dirty="0">
                <a:solidFill>
                  <a:schemeClr val="tx1"/>
                </a:solidFill>
              </a:rPr>
              <a:t>BIRDS and MOU</a:t>
            </a:r>
          </a:p>
        </p:txBody>
      </p:sp>
      <p:sp>
        <p:nvSpPr>
          <p:cNvPr id="7" name="Rectangle: Rounded Corners 6">
            <a:extLst>
              <a:ext uri="{FF2B5EF4-FFF2-40B4-BE49-F238E27FC236}">
                <a16:creationId xmlns:a16="http://schemas.microsoft.com/office/drawing/2014/main" id="{DD0232FF-8C6F-00AE-732E-AD989392B206}"/>
              </a:ext>
            </a:extLst>
          </p:cNvPr>
          <p:cNvSpPr/>
          <p:nvPr/>
        </p:nvSpPr>
        <p:spPr>
          <a:xfrm>
            <a:off x="529590" y="1903730"/>
            <a:ext cx="3558540" cy="549045"/>
          </a:xfrm>
          <a:prstGeom prst="roundRect">
            <a:avLst>
              <a:gd name="adj" fmla="val 265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72000" bIns="72000" rtlCol="0" anchor="t">
            <a:spAutoFit/>
          </a:bodyPr>
          <a:lstStyle/>
          <a:p>
            <a:pPr algn="l"/>
            <a:r>
              <a:rPr lang="en-GB" sz="1800" b="1" dirty="0">
                <a:solidFill>
                  <a:schemeClr val="tx1"/>
                </a:solidFill>
              </a:rPr>
              <a:t>Value </a:t>
            </a:r>
            <a:r>
              <a:rPr lang="en-GB" sz="1800" b="1" dirty="0">
                <a:solidFill>
                  <a:schemeClr val="accent4"/>
                </a:solidFill>
              </a:rPr>
              <a:t>above</a:t>
            </a:r>
            <a:r>
              <a:rPr lang="en-GB" sz="1800" b="1" dirty="0">
                <a:solidFill>
                  <a:schemeClr val="tx1"/>
                </a:solidFill>
              </a:rPr>
              <a:t> £135</a:t>
            </a:r>
          </a:p>
        </p:txBody>
      </p:sp>
      <p:sp>
        <p:nvSpPr>
          <p:cNvPr id="8" name="Rectangle: Rounded Corners 7">
            <a:extLst>
              <a:ext uri="{FF2B5EF4-FFF2-40B4-BE49-F238E27FC236}">
                <a16:creationId xmlns:a16="http://schemas.microsoft.com/office/drawing/2014/main" id="{0261F32A-3AED-E181-E2A7-3FF2EBE50AF7}"/>
              </a:ext>
            </a:extLst>
          </p:cNvPr>
          <p:cNvSpPr/>
          <p:nvPr/>
        </p:nvSpPr>
        <p:spPr>
          <a:xfrm>
            <a:off x="529590" y="2589574"/>
            <a:ext cx="3558540" cy="962469"/>
          </a:xfrm>
          <a:prstGeom prst="roundRect">
            <a:avLst>
              <a:gd name="adj" fmla="val 149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bIns="144000" rtlCol="0" anchor="t">
            <a:spAutoFit/>
          </a:bodyPr>
          <a:lstStyle/>
          <a:p>
            <a:pPr marL="180000" indent="-180000" defTabSz="914331">
              <a:spcAft>
                <a:spcPts val="300"/>
              </a:spcAft>
              <a:buClr>
                <a:schemeClr val="tx1"/>
              </a:buClr>
              <a:buFont typeface="Delivery" panose="020F0503020204020204" pitchFamily="34" charset="0"/>
              <a:buChar char="⬛"/>
              <a:defRPr/>
            </a:pPr>
            <a:r>
              <a:rPr lang="en-US" sz="1200" b="1" dirty="0">
                <a:solidFill>
                  <a:prstClr val="black"/>
                </a:solidFill>
                <a:latin typeface="Delivery" panose="020F0503020204020204" pitchFamily="34" charset="0"/>
              </a:rPr>
              <a:t>VAT</a:t>
            </a:r>
            <a:r>
              <a:rPr lang="en-US" sz="1200" dirty="0">
                <a:solidFill>
                  <a:prstClr val="black"/>
                </a:solidFill>
                <a:latin typeface="Delivery" panose="020F0503020204020204" pitchFamily="34" charset="0"/>
              </a:rPr>
              <a:t> is due at the point of import. </a:t>
            </a:r>
          </a:p>
          <a:p>
            <a:pPr marL="180000" indent="-180000" defTabSz="914331">
              <a:spcAft>
                <a:spcPts val="300"/>
              </a:spcAft>
              <a:buClr>
                <a:schemeClr val="tx1"/>
              </a:buClr>
              <a:buFont typeface="Delivery" panose="020F0503020204020204" pitchFamily="34" charset="0"/>
              <a:buChar char="⬛"/>
              <a:defRPr/>
            </a:pPr>
            <a:r>
              <a:rPr lang="en-US" sz="1200" dirty="0">
                <a:solidFill>
                  <a:prstClr val="black"/>
                </a:solidFill>
                <a:latin typeface="Delivery" panose="020F0503020204020204" pitchFamily="34" charset="0"/>
              </a:rPr>
              <a:t>Individual customs declarations required.</a:t>
            </a:r>
          </a:p>
          <a:p>
            <a:pPr marL="180000" indent="-180000" defTabSz="914331">
              <a:spcAft>
                <a:spcPts val="300"/>
              </a:spcAft>
              <a:buClr>
                <a:schemeClr val="tx1"/>
              </a:buClr>
              <a:buFont typeface="Delivery" panose="020F0503020204020204" pitchFamily="34" charset="0"/>
              <a:buChar char="⬛"/>
              <a:defRPr/>
            </a:pPr>
            <a:r>
              <a:rPr lang="en-US" sz="1200" dirty="0">
                <a:solidFill>
                  <a:prstClr val="black"/>
                </a:solidFill>
                <a:latin typeface="Delivery" panose="020F0503020204020204" pitchFamily="34" charset="0"/>
              </a:rPr>
              <a:t>Duty becomes applicable.</a:t>
            </a:r>
            <a:endParaRPr lang="en-GB" sz="1800" b="1" dirty="0">
              <a:solidFill>
                <a:prstClr val="black"/>
              </a:solidFill>
              <a:latin typeface="Delivery Cd Black" panose="020F0906020204020204" pitchFamily="34" charset="0"/>
            </a:endParaRPr>
          </a:p>
        </p:txBody>
      </p:sp>
      <p:sp>
        <p:nvSpPr>
          <p:cNvPr id="9" name="Rectangle: Rounded Corners 8">
            <a:extLst>
              <a:ext uri="{FF2B5EF4-FFF2-40B4-BE49-F238E27FC236}">
                <a16:creationId xmlns:a16="http://schemas.microsoft.com/office/drawing/2014/main" id="{D0FE18CF-2890-F503-0512-DFC62EBC7549}"/>
              </a:ext>
            </a:extLst>
          </p:cNvPr>
          <p:cNvSpPr/>
          <p:nvPr/>
        </p:nvSpPr>
        <p:spPr>
          <a:xfrm>
            <a:off x="4236570" y="1903730"/>
            <a:ext cx="3692040" cy="549045"/>
          </a:xfrm>
          <a:prstGeom prst="roundRect">
            <a:avLst>
              <a:gd name="adj" fmla="val 262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72000" bIns="72000" rtlCol="0" anchor="t">
            <a:spAutoFit/>
          </a:bodyPr>
          <a:lstStyle/>
          <a:p>
            <a:pPr algn="l"/>
            <a:r>
              <a:rPr lang="en-GB" sz="1800" b="1" dirty="0">
                <a:solidFill>
                  <a:schemeClr val="tx1"/>
                </a:solidFill>
              </a:rPr>
              <a:t>Value </a:t>
            </a:r>
            <a:r>
              <a:rPr lang="en-GB" sz="1800" b="1" dirty="0">
                <a:solidFill>
                  <a:schemeClr val="accent4"/>
                </a:solidFill>
              </a:rPr>
              <a:t>below</a:t>
            </a:r>
            <a:r>
              <a:rPr lang="en-GB" sz="1800" b="1" dirty="0">
                <a:solidFill>
                  <a:schemeClr val="tx1"/>
                </a:solidFill>
              </a:rPr>
              <a:t> £135</a:t>
            </a:r>
          </a:p>
        </p:txBody>
      </p:sp>
      <p:sp>
        <p:nvSpPr>
          <p:cNvPr id="10" name="Rectangle: Rounded Corners 9">
            <a:extLst>
              <a:ext uri="{FF2B5EF4-FFF2-40B4-BE49-F238E27FC236}">
                <a16:creationId xmlns:a16="http://schemas.microsoft.com/office/drawing/2014/main" id="{213526CC-84F5-B37E-9F64-2261F1F3302C}"/>
              </a:ext>
            </a:extLst>
          </p:cNvPr>
          <p:cNvSpPr/>
          <p:nvPr/>
        </p:nvSpPr>
        <p:spPr>
          <a:xfrm>
            <a:off x="4236570" y="2589574"/>
            <a:ext cx="3692040" cy="1718306"/>
          </a:xfrm>
          <a:prstGeom prst="roundRect">
            <a:avLst>
              <a:gd name="adj" fmla="val 79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bIns="144000" rtlCol="0" anchor="t">
            <a:noAutofit/>
          </a:bodyPr>
          <a:lstStyle/>
          <a:p>
            <a:pPr marL="144000" indent="-144000" defTabSz="914331">
              <a:spcAft>
                <a:spcPts val="300"/>
              </a:spcAft>
              <a:buClr>
                <a:schemeClr val="tx1"/>
              </a:buClr>
              <a:buFont typeface="Delivery" panose="020F0503020204020204" pitchFamily="34" charset="0"/>
              <a:buChar char="⬛"/>
              <a:defRPr/>
            </a:pPr>
            <a:r>
              <a:rPr lang="en-GB" sz="1200" dirty="0">
                <a:solidFill>
                  <a:prstClr val="black"/>
                </a:solidFill>
                <a:latin typeface="Delivery" panose="020F0503020204020204" pitchFamily="34" charset="0"/>
              </a:rPr>
              <a:t>Shipments </a:t>
            </a:r>
            <a:r>
              <a:rPr lang="en-GB" sz="1200" b="1" dirty="0">
                <a:solidFill>
                  <a:prstClr val="black"/>
                </a:solidFill>
                <a:latin typeface="Delivery" panose="020F0503020204020204" pitchFamily="34" charset="0"/>
              </a:rPr>
              <a:t>under</a:t>
            </a:r>
            <a:r>
              <a:rPr lang="en-GB" sz="1200" dirty="0">
                <a:solidFill>
                  <a:prstClr val="black"/>
                </a:solidFill>
                <a:latin typeface="Delivery" panose="020F0503020204020204" pitchFamily="34" charset="0"/>
              </a:rPr>
              <a:t> the value of £135 are cleared using the Bulk Import Reduced Data (</a:t>
            </a:r>
            <a:r>
              <a:rPr lang="en-GB" sz="1200" b="1" dirty="0">
                <a:solidFill>
                  <a:prstClr val="black"/>
                </a:solidFill>
                <a:latin typeface="Delivery" panose="020F0503020204020204" pitchFamily="34" charset="0"/>
              </a:rPr>
              <a:t>BIRDS</a:t>
            </a:r>
            <a:r>
              <a:rPr lang="en-GB" sz="1200" dirty="0">
                <a:solidFill>
                  <a:prstClr val="black"/>
                </a:solidFill>
                <a:latin typeface="Delivery" panose="020F0503020204020204" pitchFamily="34" charset="0"/>
              </a:rPr>
              <a:t>) process.</a:t>
            </a:r>
            <a:endParaRPr lang="en-US" sz="1200" dirty="0">
              <a:solidFill>
                <a:prstClr val="black"/>
              </a:solidFill>
              <a:latin typeface="Delivery" panose="020F0503020204020204" pitchFamily="34" charset="0"/>
            </a:endParaRPr>
          </a:p>
          <a:p>
            <a:pPr marL="144000" indent="-144000" defTabSz="914331">
              <a:spcAft>
                <a:spcPts val="300"/>
              </a:spcAft>
              <a:buClr>
                <a:schemeClr val="tx1"/>
              </a:buClr>
              <a:buFont typeface="Delivery" panose="020F0503020204020204" pitchFamily="34" charset="0"/>
              <a:buChar char="⬛"/>
              <a:defRPr/>
            </a:pPr>
            <a:r>
              <a:rPr lang="en-US" sz="1200" dirty="0">
                <a:solidFill>
                  <a:prstClr val="black"/>
                </a:solidFill>
                <a:latin typeface="Delivery" panose="020F0503020204020204" pitchFamily="34" charset="0"/>
              </a:rPr>
              <a:t>VAT is collected at the point of sale, and not the point of import. </a:t>
            </a:r>
          </a:p>
          <a:p>
            <a:pPr marL="144000" indent="-144000" defTabSz="914331">
              <a:spcAft>
                <a:spcPts val="300"/>
              </a:spcAft>
              <a:buClr>
                <a:schemeClr val="tx1"/>
              </a:buClr>
              <a:buFont typeface="Delivery" panose="020F0503020204020204" pitchFamily="34" charset="0"/>
              <a:buChar char="⬛"/>
              <a:defRPr/>
            </a:pPr>
            <a:r>
              <a:rPr lang="en-US" sz="1200" dirty="0">
                <a:solidFill>
                  <a:prstClr val="black"/>
                </a:solidFill>
                <a:latin typeface="Delivery" panose="020F0503020204020204" pitchFamily="34" charset="0"/>
              </a:rPr>
              <a:t>Cleared as a bulk declaration so shipments incur no delays.</a:t>
            </a:r>
          </a:p>
        </p:txBody>
      </p:sp>
    </p:spTree>
    <p:extLst>
      <p:ext uri="{BB962C8B-B14F-4D97-AF65-F5344CB8AC3E}">
        <p14:creationId xmlns:p14="http://schemas.microsoft.com/office/powerpoint/2010/main" val="426099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04DE0-D91C-DDD4-D816-3D1597844912}"/>
              </a:ext>
            </a:extLst>
          </p:cNvPr>
          <p:cNvSpPr>
            <a:spLocks noGrp="1"/>
          </p:cNvSpPr>
          <p:nvPr>
            <p:ph type="title"/>
          </p:nvPr>
        </p:nvSpPr>
        <p:spPr/>
        <p:txBody>
          <a:bodyPr/>
          <a:lstStyle/>
          <a:p>
            <a:r>
              <a:rPr lang="en-GB" sz="2800" dirty="0"/>
              <a:t>Customs Overview</a:t>
            </a:r>
          </a:p>
        </p:txBody>
      </p:sp>
      <p:sp>
        <p:nvSpPr>
          <p:cNvPr id="4" name="Rectangle: Rounded Corners 3">
            <a:extLst>
              <a:ext uri="{FF2B5EF4-FFF2-40B4-BE49-F238E27FC236}">
                <a16:creationId xmlns:a16="http://schemas.microsoft.com/office/drawing/2014/main" id="{885A0C06-C931-4349-7CED-74831393B5A6}"/>
              </a:ext>
            </a:extLst>
          </p:cNvPr>
          <p:cNvSpPr/>
          <p:nvPr/>
        </p:nvSpPr>
        <p:spPr>
          <a:xfrm>
            <a:off x="323850" y="1300479"/>
            <a:ext cx="7810500" cy="3213141"/>
          </a:xfrm>
          <a:prstGeom prst="roundRect">
            <a:avLst>
              <a:gd name="adj" fmla="val 511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08000" bIns="36000" rtlCol="0" anchor="t">
            <a:noAutofit/>
          </a:bodyPr>
          <a:lstStyle/>
          <a:p>
            <a:pPr algn="l"/>
            <a:r>
              <a:rPr lang="en-GB" sz="2000" b="1" dirty="0">
                <a:solidFill>
                  <a:schemeClr val="tx1"/>
                </a:solidFill>
              </a:rPr>
              <a:t>UK EXPORT PROCESS</a:t>
            </a:r>
          </a:p>
        </p:txBody>
      </p:sp>
      <p:grpSp>
        <p:nvGrpSpPr>
          <p:cNvPr id="18" name="Group 17">
            <a:extLst>
              <a:ext uri="{FF2B5EF4-FFF2-40B4-BE49-F238E27FC236}">
                <a16:creationId xmlns:a16="http://schemas.microsoft.com/office/drawing/2014/main" id="{1B38D106-8097-D2E9-590A-EA837D99F170}"/>
              </a:ext>
            </a:extLst>
          </p:cNvPr>
          <p:cNvGrpSpPr/>
          <p:nvPr/>
        </p:nvGrpSpPr>
        <p:grpSpPr>
          <a:xfrm>
            <a:off x="489875" y="1904668"/>
            <a:ext cx="2340000" cy="2131333"/>
            <a:chOff x="489875" y="1759888"/>
            <a:chExt cx="2340000" cy="2131333"/>
          </a:xfrm>
        </p:grpSpPr>
        <p:sp>
          <p:nvSpPr>
            <p:cNvPr id="5" name="Rectangle: Top Corners Rounded 4">
              <a:extLst>
                <a:ext uri="{FF2B5EF4-FFF2-40B4-BE49-F238E27FC236}">
                  <a16:creationId xmlns:a16="http://schemas.microsoft.com/office/drawing/2014/main" id="{F2234365-D5FF-492B-8D0D-FE750D386F57}"/>
                </a:ext>
              </a:extLst>
            </p:cNvPr>
            <p:cNvSpPr/>
            <p:nvPr/>
          </p:nvSpPr>
          <p:spPr>
            <a:xfrm>
              <a:off x="489875" y="1759888"/>
              <a:ext cx="2339999" cy="576000"/>
            </a:xfrm>
            <a:prstGeom prst="round2SameRect">
              <a:avLst>
                <a:gd name="adj1" fmla="val 2450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28800" rIns="72000" bIns="36000" rtlCol="0" anchor="ctr">
              <a:noAutofit/>
            </a:bodyPr>
            <a:lstStyle/>
            <a:p>
              <a:pPr algn="ctr"/>
              <a:r>
                <a:rPr lang="en-GB" sz="1200" b="1" dirty="0">
                  <a:solidFill>
                    <a:schemeClr val="bg1"/>
                  </a:solidFill>
                </a:rPr>
                <a:t>Full declaration (FDE)</a:t>
              </a:r>
            </a:p>
          </p:txBody>
        </p:sp>
        <p:sp>
          <p:nvSpPr>
            <p:cNvPr id="6" name="Rectangle: Top Corners Rounded 5">
              <a:extLst>
                <a:ext uri="{FF2B5EF4-FFF2-40B4-BE49-F238E27FC236}">
                  <a16:creationId xmlns:a16="http://schemas.microsoft.com/office/drawing/2014/main" id="{496A9DF7-5D06-62E6-6268-0DCC27EDD97B}"/>
                </a:ext>
              </a:extLst>
            </p:cNvPr>
            <p:cNvSpPr/>
            <p:nvPr/>
          </p:nvSpPr>
          <p:spPr>
            <a:xfrm>
              <a:off x="489876" y="2307221"/>
              <a:ext cx="2339999" cy="1584000"/>
            </a:xfrm>
            <a:prstGeom prst="round2SameRect">
              <a:avLst>
                <a:gd name="adj1" fmla="val 0"/>
                <a:gd name="adj2" fmla="val 1246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t">
              <a:noAutofit/>
            </a:bodyPr>
            <a:lstStyle/>
            <a:p>
              <a:pPr marL="171450" indent="-171450">
                <a:spcAft>
                  <a:spcPts val="300"/>
                </a:spcAft>
                <a:buFont typeface="Delivery" panose="020F0503020204020204" pitchFamily="34" charset="0"/>
                <a:buChar char="⬛"/>
              </a:pPr>
              <a:r>
                <a:rPr lang="en-GB" sz="1200" dirty="0">
                  <a:solidFill>
                    <a:schemeClr val="tx1"/>
                  </a:solidFill>
                </a:rPr>
                <a:t>Individual declaration completed</a:t>
              </a:r>
            </a:p>
            <a:p>
              <a:pPr marL="171450" indent="-171450">
                <a:spcAft>
                  <a:spcPts val="300"/>
                </a:spcAft>
                <a:buFont typeface="Delivery" panose="020F0503020204020204" pitchFamily="34" charset="0"/>
                <a:buChar char="⬛"/>
              </a:pPr>
              <a:r>
                <a:rPr lang="en-GB" sz="1200" dirty="0">
                  <a:solidFill>
                    <a:schemeClr val="tx1"/>
                  </a:solidFill>
                </a:rPr>
                <a:t>Above £10,000 and goods under customs control</a:t>
              </a:r>
            </a:p>
            <a:p>
              <a:pPr marL="171450" indent="-171450">
                <a:spcAft>
                  <a:spcPts val="300"/>
                </a:spcAft>
                <a:buFont typeface="Delivery" panose="020F0503020204020204" pitchFamily="34" charset="0"/>
                <a:buChar char="⬛"/>
              </a:pPr>
              <a:r>
                <a:rPr lang="en-GB" sz="1200" dirty="0">
                  <a:solidFill>
                    <a:schemeClr val="tx1"/>
                  </a:solidFill>
                </a:rPr>
                <a:t>Control goods = OP, ATA, carnet, cites and licensable goods</a:t>
              </a:r>
            </a:p>
          </p:txBody>
        </p:sp>
      </p:grpSp>
      <p:grpSp>
        <p:nvGrpSpPr>
          <p:cNvPr id="17" name="Group 16">
            <a:extLst>
              <a:ext uri="{FF2B5EF4-FFF2-40B4-BE49-F238E27FC236}">
                <a16:creationId xmlns:a16="http://schemas.microsoft.com/office/drawing/2014/main" id="{E7FD0ACB-134B-B0DC-D371-DD2010BD3E03}"/>
              </a:ext>
            </a:extLst>
          </p:cNvPr>
          <p:cNvGrpSpPr/>
          <p:nvPr/>
        </p:nvGrpSpPr>
        <p:grpSpPr>
          <a:xfrm>
            <a:off x="3030796" y="1904668"/>
            <a:ext cx="2340000" cy="2131333"/>
            <a:chOff x="3030796" y="1759888"/>
            <a:chExt cx="2340000" cy="2131333"/>
          </a:xfrm>
        </p:grpSpPr>
        <p:sp>
          <p:nvSpPr>
            <p:cNvPr id="9" name="Rectangle: Top Corners Rounded 8">
              <a:extLst>
                <a:ext uri="{FF2B5EF4-FFF2-40B4-BE49-F238E27FC236}">
                  <a16:creationId xmlns:a16="http://schemas.microsoft.com/office/drawing/2014/main" id="{B4EDC4A2-9D56-B83E-7136-C9549B44C1B9}"/>
                </a:ext>
              </a:extLst>
            </p:cNvPr>
            <p:cNvSpPr/>
            <p:nvPr/>
          </p:nvSpPr>
          <p:spPr>
            <a:xfrm>
              <a:off x="3030796" y="1759888"/>
              <a:ext cx="2339999" cy="576000"/>
            </a:xfrm>
            <a:prstGeom prst="round2SameRect">
              <a:avLst>
                <a:gd name="adj1" fmla="val 25161"/>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28800" rIns="72000" bIns="36000" rtlCol="0" anchor="ctr">
              <a:noAutofit/>
            </a:bodyPr>
            <a:lstStyle/>
            <a:p>
              <a:pPr algn="ctr"/>
              <a:r>
                <a:rPr lang="en-GB" sz="1200" b="1" dirty="0">
                  <a:solidFill>
                    <a:schemeClr val="bg1"/>
                  </a:solidFill>
                </a:rPr>
                <a:t>Supplementary declaration (SDE)</a:t>
              </a:r>
            </a:p>
          </p:txBody>
        </p:sp>
        <p:sp>
          <p:nvSpPr>
            <p:cNvPr id="10" name="Rectangle: Top Corners Rounded 9">
              <a:extLst>
                <a:ext uri="{FF2B5EF4-FFF2-40B4-BE49-F238E27FC236}">
                  <a16:creationId xmlns:a16="http://schemas.microsoft.com/office/drawing/2014/main" id="{C7778E4F-54CD-1064-2BD3-1B943C1A0BEE}"/>
                </a:ext>
              </a:extLst>
            </p:cNvPr>
            <p:cNvSpPr/>
            <p:nvPr/>
          </p:nvSpPr>
          <p:spPr>
            <a:xfrm>
              <a:off x="3030797" y="2307221"/>
              <a:ext cx="2339999" cy="1584000"/>
            </a:xfrm>
            <a:prstGeom prst="round2SameRect">
              <a:avLst>
                <a:gd name="adj1" fmla="val 0"/>
                <a:gd name="adj2" fmla="val 1222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t">
              <a:noAutofit/>
            </a:bodyPr>
            <a:lstStyle/>
            <a:p>
              <a:pPr marL="171450" indent="-171450">
                <a:spcAft>
                  <a:spcPts val="300"/>
                </a:spcAft>
                <a:buFont typeface="Delivery" panose="020F0503020204020204" pitchFamily="34" charset="0"/>
                <a:buChar char="⬛"/>
              </a:pPr>
              <a:r>
                <a:rPr lang="en-GB" sz="1200" dirty="0">
                  <a:solidFill>
                    <a:schemeClr val="tx1"/>
                  </a:solidFill>
                </a:rPr>
                <a:t>Individual declaration completed</a:t>
              </a:r>
            </a:p>
            <a:p>
              <a:pPr marL="171450" indent="-171450">
                <a:spcAft>
                  <a:spcPts val="300"/>
                </a:spcAft>
                <a:buFont typeface="Delivery" panose="020F0503020204020204" pitchFamily="34" charset="0"/>
                <a:buChar char="⬛"/>
              </a:pPr>
              <a:r>
                <a:rPr lang="en-GB" sz="1200" dirty="0">
                  <a:solidFill>
                    <a:schemeClr val="tx1"/>
                  </a:solidFill>
                </a:rPr>
                <a:t>Shipments between £900 – £10,000 </a:t>
              </a:r>
            </a:p>
          </p:txBody>
        </p:sp>
      </p:grpSp>
      <p:grpSp>
        <p:nvGrpSpPr>
          <p:cNvPr id="16" name="Group 15">
            <a:extLst>
              <a:ext uri="{FF2B5EF4-FFF2-40B4-BE49-F238E27FC236}">
                <a16:creationId xmlns:a16="http://schemas.microsoft.com/office/drawing/2014/main" id="{CDE7D1F9-2883-25C6-6E22-8E82D396388A}"/>
              </a:ext>
            </a:extLst>
          </p:cNvPr>
          <p:cNvGrpSpPr/>
          <p:nvPr/>
        </p:nvGrpSpPr>
        <p:grpSpPr>
          <a:xfrm>
            <a:off x="5571717" y="1904668"/>
            <a:ext cx="2340000" cy="2131333"/>
            <a:chOff x="5571717" y="1759888"/>
            <a:chExt cx="2340000" cy="2131333"/>
          </a:xfrm>
        </p:grpSpPr>
        <p:sp>
          <p:nvSpPr>
            <p:cNvPr id="12" name="Rectangle: Top Corners Rounded 11">
              <a:extLst>
                <a:ext uri="{FF2B5EF4-FFF2-40B4-BE49-F238E27FC236}">
                  <a16:creationId xmlns:a16="http://schemas.microsoft.com/office/drawing/2014/main" id="{EBE8D4EF-2F33-1291-8058-81ED60576F79}"/>
                </a:ext>
              </a:extLst>
            </p:cNvPr>
            <p:cNvSpPr/>
            <p:nvPr/>
          </p:nvSpPr>
          <p:spPr>
            <a:xfrm>
              <a:off x="5571717" y="1759888"/>
              <a:ext cx="2339999" cy="576000"/>
            </a:xfrm>
            <a:prstGeom prst="round2SameRect">
              <a:avLst>
                <a:gd name="adj1" fmla="val 20531"/>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28800" rIns="72000" bIns="36000" rtlCol="0" anchor="ctr">
              <a:noAutofit/>
            </a:bodyPr>
            <a:lstStyle/>
            <a:p>
              <a:pPr algn="ctr"/>
              <a:r>
                <a:rPr lang="en-GB" sz="1200" b="1" dirty="0">
                  <a:solidFill>
                    <a:schemeClr val="bg1"/>
                  </a:solidFill>
                </a:rPr>
                <a:t>Memorandum of understanding (MOU)</a:t>
              </a:r>
            </a:p>
          </p:txBody>
        </p:sp>
        <p:sp>
          <p:nvSpPr>
            <p:cNvPr id="13" name="Rectangle: Top Corners Rounded 12">
              <a:extLst>
                <a:ext uri="{FF2B5EF4-FFF2-40B4-BE49-F238E27FC236}">
                  <a16:creationId xmlns:a16="http://schemas.microsoft.com/office/drawing/2014/main" id="{F0AD7371-4712-2F9C-FEA5-8018FC913334}"/>
                </a:ext>
              </a:extLst>
            </p:cNvPr>
            <p:cNvSpPr/>
            <p:nvPr/>
          </p:nvSpPr>
          <p:spPr>
            <a:xfrm>
              <a:off x="5571718" y="2307221"/>
              <a:ext cx="2339999" cy="1584000"/>
            </a:xfrm>
            <a:prstGeom prst="round2SameRect">
              <a:avLst>
                <a:gd name="adj1" fmla="val 0"/>
                <a:gd name="adj2" fmla="val 1246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t">
              <a:noAutofit/>
            </a:bodyPr>
            <a:lstStyle/>
            <a:p>
              <a:pPr marL="171450" indent="-171450">
                <a:spcAft>
                  <a:spcPts val="300"/>
                </a:spcAft>
                <a:buFont typeface="Delivery" panose="020F0503020204020204" pitchFamily="34" charset="0"/>
                <a:buChar char="⬛"/>
              </a:pPr>
              <a:r>
                <a:rPr lang="en-GB" sz="1200" dirty="0">
                  <a:solidFill>
                    <a:schemeClr val="tx1"/>
                  </a:solidFill>
                </a:rPr>
                <a:t>Bulk declaration completed</a:t>
              </a:r>
            </a:p>
            <a:p>
              <a:pPr marL="171450" indent="-171450">
                <a:spcAft>
                  <a:spcPts val="300"/>
                </a:spcAft>
                <a:buFont typeface="Delivery" panose="020F0503020204020204" pitchFamily="34" charset="0"/>
                <a:buChar char="⬛"/>
              </a:pPr>
              <a:r>
                <a:rPr lang="en-GB" sz="1200" dirty="0">
                  <a:solidFill>
                    <a:schemeClr val="tx1"/>
                  </a:solidFill>
                </a:rPr>
                <a:t>Below £900</a:t>
              </a:r>
            </a:p>
            <a:p>
              <a:pPr marL="171450" indent="-171450">
                <a:spcAft>
                  <a:spcPts val="300"/>
                </a:spcAft>
                <a:buFont typeface="Delivery" panose="020F0503020204020204" pitchFamily="34" charset="0"/>
                <a:buChar char="⬛"/>
              </a:pPr>
              <a:r>
                <a:rPr lang="en-GB" sz="1200" dirty="0">
                  <a:solidFill>
                    <a:schemeClr val="tx1"/>
                  </a:solidFill>
                </a:rPr>
                <a:t>None controlled goods</a:t>
              </a:r>
            </a:p>
          </p:txBody>
        </p:sp>
      </p:grpSp>
    </p:spTree>
    <p:extLst>
      <p:ext uri="{BB962C8B-B14F-4D97-AF65-F5344CB8AC3E}">
        <p14:creationId xmlns:p14="http://schemas.microsoft.com/office/powerpoint/2010/main" val="349060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16122-AF0B-A8FA-A9A8-715F1EF3E9CF}"/>
              </a:ext>
            </a:extLst>
          </p:cNvPr>
          <p:cNvSpPr>
            <a:spLocks noGrp="1"/>
          </p:cNvSpPr>
          <p:nvPr>
            <p:ph type="title"/>
          </p:nvPr>
        </p:nvSpPr>
        <p:spPr/>
        <p:txBody>
          <a:bodyPr/>
          <a:lstStyle/>
          <a:p>
            <a:r>
              <a:rPr lang="en-GB" dirty="0"/>
              <a:t>Preparing your shipment invoice</a:t>
            </a:r>
          </a:p>
        </p:txBody>
      </p:sp>
      <p:sp>
        <p:nvSpPr>
          <p:cNvPr id="3" name="Content Placeholder 2">
            <a:extLst>
              <a:ext uri="{FF2B5EF4-FFF2-40B4-BE49-F238E27FC236}">
                <a16:creationId xmlns:a16="http://schemas.microsoft.com/office/drawing/2014/main" id="{63A42F12-43CE-9BC0-36CC-8225CD3A9694}"/>
              </a:ext>
            </a:extLst>
          </p:cNvPr>
          <p:cNvSpPr>
            <a:spLocks noGrp="1"/>
          </p:cNvSpPr>
          <p:nvPr>
            <p:ph sz="quarter" idx="14"/>
          </p:nvPr>
        </p:nvSpPr>
        <p:spPr>
          <a:xfrm>
            <a:off x="324001" y="1150938"/>
            <a:ext cx="4177372" cy="3528000"/>
          </a:xfrm>
        </p:spPr>
        <p:txBody>
          <a:bodyPr/>
          <a:lstStyle/>
          <a:p>
            <a:pPr>
              <a:spcAft>
                <a:spcPts val="600"/>
              </a:spcAft>
            </a:pPr>
            <a:r>
              <a:rPr lang="en-GB" dirty="0"/>
              <a:t>Here is an </a:t>
            </a:r>
            <a:r>
              <a:rPr lang="en-GB" b="1" dirty="0"/>
              <a:t>example</a:t>
            </a:r>
            <a:r>
              <a:rPr lang="en-GB" dirty="0"/>
              <a:t> of an invoice template with </a:t>
            </a:r>
            <a:r>
              <a:rPr lang="en-GB" b="1" dirty="0"/>
              <a:t>key data elements</a:t>
            </a:r>
            <a:r>
              <a:rPr lang="en-GB" dirty="0"/>
              <a:t> required for a successful customs clearance, which you may leverage if you provide your own Commercial / Proforma Invoice (using your own letterhead).</a:t>
            </a:r>
          </a:p>
          <a:p>
            <a:pPr>
              <a:spcAft>
                <a:spcPts val="600"/>
              </a:spcAft>
            </a:pPr>
            <a:r>
              <a:rPr lang="en-GB" dirty="0"/>
              <a:t>Additional information may be required depending on regulatory requirements, so please research the key export requirements of the origin country, import requirements of the destination country, and / or request regulatory advisory from Tax / Legal advisors.</a:t>
            </a:r>
          </a:p>
          <a:p>
            <a:pPr>
              <a:spcAft>
                <a:spcPts val="600"/>
              </a:spcAft>
            </a:pPr>
            <a:r>
              <a:rPr lang="en-GB" dirty="0"/>
              <a:t>In addition to providing the </a:t>
            </a:r>
            <a:r>
              <a:rPr lang="en-GB" b="1" dirty="0"/>
              <a:t>invoice electronic soft copy </a:t>
            </a:r>
            <a:r>
              <a:rPr lang="en-GB" dirty="0"/>
              <a:t>(e.g. PDF file), you must also provide the </a:t>
            </a:r>
            <a:r>
              <a:rPr lang="en-GB" b="1" dirty="0"/>
              <a:t>complete and accurate electronic invoice data</a:t>
            </a:r>
            <a:r>
              <a:rPr lang="en-GB" dirty="0"/>
              <a:t> to DHL. This avoids manual data entry (from the PDF file to Customs Systems), resulting in an efficient and high-quality Customs Clearance process for your shipments.</a:t>
            </a:r>
          </a:p>
          <a:p>
            <a:pPr>
              <a:spcAft>
                <a:spcPts val="600"/>
              </a:spcAft>
            </a:pPr>
            <a:endParaRPr lang="en-GB" dirty="0"/>
          </a:p>
        </p:txBody>
      </p:sp>
      <p:sp>
        <p:nvSpPr>
          <p:cNvPr id="4" name="object 9">
            <a:extLst>
              <a:ext uri="{FF2B5EF4-FFF2-40B4-BE49-F238E27FC236}">
                <a16:creationId xmlns:a16="http://schemas.microsoft.com/office/drawing/2014/main" id="{9E0BF24A-F2D0-A320-884D-E9441DDEC550}"/>
              </a:ext>
            </a:extLst>
          </p:cNvPr>
          <p:cNvSpPr/>
          <p:nvPr/>
        </p:nvSpPr>
        <p:spPr>
          <a:xfrm>
            <a:off x="9637242" y="-228596"/>
            <a:ext cx="5062855" cy="5732780"/>
          </a:xfrm>
          <a:custGeom>
            <a:avLst/>
            <a:gdLst/>
            <a:ahLst/>
            <a:cxnLst/>
            <a:rect l="l" t="t" r="r" b="b"/>
            <a:pathLst>
              <a:path w="5062855" h="5732780">
                <a:moveTo>
                  <a:pt x="0" y="5732538"/>
                </a:moveTo>
                <a:lnTo>
                  <a:pt x="5062334" y="5732538"/>
                </a:lnTo>
                <a:lnTo>
                  <a:pt x="5062334" y="0"/>
                </a:lnTo>
                <a:lnTo>
                  <a:pt x="0" y="0"/>
                </a:lnTo>
                <a:lnTo>
                  <a:pt x="0" y="5732538"/>
                </a:lnTo>
                <a:close/>
              </a:path>
            </a:pathLst>
          </a:custGeom>
          <a:solidFill>
            <a:srgbClr val="FFFFFF"/>
          </a:solidFill>
        </p:spPr>
        <p:txBody>
          <a:bodyPr wrap="square" lIns="0" tIns="0" rIns="0" bIns="0" rtlCol="0"/>
          <a:lstStyle/>
          <a:p>
            <a:endParaRPr/>
          </a:p>
        </p:txBody>
      </p:sp>
      <p:sp>
        <p:nvSpPr>
          <p:cNvPr id="5" name="object 10">
            <a:extLst>
              <a:ext uri="{FF2B5EF4-FFF2-40B4-BE49-F238E27FC236}">
                <a16:creationId xmlns:a16="http://schemas.microsoft.com/office/drawing/2014/main" id="{D45B6443-8FC5-199A-B958-06866B8A267C}"/>
              </a:ext>
            </a:extLst>
          </p:cNvPr>
          <p:cNvSpPr/>
          <p:nvPr/>
        </p:nvSpPr>
        <p:spPr>
          <a:xfrm>
            <a:off x="9637244" y="-228600"/>
            <a:ext cx="5062855" cy="5732780"/>
          </a:xfrm>
          <a:custGeom>
            <a:avLst/>
            <a:gdLst/>
            <a:ahLst/>
            <a:cxnLst/>
            <a:rect l="l" t="t" r="r" b="b"/>
            <a:pathLst>
              <a:path w="5062855" h="5732780">
                <a:moveTo>
                  <a:pt x="0" y="5732538"/>
                </a:moveTo>
                <a:lnTo>
                  <a:pt x="5062334" y="5732538"/>
                </a:lnTo>
                <a:lnTo>
                  <a:pt x="5062334" y="0"/>
                </a:lnTo>
                <a:lnTo>
                  <a:pt x="0" y="0"/>
                </a:lnTo>
                <a:lnTo>
                  <a:pt x="0" y="5732538"/>
                </a:lnTo>
                <a:close/>
              </a:path>
            </a:pathLst>
          </a:custGeom>
          <a:ln w="9334">
            <a:solidFill>
              <a:srgbClr val="000000"/>
            </a:solidFill>
          </a:ln>
        </p:spPr>
        <p:txBody>
          <a:bodyPr wrap="square" lIns="0" tIns="0" rIns="0" bIns="0" rtlCol="0"/>
          <a:lstStyle/>
          <a:p>
            <a:endParaRPr/>
          </a:p>
        </p:txBody>
      </p:sp>
      <p:graphicFrame>
        <p:nvGraphicFramePr>
          <p:cNvPr id="6" name="object 11">
            <a:extLst>
              <a:ext uri="{FF2B5EF4-FFF2-40B4-BE49-F238E27FC236}">
                <a16:creationId xmlns:a16="http://schemas.microsoft.com/office/drawing/2014/main" id="{B2B29518-725D-3882-8E32-D23B3C44AB1C}"/>
              </a:ext>
            </a:extLst>
          </p:cNvPr>
          <p:cNvGraphicFramePr>
            <a:graphicFrameLocks noGrp="1"/>
          </p:cNvGraphicFramePr>
          <p:nvPr>
            <p:extLst>
              <p:ext uri="{D42A27DB-BD31-4B8C-83A1-F6EECF244321}">
                <p14:modId xmlns:p14="http://schemas.microsoft.com/office/powerpoint/2010/main" val="1295015371"/>
              </p:ext>
            </p:extLst>
          </p:nvPr>
        </p:nvGraphicFramePr>
        <p:xfrm>
          <a:off x="9796254" y="3414052"/>
          <a:ext cx="1800860" cy="233044"/>
        </p:xfrm>
        <a:graphic>
          <a:graphicData uri="http://schemas.openxmlformats.org/drawingml/2006/table">
            <a:tbl>
              <a:tblPr firstRow="1" bandRow="1">
                <a:tableStyleId>{2D5ABB26-0587-4C30-8999-92F81FD0307C}</a:tableStyleId>
              </a:tblPr>
              <a:tblGrid>
                <a:gridCol w="1106805">
                  <a:extLst>
                    <a:ext uri="{9D8B030D-6E8A-4147-A177-3AD203B41FA5}">
                      <a16:colId xmlns:a16="http://schemas.microsoft.com/office/drawing/2014/main" val="20000"/>
                    </a:ext>
                  </a:extLst>
                </a:gridCol>
                <a:gridCol w="694055">
                  <a:extLst>
                    <a:ext uri="{9D8B030D-6E8A-4147-A177-3AD203B41FA5}">
                      <a16:colId xmlns:a16="http://schemas.microsoft.com/office/drawing/2014/main" val="20001"/>
                    </a:ext>
                  </a:extLst>
                </a:gridCol>
              </a:tblGrid>
              <a:tr h="80867">
                <a:tc>
                  <a:txBody>
                    <a:bodyPr/>
                    <a:lstStyle/>
                    <a:p>
                      <a:pPr marR="10795" algn="r">
                        <a:lnSpc>
                          <a:spcPts val="509"/>
                        </a:lnSpc>
                      </a:pPr>
                      <a:r>
                        <a:rPr sz="450" b="1" spc="20" dirty="0">
                          <a:latin typeface="Delivery"/>
                          <a:cs typeface="Delivery"/>
                        </a:rPr>
                        <a:t>Number </a:t>
                      </a:r>
                      <a:r>
                        <a:rPr sz="450" b="1" spc="10" dirty="0">
                          <a:latin typeface="Delivery"/>
                          <a:cs typeface="Delivery"/>
                        </a:rPr>
                        <a:t>of </a:t>
                      </a:r>
                      <a:r>
                        <a:rPr sz="450" b="1" spc="15" dirty="0">
                          <a:latin typeface="Delivery"/>
                          <a:cs typeface="Delivery"/>
                        </a:rPr>
                        <a:t>Invoice Line</a:t>
                      </a:r>
                      <a:r>
                        <a:rPr sz="450" b="1" spc="-10" dirty="0">
                          <a:latin typeface="Delivery"/>
                          <a:cs typeface="Delivery"/>
                        </a:rPr>
                        <a:t> </a:t>
                      </a:r>
                      <a:r>
                        <a:rPr sz="450" b="1" spc="15" dirty="0">
                          <a:latin typeface="Delivery"/>
                          <a:cs typeface="Delivery"/>
                        </a:rPr>
                        <a:t>Items:</a:t>
                      </a:r>
                      <a:endParaRPr sz="450">
                        <a:latin typeface="Delivery"/>
                        <a:cs typeface="Delivery"/>
                      </a:endParaRPr>
                    </a:p>
                  </a:txBody>
                  <a:tcPr marL="0" marR="0" marT="0" marB="0">
                    <a:lnL w="6350">
                      <a:solidFill>
                        <a:srgbClr val="000000"/>
                      </a:solidFill>
                      <a:prstDash val="solid"/>
                    </a:lnL>
                    <a:lnR w="6350">
                      <a:solidFill>
                        <a:srgbClr val="58595B"/>
                      </a:solidFill>
                      <a:prstDash val="solid"/>
                    </a:lnR>
                    <a:lnT w="6350">
                      <a:solidFill>
                        <a:srgbClr val="000000"/>
                      </a:solidFill>
                      <a:prstDash val="solid"/>
                    </a:lnT>
                    <a:lnB w="6350">
                      <a:solidFill>
                        <a:srgbClr val="58595B"/>
                      </a:solidFill>
                      <a:prstDash val="solid"/>
                    </a:lnB>
                    <a:solidFill>
                      <a:srgbClr val="FFFFFF"/>
                    </a:solidFill>
                  </a:tcPr>
                </a:tc>
                <a:tc>
                  <a:txBody>
                    <a:bodyPr/>
                    <a:lstStyle/>
                    <a:p>
                      <a:pPr>
                        <a:lnSpc>
                          <a:spcPct val="100000"/>
                        </a:lnSpc>
                      </a:pPr>
                      <a:endParaRPr sz="300">
                        <a:latin typeface="Times New Roman"/>
                        <a:cs typeface="Times New Roman"/>
                      </a:endParaRPr>
                    </a:p>
                  </a:txBody>
                  <a:tcPr marL="0" marR="0" marT="0" marB="0">
                    <a:lnL w="6350">
                      <a:solidFill>
                        <a:srgbClr val="58595B"/>
                      </a:solidFill>
                      <a:prstDash val="solid"/>
                    </a:lnL>
                    <a:lnR w="6350">
                      <a:solidFill>
                        <a:srgbClr val="000000"/>
                      </a:solidFill>
                      <a:prstDash val="solid"/>
                    </a:lnR>
                    <a:lnT w="6350">
                      <a:solidFill>
                        <a:srgbClr val="000000"/>
                      </a:solidFill>
                      <a:prstDash val="solid"/>
                    </a:lnT>
                    <a:lnB w="6350">
                      <a:solidFill>
                        <a:srgbClr val="58595B"/>
                      </a:solidFill>
                      <a:prstDash val="solid"/>
                    </a:lnB>
                    <a:solidFill>
                      <a:srgbClr val="FFFFFF"/>
                    </a:solidFill>
                  </a:tcPr>
                </a:tc>
                <a:extLst>
                  <a:ext uri="{0D108BD9-81ED-4DB2-BD59-A6C34878D82A}">
                    <a16:rowId xmlns:a16="http://schemas.microsoft.com/office/drawing/2014/main" val="10000"/>
                  </a:ext>
                </a:extLst>
              </a:tr>
              <a:tr h="77095">
                <a:tc>
                  <a:txBody>
                    <a:bodyPr/>
                    <a:lstStyle/>
                    <a:p>
                      <a:pPr marR="12065" algn="r">
                        <a:lnSpc>
                          <a:spcPts val="505"/>
                        </a:lnSpc>
                      </a:pPr>
                      <a:r>
                        <a:rPr sz="450" b="1" spc="10" dirty="0">
                          <a:latin typeface="Delivery"/>
                          <a:cs typeface="Delivery"/>
                        </a:rPr>
                        <a:t>Total</a:t>
                      </a:r>
                      <a:r>
                        <a:rPr sz="450" b="1" spc="-50" dirty="0">
                          <a:latin typeface="Delivery"/>
                          <a:cs typeface="Delivery"/>
                        </a:rPr>
                        <a:t> </a:t>
                      </a:r>
                      <a:r>
                        <a:rPr sz="450" b="1" spc="15" dirty="0">
                          <a:latin typeface="Delivery"/>
                          <a:cs typeface="Delivery"/>
                        </a:rPr>
                        <a:t>Units:</a:t>
                      </a:r>
                      <a:endParaRPr sz="450">
                        <a:latin typeface="Delivery"/>
                        <a:cs typeface="Delivery"/>
                      </a:endParaRPr>
                    </a:p>
                  </a:txBody>
                  <a:tcPr marL="0" marR="0" marT="0" marB="0">
                    <a:lnL w="6350">
                      <a:solidFill>
                        <a:srgbClr val="000000"/>
                      </a:solidFill>
                      <a:prstDash val="solid"/>
                    </a:lnL>
                    <a:lnR w="6350">
                      <a:solidFill>
                        <a:srgbClr val="58595B"/>
                      </a:solidFill>
                      <a:prstDash val="solid"/>
                    </a:lnR>
                    <a:lnT w="6350">
                      <a:solidFill>
                        <a:srgbClr val="58595B"/>
                      </a:solidFill>
                      <a:prstDash val="solid"/>
                    </a:lnT>
                    <a:lnB w="6350">
                      <a:solidFill>
                        <a:srgbClr val="58595B"/>
                      </a:solidFill>
                      <a:prstDash val="solid"/>
                    </a:lnB>
                    <a:solidFill>
                      <a:srgbClr val="FFFFFF"/>
                    </a:solidFill>
                  </a:tcPr>
                </a:tc>
                <a:tc>
                  <a:txBody>
                    <a:bodyPr/>
                    <a:lstStyle/>
                    <a:p>
                      <a:pPr>
                        <a:lnSpc>
                          <a:spcPct val="100000"/>
                        </a:lnSpc>
                      </a:pPr>
                      <a:endParaRPr sz="300">
                        <a:latin typeface="Times New Roman"/>
                        <a:cs typeface="Times New Roman"/>
                      </a:endParaRPr>
                    </a:p>
                  </a:txBody>
                  <a:tcPr marL="0" marR="0" marT="0" marB="0">
                    <a:lnL w="6350">
                      <a:solidFill>
                        <a:srgbClr val="58595B"/>
                      </a:solidFill>
                      <a:prstDash val="solid"/>
                    </a:lnL>
                    <a:lnR w="6350">
                      <a:solidFill>
                        <a:srgbClr val="000000"/>
                      </a:solidFill>
                      <a:prstDash val="solid"/>
                    </a:lnR>
                    <a:lnT w="6350">
                      <a:solidFill>
                        <a:srgbClr val="58595B"/>
                      </a:solidFill>
                      <a:prstDash val="solid"/>
                    </a:lnT>
                    <a:lnB w="6350">
                      <a:solidFill>
                        <a:srgbClr val="58595B"/>
                      </a:solidFill>
                      <a:prstDash val="solid"/>
                    </a:lnB>
                    <a:solidFill>
                      <a:srgbClr val="FFFFFF"/>
                    </a:solidFill>
                  </a:tcPr>
                </a:tc>
                <a:extLst>
                  <a:ext uri="{0D108BD9-81ED-4DB2-BD59-A6C34878D82A}">
                    <a16:rowId xmlns:a16="http://schemas.microsoft.com/office/drawing/2014/main" val="10001"/>
                  </a:ext>
                </a:extLst>
              </a:tr>
              <a:tr h="75082">
                <a:tc>
                  <a:txBody>
                    <a:bodyPr/>
                    <a:lstStyle/>
                    <a:p>
                      <a:pPr marR="12065" algn="r">
                        <a:lnSpc>
                          <a:spcPts val="490"/>
                        </a:lnSpc>
                      </a:pPr>
                      <a:r>
                        <a:rPr sz="450" b="1" spc="20" dirty="0">
                          <a:latin typeface="Delivery"/>
                          <a:cs typeface="Delivery"/>
                        </a:rPr>
                        <a:t>Number </a:t>
                      </a:r>
                      <a:r>
                        <a:rPr sz="450" b="1" spc="10" dirty="0">
                          <a:latin typeface="Delivery"/>
                          <a:cs typeface="Delivery"/>
                        </a:rPr>
                        <a:t>of</a:t>
                      </a:r>
                      <a:r>
                        <a:rPr sz="450" b="1" spc="-45" dirty="0">
                          <a:latin typeface="Delivery"/>
                          <a:cs typeface="Delivery"/>
                        </a:rPr>
                        <a:t> </a:t>
                      </a:r>
                      <a:r>
                        <a:rPr sz="450" b="1" spc="15" dirty="0">
                          <a:latin typeface="Delivery"/>
                          <a:cs typeface="Delivery"/>
                        </a:rPr>
                        <a:t>Pieces:</a:t>
                      </a:r>
                      <a:endParaRPr sz="450">
                        <a:latin typeface="Delivery"/>
                        <a:cs typeface="Delivery"/>
                      </a:endParaRPr>
                    </a:p>
                  </a:txBody>
                  <a:tcPr marL="0" marR="0" marT="0" marB="0">
                    <a:lnL w="6350">
                      <a:solidFill>
                        <a:srgbClr val="000000"/>
                      </a:solidFill>
                      <a:prstDash val="solid"/>
                    </a:lnL>
                    <a:lnR w="6350">
                      <a:solidFill>
                        <a:srgbClr val="58595B"/>
                      </a:solidFill>
                      <a:prstDash val="solid"/>
                    </a:lnR>
                    <a:lnT w="6350">
                      <a:solidFill>
                        <a:srgbClr val="58595B"/>
                      </a:solidFill>
                      <a:prstDash val="solid"/>
                    </a:lnT>
                    <a:lnB w="6350">
                      <a:solidFill>
                        <a:srgbClr val="000000"/>
                      </a:solidFill>
                      <a:prstDash val="solid"/>
                    </a:lnB>
                    <a:solidFill>
                      <a:srgbClr val="FFFFFF"/>
                    </a:solidFill>
                  </a:tcPr>
                </a:tc>
                <a:tc>
                  <a:txBody>
                    <a:bodyPr/>
                    <a:lstStyle/>
                    <a:p>
                      <a:pPr>
                        <a:lnSpc>
                          <a:spcPct val="100000"/>
                        </a:lnSpc>
                      </a:pPr>
                      <a:endParaRPr sz="300">
                        <a:latin typeface="Times New Roman"/>
                        <a:cs typeface="Times New Roman"/>
                      </a:endParaRPr>
                    </a:p>
                  </a:txBody>
                  <a:tcPr marL="0" marR="0" marT="0" marB="0">
                    <a:lnL w="6350">
                      <a:solidFill>
                        <a:srgbClr val="58595B"/>
                      </a:solidFill>
                      <a:prstDash val="solid"/>
                    </a:lnL>
                    <a:lnR w="6350">
                      <a:solidFill>
                        <a:srgbClr val="000000"/>
                      </a:solidFill>
                      <a:prstDash val="solid"/>
                    </a:lnR>
                    <a:lnT w="6350">
                      <a:solidFill>
                        <a:srgbClr val="58595B"/>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2"/>
                  </a:ext>
                </a:extLst>
              </a:tr>
            </a:tbl>
          </a:graphicData>
        </a:graphic>
      </p:graphicFrame>
      <p:graphicFrame>
        <p:nvGraphicFramePr>
          <p:cNvPr id="7" name="object 12">
            <a:extLst>
              <a:ext uri="{FF2B5EF4-FFF2-40B4-BE49-F238E27FC236}">
                <a16:creationId xmlns:a16="http://schemas.microsoft.com/office/drawing/2014/main" id="{B4809B72-5C6D-6206-A0CB-CA7F35D97595}"/>
              </a:ext>
            </a:extLst>
          </p:cNvPr>
          <p:cNvGraphicFramePr>
            <a:graphicFrameLocks noGrp="1"/>
          </p:cNvGraphicFramePr>
          <p:nvPr>
            <p:extLst>
              <p:ext uri="{D42A27DB-BD31-4B8C-83A1-F6EECF244321}">
                <p14:modId xmlns:p14="http://schemas.microsoft.com/office/powerpoint/2010/main" val="4253804573"/>
              </p:ext>
            </p:extLst>
          </p:nvPr>
        </p:nvGraphicFramePr>
        <p:xfrm>
          <a:off x="9796254" y="3804542"/>
          <a:ext cx="1800860" cy="379347"/>
        </p:xfrm>
        <a:graphic>
          <a:graphicData uri="http://schemas.openxmlformats.org/drawingml/2006/table">
            <a:tbl>
              <a:tblPr firstRow="1" bandRow="1">
                <a:tableStyleId>{2D5ABB26-0587-4C30-8999-92F81FD0307C}</a:tableStyleId>
              </a:tblPr>
              <a:tblGrid>
                <a:gridCol w="1106805">
                  <a:extLst>
                    <a:ext uri="{9D8B030D-6E8A-4147-A177-3AD203B41FA5}">
                      <a16:colId xmlns:a16="http://schemas.microsoft.com/office/drawing/2014/main" val="20000"/>
                    </a:ext>
                  </a:extLst>
                </a:gridCol>
                <a:gridCol w="694055">
                  <a:extLst>
                    <a:ext uri="{9D8B030D-6E8A-4147-A177-3AD203B41FA5}">
                      <a16:colId xmlns:a16="http://schemas.microsoft.com/office/drawing/2014/main" val="20001"/>
                    </a:ext>
                  </a:extLst>
                </a:gridCol>
              </a:tblGrid>
              <a:tr h="76875">
                <a:tc>
                  <a:txBody>
                    <a:bodyPr/>
                    <a:lstStyle/>
                    <a:p>
                      <a:pPr marR="10795" algn="r">
                        <a:lnSpc>
                          <a:spcPts val="505"/>
                        </a:lnSpc>
                      </a:pPr>
                      <a:r>
                        <a:rPr sz="450" b="1" spc="15" dirty="0">
                          <a:latin typeface="Delivery"/>
                          <a:cs typeface="Delivery"/>
                        </a:rPr>
                        <a:t>Reason for</a:t>
                      </a:r>
                      <a:r>
                        <a:rPr sz="450" b="1" spc="-45" dirty="0">
                          <a:latin typeface="Delivery"/>
                          <a:cs typeface="Delivery"/>
                        </a:rPr>
                        <a:t> </a:t>
                      </a:r>
                      <a:r>
                        <a:rPr sz="450" b="1" spc="20" dirty="0">
                          <a:latin typeface="Delivery"/>
                          <a:cs typeface="Delivery"/>
                        </a:rPr>
                        <a:t>Export:</a:t>
                      </a:r>
                      <a:endParaRPr sz="450">
                        <a:latin typeface="Delivery"/>
                        <a:cs typeface="Delivery"/>
                      </a:endParaRPr>
                    </a:p>
                  </a:txBody>
                  <a:tcPr marL="0" marR="0" marT="0" marB="0">
                    <a:lnL w="6350">
                      <a:solidFill>
                        <a:srgbClr val="000000"/>
                      </a:solidFill>
                      <a:prstDash val="solid"/>
                    </a:lnL>
                    <a:lnR w="6350">
                      <a:solidFill>
                        <a:srgbClr val="58595B"/>
                      </a:solidFill>
                      <a:prstDash val="solid"/>
                    </a:lnR>
                    <a:lnT w="6350">
                      <a:solidFill>
                        <a:srgbClr val="000000"/>
                      </a:solidFill>
                      <a:prstDash val="solid"/>
                    </a:lnT>
                    <a:lnB w="6350">
                      <a:solidFill>
                        <a:srgbClr val="58595B"/>
                      </a:solidFill>
                      <a:prstDash val="solid"/>
                    </a:lnB>
                    <a:solidFill>
                      <a:srgbClr val="FFFFFF"/>
                    </a:solidFill>
                  </a:tcPr>
                </a:tc>
                <a:tc>
                  <a:txBody>
                    <a:bodyPr/>
                    <a:lstStyle/>
                    <a:p>
                      <a:pPr>
                        <a:lnSpc>
                          <a:spcPct val="100000"/>
                        </a:lnSpc>
                      </a:pPr>
                      <a:endParaRPr sz="300">
                        <a:latin typeface="Times New Roman"/>
                        <a:cs typeface="Times New Roman"/>
                      </a:endParaRPr>
                    </a:p>
                  </a:txBody>
                  <a:tcPr marL="0" marR="0" marT="0" marB="0">
                    <a:lnL w="6350">
                      <a:solidFill>
                        <a:srgbClr val="58595B"/>
                      </a:solidFill>
                      <a:prstDash val="solid"/>
                    </a:lnL>
                    <a:lnR w="6350">
                      <a:solidFill>
                        <a:srgbClr val="000000"/>
                      </a:solidFill>
                      <a:prstDash val="solid"/>
                    </a:lnR>
                    <a:lnT w="6350">
                      <a:solidFill>
                        <a:srgbClr val="000000"/>
                      </a:solidFill>
                      <a:prstDash val="solid"/>
                    </a:lnT>
                    <a:lnB w="6350">
                      <a:solidFill>
                        <a:srgbClr val="58595B"/>
                      </a:solidFill>
                      <a:prstDash val="solid"/>
                    </a:lnB>
                    <a:solidFill>
                      <a:srgbClr val="FFFFFF"/>
                    </a:solidFill>
                  </a:tcPr>
                </a:tc>
                <a:extLst>
                  <a:ext uri="{0D108BD9-81ED-4DB2-BD59-A6C34878D82A}">
                    <a16:rowId xmlns:a16="http://schemas.microsoft.com/office/drawing/2014/main" val="10000"/>
                  </a:ext>
                </a:extLst>
              </a:tr>
              <a:tr h="80170">
                <a:tc>
                  <a:txBody>
                    <a:bodyPr/>
                    <a:lstStyle/>
                    <a:p>
                      <a:pPr marR="12065" algn="r">
                        <a:lnSpc>
                          <a:spcPts val="520"/>
                        </a:lnSpc>
                        <a:spcBef>
                          <a:spcPts val="10"/>
                        </a:spcBef>
                      </a:pPr>
                      <a:r>
                        <a:rPr sz="450" b="1" spc="15" dirty="0">
                          <a:latin typeface="Delivery"/>
                          <a:cs typeface="Delivery"/>
                        </a:rPr>
                        <a:t>Type </a:t>
                      </a:r>
                      <a:r>
                        <a:rPr sz="450" b="1" spc="10" dirty="0">
                          <a:latin typeface="Delivery"/>
                          <a:cs typeface="Delivery"/>
                        </a:rPr>
                        <a:t>of</a:t>
                      </a:r>
                      <a:r>
                        <a:rPr sz="450" b="1" spc="-55" dirty="0">
                          <a:latin typeface="Delivery"/>
                          <a:cs typeface="Delivery"/>
                        </a:rPr>
                        <a:t> </a:t>
                      </a:r>
                      <a:r>
                        <a:rPr sz="450" b="1" spc="20" dirty="0">
                          <a:latin typeface="Delivery"/>
                          <a:cs typeface="Delivery"/>
                        </a:rPr>
                        <a:t>Export:</a:t>
                      </a:r>
                      <a:endParaRPr sz="450">
                        <a:latin typeface="Delivery"/>
                        <a:cs typeface="Delivery"/>
                      </a:endParaRPr>
                    </a:p>
                  </a:txBody>
                  <a:tcPr marL="0" marR="0" marT="1270" marB="0">
                    <a:lnL w="6350">
                      <a:solidFill>
                        <a:srgbClr val="000000"/>
                      </a:solidFill>
                      <a:prstDash val="solid"/>
                    </a:lnL>
                    <a:lnR w="6350">
                      <a:solidFill>
                        <a:srgbClr val="58595B"/>
                      </a:solidFill>
                      <a:prstDash val="solid"/>
                    </a:lnR>
                    <a:lnT w="6350">
                      <a:solidFill>
                        <a:srgbClr val="58595B"/>
                      </a:solidFill>
                      <a:prstDash val="solid"/>
                    </a:lnT>
                    <a:lnB w="6350">
                      <a:solidFill>
                        <a:srgbClr val="58595B"/>
                      </a:solidFill>
                      <a:prstDash val="solid"/>
                    </a:lnB>
                    <a:solidFill>
                      <a:srgbClr val="FFFFFF"/>
                    </a:solidFill>
                  </a:tcPr>
                </a:tc>
                <a:tc>
                  <a:txBody>
                    <a:bodyPr/>
                    <a:lstStyle/>
                    <a:p>
                      <a:pPr>
                        <a:lnSpc>
                          <a:spcPct val="100000"/>
                        </a:lnSpc>
                      </a:pPr>
                      <a:endParaRPr sz="300">
                        <a:latin typeface="Times New Roman"/>
                        <a:cs typeface="Times New Roman"/>
                      </a:endParaRPr>
                    </a:p>
                  </a:txBody>
                  <a:tcPr marL="0" marR="0" marT="0" marB="0">
                    <a:lnL w="6350">
                      <a:solidFill>
                        <a:srgbClr val="58595B"/>
                      </a:solidFill>
                      <a:prstDash val="solid"/>
                    </a:lnL>
                    <a:lnR w="6350">
                      <a:solidFill>
                        <a:srgbClr val="000000"/>
                      </a:solidFill>
                      <a:prstDash val="solid"/>
                    </a:lnR>
                    <a:lnT w="6350">
                      <a:solidFill>
                        <a:srgbClr val="58595B"/>
                      </a:solidFill>
                      <a:prstDash val="solid"/>
                    </a:lnT>
                    <a:lnB w="6350">
                      <a:solidFill>
                        <a:srgbClr val="58595B"/>
                      </a:solidFill>
                      <a:prstDash val="solid"/>
                    </a:lnB>
                    <a:solidFill>
                      <a:srgbClr val="FFFFFF"/>
                    </a:solidFill>
                  </a:tcPr>
                </a:tc>
                <a:extLst>
                  <a:ext uri="{0D108BD9-81ED-4DB2-BD59-A6C34878D82A}">
                    <a16:rowId xmlns:a16="http://schemas.microsoft.com/office/drawing/2014/main" val="10001"/>
                  </a:ext>
                </a:extLst>
              </a:tr>
              <a:tr h="139426">
                <a:tc>
                  <a:txBody>
                    <a:bodyPr/>
                    <a:lstStyle/>
                    <a:p>
                      <a:pPr marR="12065" algn="r">
                        <a:lnSpc>
                          <a:spcPct val="100000"/>
                        </a:lnSpc>
                        <a:spcBef>
                          <a:spcPts val="275"/>
                        </a:spcBef>
                      </a:pPr>
                      <a:r>
                        <a:rPr sz="450" b="1" spc="5" dirty="0">
                          <a:latin typeface="Delivery"/>
                          <a:cs typeface="Delivery"/>
                        </a:rPr>
                        <a:t>IN</a:t>
                      </a:r>
                      <a:r>
                        <a:rPr sz="450" b="1" dirty="0">
                          <a:latin typeface="Delivery"/>
                          <a:cs typeface="Delivery"/>
                        </a:rPr>
                        <a:t>CO</a:t>
                      </a:r>
                      <a:r>
                        <a:rPr sz="450" b="1" spc="5" dirty="0">
                          <a:latin typeface="Delivery"/>
                          <a:cs typeface="Delivery"/>
                        </a:rPr>
                        <a:t>TERM:</a:t>
                      </a:r>
                      <a:endParaRPr sz="450">
                        <a:latin typeface="Delivery"/>
                        <a:cs typeface="Delivery"/>
                      </a:endParaRPr>
                    </a:p>
                  </a:txBody>
                  <a:tcPr marL="0" marR="0" marT="34925" marB="0">
                    <a:lnL w="6350">
                      <a:solidFill>
                        <a:srgbClr val="000000"/>
                      </a:solidFill>
                      <a:prstDash val="solid"/>
                    </a:lnL>
                    <a:lnR w="6350">
                      <a:solidFill>
                        <a:srgbClr val="58595B"/>
                      </a:solidFill>
                      <a:prstDash val="solid"/>
                    </a:lnR>
                    <a:lnT w="6350">
                      <a:solidFill>
                        <a:srgbClr val="58595B"/>
                      </a:solidFill>
                      <a:prstDash val="solid"/>
                    </a:lnT>
                    <a:lnB w="6350">
                      <a:solidFill>
                        <a:srgbClr val="58595B"/>
                      </a:solidFill>
                      <a:prstDash val="solid"/>
                    </a:lnB>
                    <a:solidFill>
                      <a:srgbClr val="FFFFFF"/>
                    </a:solidFill>
                  </a:tcPr>
                </a:tc>
                <a:tc>
                  <a:txBody>
                    <a:bodyPr/>
                    <a:lstStyle/>
                    <a:p>
                      <a:pPr>
                        <a:lnSpc>
                          <a:spcPct val="100000"/>
                        </a:lnSpc>
                      </a:pPr>
                      <a:endParaRPr sz="600">
                        <a:latin typeface="Times New Roman"/>
                        <a:cs typeface="Times New Roman"/>
                      </a:endParaRPr>
                    </a:p>
                  </a:txBody>
                  <a:tcPr marL="0" marR="0" marT="0" marB="0">
                    <a:lnL w="6350">
                      <a:solidFill>
                        <a:srgbClr val="58595B"/>
                      </a:solidFill>
                      <a:prstDash val="solid"/>
                    </a:lnL>
                    <a:lnR w="6350">
                      <a:solidFill>
                        <a:srgbClr val="000000"/>
                      </a:solidFill>
                      <a:prstDash val="solid"/>
                    </a:lnR>
                    <a:lnT w="6350">
                      <a:solidFill>
                        <a:srgbClr val="58595B"/>
                      </a:solidFill>
                      <a:prstDash val="solid"/>
                    </a:lnT>
                    <a:lnB w="6350">
                      <a:solidFill>
                        <a:srgbClr val="58595B"/>
                      </a:solidFill>
                      <a:prstDash val="solid"/>
                    </a:lnB>
                    <a:solidFill>
                      <a:srgbClr val="FFFFFF"/>
                    </a:solidFill>
                  </a:tcPr>
                </a:tc>
                <a:extLst>
                  <a:ext uri="{0D108BD9-81ED-4DB2-BD59-A6C34878D82A}">
                    <a16:rowId xmlns:a16="http://schemas.microsoft.com/office/drawing/2014/main" val="10002"/>
                  </a:ext>
                </a:extLst>
              </a:tr>
              <a:tr h="82876">
                <a:tc>
                  <a:txBody>
                    <a:bodyPr/>
                    <a:lstStyle/>
                    <a:p>
                      <a:pPr marR="12065" algn="r">
                        <a:lnSpc>
                          <a:spcPts val="525"/>
                        </a:lnSpc>
                        <a:spcBef>
                          <a:spcPts val="25"/>
                        </a:spcBef>
                      </a:pPr>
                      <a:r>
                        <a:rPr sz="450" b="1" spc="20" dirty="0">
                          <a:latin typeface="Delivery"/>
                          <a:cs typeface="Delivery"/>
                        </a:rPr>
                        <a:t>INCOTERM</a:t>
                      </a:r>
                      <a:r>
                        <a:rPr sz="450" b="1" spc="-55" dirty="0">
                          <a:latin typeface="Delivery"/>
                          <a:cs typeface="Delivery"/>
                        </a:rPr>
                        <a:t> </a:t>
                      </a:r>
                      <a:r>
                        <a:rPr sz="450" b="1" spc="15" dirty="0">
                          <a:latin typeface="Delivery"/>
                          <a:cs typeface="Delivery"/>
                        </a:rPr>
                        <a:t>Place:</a:t>
                      </a:r>
                      <a:endParaRPr sz="450">
                        <a:latin typeface="Delivery"/>
                        <a:cs typeface="Delivery"/>
                      </a:endParaRPr>
                    </a:p>
                  </a:txBody>
                  <a:tcPr marL="0" marR="0" marT="3175" marB="0">
                    <a:lnL w="6350">
                      <a:solidFill>
                        <a:srgbClr val="000000"/>
                      </a:solidFill>
                      <a:prstDash val="solid"/>
                    </a:lnL>
                    <a:lnR w="6350">
                      <a:solidFill>
                        <a:srgbClr val="58595B"/>
                      </a:solidFill>
                      <a:prstDash val="solid"/>
                    </a:lnR>
                    <a:lnT w="6350">
                      <a:solidFill>
                        <a:srgbClr val="58595B"/>
                      </a:solidFill>
                      <a:prstDash val="solid"/>
                    </a:lnT>
                    <a:lnB w="6350">
                      <a:solidFill>
                        <a:srgbClr val="000000"/>
                      </a:solidFill>
                      <a:prstDash val="solid"/>
                    </a:lnB>
                    <a:solidFill>
                      <a:srgbClr val="FFFFFF"/>
                    </a:solidFill>
                  </a:tcPr>
                </a:tc>
                <a:tc>
                  <a:txBody>
                    <a:bodyPr/>
                    <a:lstStyle/>
                    <a:p>
                      <a:pPr>
                        <a:lnSpc>
                          <a:spcPct val="100000"/>
                        </a:lnSpc>
                      </a:pPr>
                      <a:endParaRPr sz="300">
                        <a:latin typeface="Times New Roman"/>
                        <a:cs typeface="Times New Roman"/>
                      </a:endParaRPr>
                    </a:p>
                  </a:txBody>
                  <a:tcPr marL="0" marR="0" marT="0" marB="0">
                    <a:lnL w="6350">
                      <a:solidFill>
                        <a:srgbClr val="58595B"/>
                      </a:solidFill>
                      <a:prstDash val="solid"/>
                    </a:lnL>
                    <a:lnR w="6350">
                      <a:solidFill>
                        <a:srgbClr val="000000"/>
                      </a:solidFill>
                      <a:prstDash val="solid"/>
                    </a:lnR>
                    <a:lnT w="6350">
                      <a:solidFill>
                        <a:srgbClr val="58595B"/>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3"/>
                  </a:ext>
                </a:extLst>
              </a:tr>
            </a:tbl>
          </a:graphicData>
        </a:graphic>
      </p:graphicFrame>
      <p:graphicFrame>
        <p:nvGraphicFramePr>
          <p:cNvPr id="8" name="object 13">
            <a:extLst>
              <a:ext uri="{FF2B5EF4-FFF2-40B4-BE49-F238E27FC236}">
                <a16:creationId xmlns:a16="http://schemas.microsoft.com/office/drawing/2014/main" id="{27A70275-136D-95F9-FD2C-6389FEA0C025}"/>
              </a:ext>
            </a:extLst>
          </p:cNvPr>
          <p:cNvGraphicFramePr>
            <a:graphicFrameLocks noGrp="1"/>
          </p:cNvGraphicFramePr>
          <p:nvPr>
            <p:extLst>
              <p:ext uri="{D42A27DB-BD31-4B8C-83A1-F6EECF244321}">
                <p14:modId xmlns:p14="http://schemas.microsoft.com/office/powerpoint/2010/main" val="1792255194"/>
              </p:ext>
            </p:extLst>
          </p:nvPr>
        </p:nvGraphicFramePr>
        <p:xfrm>
          <a:off x="9796254" y="4262585"/>
          <a:ext cx="1800860" cy="158329"/>
        </p:xfrm>
        <a:graphic>
          <a:graphicData uri="http://schemas.openxmlformats.org/drawingml/2006/table">
            <a:tbl>
              <a:tblPr firstRow="1" bandRow="1">
                <a:tableStyleId>{2D5ABB26-0587-4C30-8999-92F81FD0307C}</a:tableStyleId>
              </a:tblPr>
              <a:tblGrid>
                <a:gridCol w="1106805">
                  <a:extLst>
                    <a:ext uri="{9D8B030D-6E8A-4147-A177-3AD203B41FA5}">
                      <a16:colId xmlns:a16="http://schemas.microsoft.com/office/drawing/2014/main" val="20000"/>
                    </a:ext>
                  </a:extLst>
                </a:gridCol>
                <a:gridCol w="694055">
                  <a:extLst>
                    <a:ext uri="{9D8B030D-6E8A-4147-A177-3AD203B41FA5}">
                      <a16:colId xmlns:a16="http://schemas.microsoft.com/office/drawing/2014/main" val="20001"/>
                    </a:ext>
                  </a:extLst>
                </a:gridCol>
              </a:tblGrid>
              <a:tr h="78941">
                <a:tc>
                  <a:txBody>
                    <a:bodyPr/>
                    <a:lstStyle/>
                    <a:p>
                      <a:pPr marR="13335" algn="r">
                        <a:lnSpc>
                          <a:spcPts val="509"/>
                        </a:lnSpc>
                        <a:spcBef>
                          <a:spcPts val="10"/>
                        </a:spcBef>
                      </a:pPr>
                      <a:r>
                        <a:rPr sz="450" b="1" spc="5" dirty="0">
                          <a:latin typeface="Delivery"/>
                          <a:cs typeface="Delivery"/>
                        </a:rPr>
                        <a:t>Carrie</a:t>
                      </a:r>
                      <a:r>
                        <a:rPr sz="450" b="1" spc="15" dirty="0">
                          <a:latin typeface="Delivery"/>
                          <a:cs typeface="Delivery"/>
                        </a:rPr>
                        <a:t>r</a:t>
                      </a:r>
                      <a:r>
                        <a:rPr sz="450" b="1" dirty="0">
                          <a:latin typeface="Delivery"/>
                          <a:cs typeface="Delivery"/>
                        </a:rPr>
                        <a:t>:</a:t>
                      </a:r>
                      <a:endParaRPr sz="450">
                        <a:latin typeface="Delivery"/>
                        <a:cs typeface="Delivery"/>
                      </a:endParaRPr>
                    </a:p>
                  </a:txBody>
                  <a:tcPr marL="0" marR="0" marT="1270" marB="0">
                    <a:lnL w="6350">
                      <a:solidFill>
                        <a:srgbClr val="000000"/>
                      </a:solidFill>
                      <a:prstDash val="solid"/>
                    </a:lnL>
                    <a:lnR w="6350">
                      <a:solidFill>
                        <a:srgbClr val="58595B"/>
                      </a:solidFill>
                      <a:prstDash val="solid"/>
                    </a:lnR>
                    <a:lnT w="6350">
                      <a:solidFill>
                        <a:srgbClr val="000000"/>
                      </a:solidFill>
                      <a:prstDash val="solid"/>
                    </a:lnT>
                    <a:lnB w="6350">
                      <a:solidFill>
                        <a:srgbClr val="58595B"/>
                      </a:solidFill>
                      <a:prstDash val="solid"/>
                    </a:lnB>
                    <a:solidFill>
                      <a:srgbClr val="FFFFFF"/>
                    </a:solidFill>
                  </a:tcPr>
                </a:tc>
                <a:tc>
                  <a:txBody>
                    <a:bodyPr/>
                    <a:lstStyle/>
                    <a:p>
                      <a:pPr>
                        <a:lnSpc>
                          <a:spcPct val="100000"/>
                        </a:lnSpc>
                      </a:pPr>
                      <a:endParaRPr sz="300">
                        <a:latin typeface="Times New Roman"/>
                        <a:cs typeface="Times New Roman"/>
                      </a:endParaRPr>
                    </a:p>
                  </a:txBody>
                  <a:tcPr marL="0" marR="0" marT="0" marB="0">
                    <a:lnL w="6350">
                      <a:solidFill>
                        <a:srgbClr val="58595B"/>
                      </a:solidFill>
                      <a:prstDash val="solid"/>
                    </a:lnL>
                    <a:lnR w="6350">
                      <a:solidFill>
                        <a:srgbClr val="000000"/>
                      </a:solidFill>
                      <a:prstDash val="solid"/>
                    </a:lnR>
                    <a:lnT w="6350">
                      <a:solidFill>
                        <a:srgbClr val="000000"/>
                      </a:solidFill>
                      <a:prstDash val="solid"/>
                    </a:lnT>
                    <a:lnB w="6350">
                      <a:solidFill>
                        <a:srgbClr val="58595B"/>
                      </a:solidFill>
                      <a:prstDash val="solid"/>
                    </a:lnB>
                    <a:solidFill>
                      <a:srgbClr val="FFFFFF"/>
                    </a:solidFill>
                  </a:tcPr>
                </a:tc>
                <a:extLst>
                  <a:ext uri="{0D108BD9-81ED-4DB2-BD59-A6C34878D82A}">
                    <a16:rowId xmlns:a16="http://schemas.microsoft.com/office/drawing/2014/main" val="10000"/>
                  </a:ext>
                </a:extLst>
              </a:tr>
              <a:tr h="79388">
                <a:tc>
                  <a:txBody>
                    <a:bodyPr/>
                    <a:lstStyle/>
                    <a:p>
                      <a:pPr marR="12065" algn="r">
                        <a:lnSpc>
                          <a:spcPts val="505"/>
                        </a:lnSpc>
                        <a:spcBef>
                          <a:spcPts val="15"/>
                        </a:spcBef>
                      </a:pPr>
                      <a:r>
                        <a:rPr sz="450" b="1" spc="15" dirty="0">
                          <a:latin typeface="Delivery"/>
                          <a:cs typeface="Delivery"/>
                        </a:rPr>
                        <a:t>Ultimate</a:t>
                      </a:r>
                      <a:r>
                        <a:rPr sz="450" b="1" spc="-10" dirty="0">
                          <a:latin typeface="Delivery"/>
                          <a:cs typeface="Delivery"/>
                        </a:rPr>
                        <a:t> </a:t>
                      </a:r>
                      <a:r>
                        <a:rPr sz="450" b="1" spc="15" dirty="0">
                          <a:latin typeface="Delivery"/>
                          <a:cs typeface="Delivery"/>
                        </a:rPr>
                        <a:t>Consignee:</a:t>
                      </a:r>
                      <a:endParaRPr sz="450">
                        <a:latin typeface="Delivery"/>
                        <a:cs typeface="Delivery"/>
                      </a:endParaRPr>
                    </a:p>
                  </a:txBody>
                  <a:tcPr marL="0" marR="0" marT="1905" marB="0">
                    <a:lnL w="6350">
                      <a:solidFill>
                        <a:srgbClr val="000000"/>
                      </a:solidFill>
                      <a:prstDash val="solid"/>
                    </a:lnL>
                    <a:lnR w="6350">
                      <a:solidFill>
                        <a:srgbClr val="58595B"/>
                      </a:solidFill>
                      <a:prstDash val="solid"/>
                    </a:lnR>
                    <a:lnT w="6350">
                      <a:solidFill>
                        <a:srgbClr val="58595B"/>
                      </a:solidFill>
                      <a:prstDash val="solid"/>
                    </a:lnT>
                    <a:lnB w="6350">
                      <a:solidFill>
                        <a:srgbClr val="000000"/>
                      </a:solidFill>
                      <a:prstDash val="solid"/>
                    </a:lnB>
                    <a:solidFill>
                      <a:srgbClr val="FFFFFF"/>
                    </a:solidFill>
                  </a:tcPr>
                </a:tc>
                <a:tc>
                  <a:txBody>
                    <a:bodyPr/>
                    <a:lstStyle/>
                    <a:p>
                      <a:pPr>
                        <a:lnSpc>
                          <a:spcPct val="100000"/>
                        </a:lnSpc>
                      </a:pPr>
                      <a:endParaRPr sz="300">
                        <a:latin typeface="Times New Roman"/>
                        <a:cs typeface="Times New Roman"/>
                      </a:endParaRPr>
                    </a:p>
                  </a:txBody>
                  <a:tcPr marL="0" marR="0" marT="0" marB="0">
                    <a:lnL w="6350">
                      <a:solidFill>
                        <a:srgbClr val="58595B"/>
                      </a:solidFill>
                      <a:prstDash val="solid"/>
                    </a:lnL>
                    <a:lnR w="6350">
                      <a:solidFill>
                        <a:srgbClr val="000000"/>
                      </a:solidFill>
                      <a:prstDash val="solid"/>
                    </a:lnR>
                    <a:lnT w="6350">
                      <a:solidFill>
                        <a:srgbClr val="58595B"/>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1"/>
                  </a:ext>
                </a:extLst>
              </a:tr>
            </a:tbl>
          </a:graphicData>
        </a:graphic>
      </p:graphicFrame>
      <p:graphicFrame>
        <p:nvGraphicFramePr>
          <p:cNvPr id="9" name="object 14">
            <a:extLst>
              <a:ext uri="{FF2B5EF4-FFF2-40B4-BE49-F238E27FC236}">
                <a16:creationId xmlns:a16="http://schemas.microsoft.com/office/drawing/2014/main" id="{7BF9F415-63BC-018D-5F59-E6C6F14D1007}"/>
              </a:ext>
            </a:extLst>
          </p:cNvPr>
          <p:cNvGraphicFramePr>
            <a:graphicFrameLocks noGrp="1"/>
          </p:cNvGraphicFramePr>
          <p:nvPr>
            <p:extLst>
              <p:ext uri="{D42A27DB-BD31-4B8C-83A1-F6EECF244321}">
                <p14:modId xmlns:p14="http://schemas.microsoft.com/office/powerpoint/2010/main" val="1121204943"/>
              </p:ext>
            </p:extLst>
          </p:nvPr>
        </p:nvGraphicFramePr>
        <p:xfrm>
          <a:off x="9794454" y="4499917"/>
          <a:ext cx="1801495" cy="158330"/>
        </p:xfrm>
        <a:graphic>
          <a:graphicData uri="http://schemas.openxmlformats.org/drawingml/2006/table">
            <a:tbl>
              <a:tblPr firstRow="1" bandRow="1">
                <a:tableStyleId>{2D5ABB26-0587-4C30-8999-92F81FD0307C}</a:tableStyleId>
              </a:tblPr>
              <a:tblGrid>
                <a:gridCol w="1108710">
                  <a:extLst>
                    <a:ext uri="{9D8B030D-6E8A-4147-A177-3AD203B41FA5}">
                      <a16:colId xmlns:a16="http://schemas.microsoft.com/office/drawing/2014/main" val="20000"/>
                    </a:ext>
                  </a:extLst>
                </a:gridCol>
                <a:gridCol w="692785">
                  <a:extLst>
                    <a:ext uri="{9D8B030D-6E8A-4147-A177-3AD203B41FA5}">
                      <a16:colId xmlns:a16="http://schemas.microsoft.com/office/drawing/2014/main" val="20001"/>
                    </a:ext>
                  </a:extLst>
                </a:gridCol>
              </a:tblGrid>
              <a:tr h="78634">
                <a:tc>
                  <a:txBody>
                    <a:bodyPr/>
                    <a:lstStyle/>
                    <a:p>
                      <a:pPr marR="13335" algn="r">
                        <a:lnSpc>
                          <a:spcPts val="520"/>
                        </a:lnSpc>
                      </a:pPr>
                      <a:r>
                        <a:rPr sz="450" b="1" spc="20" dirty="0">
                          <a:latin typeface="Delivery"/>
                          <a:cs typeface="Delivery"/>
                        </a:rPr>
                        <a:t>Export </a:t>
                      </a:r>
                      <a:r>
                        <a:rPr sz="450" b="1" spc="15" dirty="0">
                          <a:latin typeface="Delivery"/>
                          <a:cs typeface="Delivery"/>
                        </a:rPr>
                        <a:t>License</a:t>
                      </a:r>
                      <a:r>
                        <a:rPr sz="450" b="1" spc="-45" dirty="0">
                          <a:latin typeface="Delivery"/>
                          <a:cs typeface="Delivery"/>
                        </a:rPr>
                        <a:t> </a:t>
                      </a:r>
                      <a:r>
                        <a:rPr sz="450" b="1" spc="20" dirty="0">
                          <a:latin typeface="Delivery"/>
                          <a:cs typeface="Delivery"/>
                        </a:rPr>
                        <a:t>Number:</a:t>
                      </a:r>
                      <a:endParaRPr sz="450">
                        <a:latin typeface="Delivery"/>
                        <a:cs typeface="Delivery"/>
                      </a:endParaRPr>
                    </a:p>
                  </a:txBody>
                  <a:tcPr marL="0" marR="0" marT="0" marB="0">
                    <a:lnL w="6350">
                      <a:solidFill>
                        <a:srgbClr val="000000"/>
                      </a:solidFill>
                      <a:prstDash val="solid"/>
                    </a:lnL>
                    <a:lnR w="6350">
                      <a:solidFill>
                        <a:srgbClr val="58595B"/>
                      </a:solidFill>
                      <a:prstDash val="solid"/>
                    </a:lnR>
                    <a:lnT w="6350">
                      <a:solidFill>
                        <a:srgbClr val="000000"/>
                      </a:solidFill>
                      <a:prstDash val="solid"/>
                    </a:lnT>
                    <a:lnB w="6350">
                      <a:solidFill>
                        <a:srgbClr val="58595B"/>
                      </a:solidFill>
                      <a:prstDash val="solid"/>
                    </a:lnB>
                    <a:solidFill>
                      <a:srgbClr val="FFFFFF"/>
                    </a:solidFill>
                  </a:tcPr>
                </a:tc>
                <a:tc>
                  <a:txBody>
                    <a:bodyPr/>
                    <a:lstStyle/>
                    <a:p>
                      <a:pPr>
                        <a:lnSpc>
                          <a:spcPct val="100000"/>
                        </a:lnSpc>
                      </a:pPr>
                      <a:endParaRPr sz="300">
                        <a:latin typeface="Times New Roman"/>
                        <a:cs typeface="Times New Roman"/>
                      </a:endParaRPr>
                    </a:p>
                  </a:txBody>
                  <a:tcPr marL="0" marR="0" marT="0" marB="0">
                    <a:lnL w="6350">
                      <a:solidFill>
                        <a:srgbClr val="58595B"/>
                      </a:solidFill>
                      <a:prstDash val="solid"/>
                    </a:lnL>
                    <a:lnR w="6350">
                      <a:solidFill>
                        <a:srgbClr val="000000"/>
                      </a:solidFill>
                      <a:prstDash val="solid"/>
                    </a:lnR>
                    <a:lnT w="6350">
                      <a:solidFill>
                        <a:srgbClr val="000000"/>
                      </a:solidFill>
                      <a:prstDash val="solid"/>
                    </a:lnT>
                    <a:lnB w="6350">
                      <a:solidFill>
                        <a:srgbClr val="58595B"/>
                      </a:solidFill>
                      <a:prstDash val="solid"/>
                    </a:lnB>
                    <a:solidFill>
                      <a:srgbClr val="FFFFFF"/>
                    </a:solidFill>
                  </a:tcPr>
                </a:tc>
                <a:extLst>
                  <a:ext uri="{0D108BD9-81ED-4DB2-BD59-A6C34878D82A}">
                    <a16:rowId xmlns:a16="http://schemas.microsoft.com/office/drawing/2014/main" val="10000"/>
                  </a:ext>
                </a:extLst>
              </a:tr>
              <a:tr h="79696">
                <a:tc>
                  <a:txBody>
                    <a:bodyPr/>
                    <a:lstStyle/>
                    <a:p>
                      <a:pPr marR="13335" algn="r">
                        <a:lnSpc>
                          <a:spcPts val="530"/>
                        </a:lnSpc>
                      </a:pPr>
                      <a:r>
                        <a:rPr sz="450" b="1" spc="20" dirty="0">
                          <a:latin typeface="Delivery"/>
                          <a:cs typeface="Delivery"/>
                        </a:rPr>
                        <a:t>Import </a:t>
                      </a:r>
                      <a:r>
                        <a:rPr sz="450" b="1" spc="15" dirty="0">
                          <a:latin typeface="Delivery"/>
                          <a:cs typeface="Delivery"/>
                        </a:rPr>
                        <a:t>License</a:t>
                      </a:r>
                      <a:r>
                        <a:rPr sz="450" b="1" spc="-45" dirty="0">
                          <a:latin typeface="Delivery"/>
                          <a:cs typeface="Delivery"/>
                        </a:rPr>
                        <a:t> </a:t>
                      </a:r>
                      <a:r>
                        <a:rPr sz="450" b="1" spc="20" dirty="0">
                          <a:latin typeface="Delivery"/>
                          <a:cs typeface="Delivery"/>
                        </a:rPr>
                        <a:t>Number:</a:t>
                      </a:r>
                      <a:endParaRPr sz="450">
                        <a:latin typeface="Delivery"/>
                        <a:cs typeface="Delivery"/>
                      </a:endParaRPr>
                    </a:p>
                  </a:txBody>
                  <a:tcPr marL="0" marR="0" marT="0" marB="0">
                    <a:lnL w="6350">
                      <a:solidFill>
                        <a:srgbClr val="000000"/>
                      </a:solidFill>
                      <a:prstDash val="solid"/>
                    </a:lnL>
                    <a:lnR w="6350">
                      <a:solidFill>
                        <a:srgbClr val="58595B"/>
                      </a:solidFill>
                      <a:prstDash val="solid"/>
                    </a:lnR>
                    <a:lnT w="6350">
                      <a:solidFill>
                        <a:srgbClr val="58595B"/>
                      </a:solidFill>
                      <a:prstDash val="solid"/>
                    </a:lnT>
                    <a:lnB w="6350">
                      <a:solidFill>
                        <a:srgbClr val="000000"/>
                      </a:solidFill>
                      <a:prstDash val="solid"/>
                    </a:lnB>
                    <a:solidFill>
                      <a:srgbClr val="FFFFFF"/>
                    </a:solidFill>
                  </a:tcPr>
                </a:tc>
                <a:tc>
                  <a:txBody>
                    <a:bodyPr/>
                    <a:lstStyle/>
                    <a:p>
                      <a:pPr>
                        <a:lnSpc>
                          <a:spcPct val="100000"/>
                        </a:lnSpc>
                      </a:pPr>
                      <a:endParaRPr sz="300">
                        <a:latin typeface="Times New Roman"/>
                        <a:cs typeface="Times New Roman"/>
                      </a:endParaRPr>
                    </a:p>
                  </a:txBody>
                  <a:tcPr marL="0" marR="0" marT="0" marB="0">
                    <a:lnL w="6350">
                      <a:solidFill>
                        <a:srgbClr val="58595B"/>
                      </a:solidFill>
                      <a:prstDash val="solid"/>
                    </a:lnL>
                    <a:lnR w="6350">
                      <a:solidFill>
                        <a:srgbClr val="000000"/>
                      </a:solidFill>
                      <a:prstDash val="solid"/>
                    </a:lnR>
                    <a:lnT w="6350">
                      <a:solidFill>
                        <a:srgbClr val="58595B"/>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1"/>
                  </a:ext>
                </a:extLst>
              </a:tr>
            </a:tbl>
          </a:graphicData>
        </a:graphic>
      </p:graphicFrame>
      <p:graphicFrame>
        <p:nvGraphicFramePr>
          <p:cNvPr id="10" name="object 15">
            <a:extLst>
              <a:ext uri="{FF2B5EF4-FFF2-40B4-BE49-F238E27FC236}">
                <a16:creationId xmlns:a16="http://schemas.microsoft.com/office/drawing/2014/main" id="{75A3F63B-FB74-1DD9-3304-1BD7694E4B6D}"/>
              </a:ext>
            </a:extLst>
          </p:cNvPr>
          <p:cNvGraphicFramePr>
            <a:graphicFrameLocks noGrp="1"/>
          </p:cNvGraphicFramePr>
          <p:nvPr>
            <p:extLst>
              <p:ext uri="{D42A27DB-BD31-4B8C-83A1-F6EECF244321}">
                <p14:modId xmlns:p14="http://schemas.microsoft.com/office/powerpoint/2010/main" val="809144049"/>
              </p:ext>
            </p:extLst>
          </p:nvPr>
        </p:nvGraphicFramePr>
        <p:xfrm>
          <a:off x="11737778" y="3414063"/>
          <a:ext cx="2785110" cy="794142"/>
        </p:xfrm>
        <a:graphic>
          <a:graphicData uri="http://schemas.openxmlformats.org/drawingml/2006/table">
            <a:tbl>
              <a:tblPr firstRow="1" bandRow="1">
                <a:tableStyleId>{2D5ABB26-0587-4C30-8999-92F81FD0307C}</a:tableStyleId>
              </a:tblPr>
              <a:tblGrid>
                <a:gridCol w="1326515">
                  <a:extLst>
                    <a:ext uri="{9D8B030D-6E8A-4147-A177-3AD203B41FA5}">
                      <a16:colId xmlns:a16="http://schemas.microsoft.com/office/drawing/2014/main" val="20000"/>
                    </a:ext>
                  </a:extLst>
                </a:gridCol>
                <a:gridCol w="1458595">
                  <a:extLst>
                    <a:ext uri="{9D8B030D-6E8A-4147-A177-3AD203B41FA5}">
                      <a16:colId xmlns:a16="http://schemas.microsoft.com/office/drawing/2014/main" val="20001"/>
                    </a:ext>
                  </a:extLst>
                </a:gridCol>
              </a:tblGrid>
              <a:tr h="80857">
                <a:tc>
                  <a:txBody>
                    <a:bodyPr/>
                    <a:lstStyle/>
                    <a:p>
                      <a:pPr marR="12700" algn="r">
                        <a:lnSpc>
                          <a:spcPts val="509"/>
                        </a:lnSpc>
                      </a:pPr>
                      <a:r>
                        <a:rPr sz="450" b="1" spc="15" dirty="0">
                          <a:latin typeface="Delivery"/>
                          <a:cs typeface="Delivery"/>
                        </a:rPr>
                        <a:t>Insurance</a:t>
                      </a:r>
                      <a:r>
                        <a:rPr sz="450" b="1" spc="-40" dirty="0">
                          <a:latin typeface="Delivery"/>
                          <a:cs typeface="Delivery"/>
                        </a:rPr>
                        <a:t> </a:t>
                      </a:r>
                      <a:r>
                        <a:rPr sz="450" b="1" spc="15" dirty="0">
                          <a:latin typeface="Delivery"/>
                          <a:cs typeface="Delivery"/>
                        </a:rPr>
                        <a:t>Cost:</a:t>
                      </a:r>
                      <a:endParaRPr sz="450">
                        <a:latin typeface="Delivery"/>
                        <a:cs typeface="Delivery"/>
                      </a:endParaRPr>
                    </a:p>
                  </a:txBody>
                  <a:tcPr marL="0" marR="0" marT="0" marB="0">
                    <a:lnL w="6350">
                      <a:solidFill>
                        <a:srgbClr val="000000"/>
                      </a:solidFill>
                      <a:prstDash val="solid"/>
                    </a:lnL>
                    <a:lnR w="6350">
                      <a:solidFill>
                        <a:srgbClr val="58595B"/>
                      </a:solidFill>
                      <a:prstDash val="solid"/>
                    </a:lnR>
                    <a:lnT w="6350">
                      <a:solidFill>
                        <a:srgbClr val="000000"/>
                      </a:solidFill>
                      <a:prstDash val="solid"/>
                    </a:lnT>
                    <a:lnB w="6350">
                      <a:solidFill>
                        <a:srgbClr val="58595B"/>
                      </a:solidFill>
                      <a:prstDash val="solid"/>
                    </a:lnB>
                    <a:solidFill>
                      <a:srgbClr val="FFFFFF"/>
                    </a:solidFill>
                  </a:tcPr>
                </a:tc>
                <a:tc>
                  <a:txBody>
                    <a:bodyPr/>
                    <a:lstStyle/>
                    <a:p>
                      <a:pPr>
                        <a:lnSpc>
                          <a:spcPct val="100000"/>
                        </a:lnSpc>
                      </a:pPr>
                      <a:endParaRPr sz="300">
                        <a:latin typeface="Times New Roman"/>
                        <a:cs typeface="Times New Roman"/>
                      </a:endParaRPr>
                    </a:p>
                  </a:txBody>
                  <a:tcPr marL="0" marR="0" marT="0" marB="0">
                    <a:lnL w="6350">
                      <a:solidFill>
                        <a:srgbClr val="58595B"/>
                      </a:solidFill>
                      <a:prstDash val="solid"/>
                    </a:lnL>
                    <a:lnR w="6350">
                      <a:solidFill>
                        <a:srgbClr val="000000"/>
                      </a:solidFill>
                      <a:prstDash val="solid"/>
                    </a:lnR>
                    <a:lnT w="6350">
                      <a:solidFill>
                        <a:srgbClr val="000000"/>
                      </a:solidFill>
                      <a:prstDash val="solid"/>
                    </a:lnT>
                    <a:lnB w="6350">
                      <a:solidFill>
                        <a:srgbClr val="58595B"/>
                      </a:solidFill>
                      <a:prstDash val="solid"/>
                    </a:lnB>
                    <a:solidFill>
                      <a:srgbClr val="FFFFFF"/>
                    </a:solidFill>
                  </a:tcPr>
                </a:tc>
                <a:extLst>
                  <a:ext uri="{0D108BD9-81ED-4DB2-BD59-A6C34878D82A}">
                    <a16:rowId xmlns:a16="http://schemas.microsoft.com/office/drawing/2014/main" val="10000"/>
                  </a:ext>
                </a:extLst>
              </a:tr>
              <a:tr h="77095">
                <a:tc>
                  <a:txBody>
                    <a:bodyPr/>
                    <a:lstStyle/>
                    <a:p>
                      <a:pPr marR="13970" algn="r">
                        <a:lnSpc>
                          <a:spcPts val="505"/>
                        </a:lnSpc>
                      </a:pPr>
                      <a:r>
                        <a:rPr sz="450" b="1" dirty="0">
                          <a:latin typeface="Delivery"/>
                          <a:cs typeface="Delivery"/>
                        </a:rPr>
                        <a:t>F</a:t>
                      </a:r>
                      <a:r>
                        <a:rPr sz="450" b="1" spc="5" dirty="0">
                          <a:latin typeface="Delivery"/>
                          <a:cs typeface="Delivery"/>
                        </a:rPr>
                        <a:t>reig</a:t>
                      </a:r>
                      <a:r>
                        <a:rPr sz="450" b="1" dirty="0">
                          <a:latin typeface="Delivery"/>
                          <a:cs typeface="Delivery"/>
                        </a:rPr>
                        <a:t>ht</a:t>
                      </a:r>
                      <a:r>
                        <a:rPr sz="450" b="1" spc="20" dirty="0">
                          <a:latin typeface="Delivery"/>
                          <a:cs typeface="Delivery"/>
                        </a:rPr>
                        <a:t> </a:t>
                      </a:r>
                      <a:r>
                        <a:rPr sz="450" b="1" spc="5" dirty="0">
                          <a:latin typeface="Delivery"/>
                          <a:cs typeface="Delivery"/>
                        </a:rPr>
                        <a:t>Cost:</a:t>
                      </a:r>
                      <a:endParaRPr sz="450">
                        <a:latin typeface="Delivery"/>
                        <a:cs typeface="Delivery"/>
                      </a:endParaRPr>
                    </a:p>
                  </a:txBody>
                  <a:tcPr marL="0" marR="0" marT="0" marB="0">
                    <a:lnL w="6350">
                      <a:solidFill>
                        <a:srgbClr val="000000"/>
                      </a:solidFill>
                      <a:prstDash val="solid"/>
                    </a:lnL>
                    <a:lnR w="6350">
                      <a:solidFill>
                        <a:srgbClr val="58595B"/>
                      </a:solidFill>
                      <a:prstDash val="solid"/>
                    </a:lnR>
                    <a:lnT w="6350">
                      <a:solidFill>
                        <a:srgbClr val="58595B"/>
                      </a:solidFill>
                      <a:prstDash val="solid"/>
                    </a:lnT>
                    <a:lnB w="6350">
                      <a:solidFill>
                        <a:srgbClr val="58595B"/>
                      </a:solidFill>
                      <a:prstDash val="solid"/>
                    </a:lnB>
                    <a:solidFill>
                      <a:srgbClr val="FFFFFF"/>
                    </a:solidFill>
                  </a:tcPr>
                </a:tc>
                <a:tc>
                  <a:txBody>
                    <a:bodyPr/>
                    <a:lstStyle/>
                    <a:p>
                      <a:pPr>
                        <a:lnSpc>
                          <a:spcPct val="100000"/>
                        </a:lnSpc>
                      </a:pPr>
                      <a:endParaRPr sz="300">
                        <a:latin typeface="Times New Roman"/>
                        <a:cs typeface="Times New Roman"/>
                      </a:endParaRPr>
                    </a:p>
                  </a:txBody>
                  <a:tcPr marL="0" marR="0" marT="0" marB="0">
                    <a:lnL w="6350">
                      <a:solidFill>
                        <a:srgbClr val="58595B"/>
                      </a:solidFill>
                      <a:prstDash val="solid"/>
                    </a:lnL>
                    <a:lnR w="6350">
                      <a:solidFill>
                        <a:srgbClr val="000000"/>
                      </a:solidFill>
                      <a:prstDash val="solid"/>
                    </a:lnR>
                    <a:lnT w="6350">
                      <a:solidFill>
                        <a:srgbClr val="58595B"/>
                      </a:solidFill>
                      <a:prstDash val="solid"/>
                    </a:lnT>
                    <a:lnB w="6350">
                      <a:solidFill>
                        <a:srgbClr val="58595B"/>
                      </a:solidFill>
                      <a:prstDash val="solid"/>
                    </a:lnB>
                    <a:solidFill>
                      <a:srgbClr val="FFFFFF"/>
                    </a:solidFill>
                  </a:tcPr>
                </a:tc>
                <a:extLst>
                  <a:ext uri="{0D108BD9-81ED-4DB2-BD59-A6C34878D82A}">
                    <a16:rowId xmlns:a16="http://schemas.microsoft.com/office/drawing/2014/main" val="10001"/>
                  </a:ext>
                </a:extLst>
              </a:tr>
              <a:tr h="75862">
                <a:tc>
                  <a:txBody>
                    <a:bodyPr/>
                    <a:lstStyle/>
                    <a:p>
                      <a:pPr marR="13970" algn="r">
                        <a:lnSpc>
                          <a:spcPts val="495"/>
                        </a:lnSpc>
                      </a:pPr>
                      <a:r>
                        <a:rPr sz="450" b="1" spc="15" dirty="0">
                          <a:latin typeface="Delivery"/>
                          <a:cs typeface="Delivery"/>
                        </a:rPr>
                        <a:t>Other</a:t>
                      </a:r>
                      <a:r>
                        <a:rPr sz="450" b="1" spc="-45" dirty="0">
                          <a:latin typeface="Delivery"/>
                          <a:cs typeface="Delivery"/>
                        </a:rPr>
                        <a:t> </a:t>
                      </a:r>
                      <a:r>
                        <a:rPr sz="450" b="1" spc="15" dirty="0">
                          <a:latin typeface="Delivery"/>
                          <a:cs typeface="Delivery"/>
                        </a:rPr>
                        <a:t>Costs:</a:t>
                      </a:r>
                      <a:endParaRPr sz="450">
                        <a:latin typeface="Delivery"/>
                        <a:cs typeface="Delivery"/>
                      </a:endParaRPr>
                    </a:p>
                  </a:txBody>
                  <a:tcPr marL="0" marR="0" marT="0" marB="0">
                    <a:lnL w="6350">
                      <a:solidFill>
                        <a:srgbClr val="000000"/>
                      </a:solidFill>
                      <a:prstDash val="solid"/>
                    </a:lnL>
                    <a:lnR w="6350">
                      <a:solidFill>
                        <a:srgbClr val="58595B"/>
                      </a:solidFill>
                      <a:prstDash val="solid"/>
                    </a:lnR>
                    <a:lnT w="6350">
                      <a:solidFill>
                        <a:srgbClr val="58595B"/>
                      </a:solidFill>
                      <a:prstDash val="solid"/>
                    </a:lnT>
                    <a:lnB w="6350">
                      <a:solidFill>
                        <a:srgbClr val="58595B"/>
                      </a:solidFill>
                      <a:prstDash val="solid"/>
                    </a:lnB>
                    <a:solidFill>
                      <a:srgbClr val="FFFFFF"/>
                    </a:solidFill>
                  </a:tcPr>
                </a:tc>
                <a:tc>
                  <a:txBody>
                    <a:bodyPr/>
                    <a:lstStyle/>
                    <a:p>
                      <a:pPr>
                        <a:lnSpc>
                          <a:spcPct val="100000"/>
                        </a:lnSpc>
                      </a:pPr>
                      <a:endParaRPr sz="300">
                        <a:latin typeface="Times New Roman"/>
                        <a:cs typeface="Times New Roman"/>
                      </a:endParaRPr>
                    </a:p>
                  </a:txBody>
                  <a:tcPr marL="0" marR="0" marT="0" marB="0">
                    <a:lnL w="6350">
                      <a:solidFill>
                        <a:srgbClr val="58595B"/>
                      </a:solidFill>
                      <a:prstDash val="solid"/>
                    </a:lnL>
                    <a:lnR w="6350">
                      <a:solidFill>
                        <a:srgbClr val="000000"/>
                      </a:solidFill>
                      <a:prstDash val="solid"/>
                    </a:lnR>
                    <a:lnT w="6350">
                      <a:solidFill>
                        <a:srgbClr val="58595B"/>
                      </a:solidFill>
                      <a:prstDash val="solid"/>
                    </a:lnT>
                    <a:lnB w="6350">
                      <a:solidFill>
                        <a:srgbClr val="58595B"/>
                      </a:solidFill>
                      <a:prstDash val="solid"/>
                    </a:lnB>
                    <a:solidFill>
                      <a:srgbClr val="FFFFFF"/>
                    </a:solidFill>
                  </a:tcPr>
                </a:tc>
                <a:extLst>
                  <a:ext uri="{0D108BD9-81ED-4DB2-BD59-A6C34878D82A}">
                    <a16:rowId xmlns:a16="http://schemas.microsoft.com/office/drawing/2014/main" val="10002"/>
                  </a:ext>
                </a:extLst>
              </a:tr>
              <a:tr h="150708">
                <a:tc>
                  <a:txBody>
                    <a:bodyPr/>
                    <a:lstStyle/>
                    <a:p>
                      <a:pPr marR="15240" algn="r">
                        <a:lnSpc>
                          <a:spcPts val="525"/>
                        </a:lnSpc>
                        <a:spcBef>
                          <a:spcPts val="50"/>
                        </a:spcBef>
                      </a:pPr>
                      <a:r>
                        <a:rPr sz="450" b="1" dirty="0">
                          <a:latin typeface="Delivery"/>
                          <a:cs typeface="Delivery"/>
                        </a:rPr>
                        <a:t>V</a:t>
                      </a:r>
                      <a:r>
                        <a:rPr sz="450" b="1" spc="5" dirty="0">
                          <a:latin typeface="Delivery"/>
                          <a:cs typeface="Delivery"/>
                        </a:rPr>
                        <a:t>A</a:t>
                      </a:r>
                      <a:r>
                        <a:rPr sz="450" b="1" dirty="0">
                          <a:latin typeface="Delivery"/>
                          <a:cs typeface="Delivery"/>
                        </a:rPr>
                        <a:t>L</a:t>
                      </a:r>
                      <a:r>
                        <a:rPr sz="450" b="1" spc="5" dirty="0">
                          <a:latin typeface="Delivery"/>
                          <a:cs typeface="Delivery"/>
                        </a:rPr>
                        <a:t>U</a:t>
                      </a:r>
                      <a:r>
                        <a:rPr sz="450" b="1" dirty="0">
                          <a:latin typeface="Delivery"/>
                          <a:cs typeface="Delivery"/>
                        </a:rPr>
                        <a:t>E</a:t>
                      </a:r>
                      <a:endParaRPr sz="450">
                        <a:latin typeface="Delivery"/>
                        <a:cs typeface="Delivery"/>
                      </a:endParaRPr>
                    </a:p>
                    <a:p>
                      <a:pPr marL="608330">
                        <a:lnSpc>
                          <a:spcPts val="505"/>
                        </a:lnSpc>
                      </a:pPr>
                      <a:r>
                        <a:rPr sz="450" b="1" spc="15" dirty="0">
                          <a:latin typeface="Delivery"/>
                          <a:cs typeface="Delivery"/>
                        </a:rPr>
                        <a:t>(for </a:t>
                      </a:r>
                      <a:r>
                        <a:rPr sz="450" b="1" spc="20" dirty="0">
                          <a:latin typeface="Delivery"/>
                          <a:cs typeface="Delivery"/>
                        </a:rPr>
                        <a:t>Customs</a:t>
                      </a:r>
                      <a:r>
                        <a:rPr sz="450" b="1" spc="-30" dirty="0">
                          <a:latin typeface="Delivery"/>
                          <a:cs typeface="Delivery"/>
                        </a:rPr>
                        <a:t> </a:t>
                      </a:r>
                      <a:r>
                        <a:rPr sz="450" b="1" spc="15" dirty="0">
                          <a:latin typeface="Delivery"/>
                          <a:cs typeface="Delivery"/>
                        </a:rPr>
                        <a:t>Purposes):</a:t>
                      </a:r>
                      <a:endParaRPr sz="450">
                        <a:latin typeface="Delivery"/>
                        <a:cs typeface="Delivery"/>
                      </a:endParaRPr>
                    </a:p>
                  </a:txBody>
                  <a:tcPr marL="0" marR="0" marT="6350" marB="0">
                    <a:lnL w="6350">
                      <a:solidFill>
                        <a:srgbClr val="000000"/>
                      </a:solidFill>
                      <a:prstDash val="solid"/>
                    </a:lnL>
                    <a:lnR w="6350">
                      <a:solidFill>
                        <a:srgbClr val="58595B"/>
                      </a:solidFill>
                      <a:prstDash val="solid"/>
                    </a:lnR>
                    <a:lnT w="6350">
                      <a:solidFill>
                        <a:srgbClr val="58595B"/>
                      </a:solidFill>
                      <a:prstDash val="solid"/>
                    </a:lnT>
                    <a:lnB w="6350">
                      <a:solidFill>
                        <a:srgbClr val="58595B"/>
                      </a:solidFill>
                      <a:prstDash val="solid"/>
                    </a:lnB>
                    <a:solidFill>
                      <a:srgbClr val="FFECBC"/>
                    </a:solidFill>
                  </a:tcPr>
                </a:tc>
                <a:tc>
                  <a:txBody>
                    <a:bodyPr/>
                    <a:lstStyle/>
                    <a:p>
                      <a:pPr>
                        <a:lnSpc>
                          <a:spcPct val="100000"/>
                        </a:lnSpc>
                      </a:pPr>
                      <a:endParaRPr sz="600">
                        <a:latin typeface="Times New Roman"/>
                        <a:cs typeface="Times New Roman"/>
                      </a:endParaRPr>
                    </a:p>
                  </a:txBody>
                  <a:tcPr marL="0" marR="0" marT="0" marB="0">
                    <a:lnL w="6350">
                      <a:solidFill>
                        <a:srgbClr val="58595B"/>
                      </a:solidFill>
                      <a:prstDash val="solid"/>
                    </a:lnL>
                    <a:lnR w="6350">
                      <a:solidFill>
                        <a:srgbClr val="000000"/>
                      </a:solidFill>
                      <a:prstDash val="solid"/>
                    </a:lnR>
                    <a:lnT w="6350">
                      <a:solidFill>
                        <a:srgbClr val="58595B"/>
                      </a:solidFill>
                      <a:prstDash val="solid"/>
                    </a:lnT>
                    <a:lnB w="6350">
                      <a:solidFill>
                        <a:srgbClr val="58595B"/>
                      </a:solidFill>
                      <a:prstDash val="solid"/>
                    </a:lnB>
                    <a:solidFill>
                      <a:srgbClr val="FFECBC"/>
                    </a:solidFill>
                  </a:tcPr>
                </a:tc>
                <a:extLst>
                  <a:ext uri="{0D108BD9-81ED-4DB2-BD59-A6C34878D82A}">
                    <a16:rowId xmlns:a16="http://schemas.microsoft.com/office/drawing/2014/main" val="10003"/>
                  </a:ext>
                </a:extLst>
              </a:tr>
              <a:tr h="87139">
                <a:tc>
                  <a:txBody>
                    <a:bodyPr/>
                    <a:lstStyle/>
                    <a:p>
                      <a:pPr marR="13970" algn="r">
                        <a:lnSpc>
                          <a:spcPct val="100000"/>
                        </a:lnSpc>
                        <a:spcBef>
                          <a:spcPts val="15"/>
                        </a:spcBef>
                      </a:pPr>
                      <a:r>
                        <a:rPr sz="450" b="1" spc="20" dirty="0">
                          <a:latin typeface="Delivery"/>
                          <a:cs typeface="Delivery"/>
                        </a:rPr>
                        <a:t>Import Customs </a:t>
                      </a:r>
                      <a:r>
                        <a:rPr sz="450" b="1" spc="15" dirty="0">
                          <a:latin typeface="Delivery"/>
                          <a:cs typeface="Delivery"/>
                        </a:rPr>
                        <a:t>Duties </a:t>
                      </a:r>
                      <a:r>
                        <a:rPr sz="450" b="1" spc="10" dirty="0">
                          <a:latin typeface="Delivery"/>
                          <a:cs typeface="Delivery"/>
                        </a:rPr>
                        <a:t>– </a:t>
                      </a:r>
                      <a:r>
                        <a:rPr sz="450" b="1" i="1" spc="20" dirty="0">
                          <a:latin typeface="Delivery"/>
                          <a:cs typeface="Delivery"/>
                        </a:rPr>
                        <a:t>pre</a:t>
                      </a:r>
                      <a:r>
                        <a:rPr sz="450" b="1" i="1" spc="-10" dirty="0">
                          <a:latin typeface="Delivery"/>
                          <a:cs typeface="Delivery"/>
                        </a:rPr>
                        <a:t> </a:t>
                      </a:r>
                      <a:r>
                        <a:rPr sz="450" b="1" i="1" spc="15" dirty="0">
                          <a:latin typeface="Delivery"/>
                          <a:cs typeface="Delivery"/>
                        </a:rPr>
                        <a:t>calculated</a:t>
                      </a:r>
                      <a:endParaRPr sz="450">
                        <a:latin typeface="Delivery"/>
                        <a:cs typeface="Delivery"/>
                      </a:endParaRPr>
                    </a:p>
                  </a:txBody>
                  <a:tcPr marL="0" marR="0" marT="1905" marB="0">
                    <a:lnL w="6350">
                      <a:solidFill>
                        <a:srgbClr val="000000"/>
                      </a:solidFill>
                      <a:prstDash val="solid"/>
                    </a:lnL>
                    <a:lnR w="6350">
                      <a:solidFill>
                        <a:srgbClr val="58595B"/>
                      </a:solidFill>
                      <a:prstDash val="solid"/>
                    </a:lnR>
                    <a:lnT w="6350">
                      <a:solidFill>
                        <a:srgbClr val="58595B"/>
                      </a:solidFill>
                      <a:prstDash val="solid"/>
                    </a:lnT>
                    <a:lnB w="6350">
                      <a:solidFill>
                        <a:srgbClr val="58595B"/>
                      </a:solidFill>
                      <a:prstDash val="solid"/>
                    </a:lnB>
                    <a:solidFill>
                      <a:srgbClr val="FFFFFF"/>
                    </a:solidFill>
                  </a:tcPr>
                </a:tc>
                <a:tc>
                  <a:txBody>
                    <a:bodyPr/>
                    <a:lstStyle/>
                    <a:p>
                      <a:pPr>
                        <a:lnSpc>
                          <a:spcPct val="100000"/>
                        </a:lnSpc>
                      </a:pPr>
                      <a:endParaRPr sz="400">
                        <a:latin typeface="Times New Roman"/>
                        <a:cs typeface="Times New Roman"/>
                      </a:endParaRPr>
                    </a:p>
                  </a:txBody>
                  <a:tcPr marL="0" marR="0" marT="0" marB="0">
                    <a:lnL w="6350">
                      <a:solidFill>
                        <a:srgbClr val="58595B"/>
                      </a:solidFill>
                      <a:prstDash val="solid"/>
                    </a:lnL>
                    <a:lnR w="6350">
                      <a:solidFill>
                        <a:srgbClr val="000000"/>
                      </a:solidFill>
                      <a:prstDash val="solid"/>
                    </a:lnR>
                    <a:lnT w="6350">
                      <a:solidFill>
                        <a:srgbClr val="58595B"/>
                      </a:solidFill>
                      <a:prstDash val="solid"/>
                    </a:lnT>
                    <a:lnB w="6350">
                      <a:solidFill>
                        <a:srgbClr val="58595B"/>
                      </a:solidFill>
                      <a:prstDash val="solid"/>
                    </a:lnB>
                    <a:solidFill>
                      <a:srgbClr val="FFFFFF"/>
                    </a:solidFill>
                  </a:tcPr>
                </a:tc>
                <a:extLst>
                  <a:ext uri="{0D108BD9-81ED-4DB2-BD59-A6C34878D82A}">
                    <a16:rowId xmlns:a16="http://schemas.microsoft.com/office/drawing/2014/main" val="10004"/>
                  </a:ext>
                </a:extLst>
              </a:tr>
              <a:tr h="72376">
                <a:tc>
                  <a:txBody>
                    <a:bodyPr/>
                    <a:lstStyle/>
                    <a:p>
                      <a:pPr marR="15240" algn="r">
                        <a:lnSpc>
                          <a:spcPts val="470"/>
                        </a:lnSpc>
                      </a:pPr>
                      <a:r>
                        <a:rPr sz="450" b="1" spc="20" dirty="0">
                          <a:latin typeface="Delivery"/>
                          <a:cs typeface="Delivery"/>
                        </a:rPr>
                        <a:t>Import </a:t>
                      </a:r>
                      <a:r>
                        <a:rPr sz="450" b="1" spc="15" dirty="0">
                          <a:latin typeface="Delivery"/>
                          <a:cs typeface="Delivery"/>
                        </a:rPr>
                        <a:t>Taxes </a:t>
                      </a:r>
                      <a:r>
                        <a:rPr sz="450" b="1" spc="10" dirty="0">
                          <a:latin typeface="Delivery"/>
                          <a:cs typeface="Delivery"/>
                        </a:rPr>
                        <a:t>(VAT/GST) – </a:t>
                      </a:r>
                      <a:r>
                        <a:rPr sz="450" b="1" i="1" spc="20" dirty="0">
                          <a:latin typeface="Delivery"/>
                          <a:cs typeface="Delivery"/>
                        </a:rPr>
                        <a:t>pre</a:t>
                      </a:r>
                      <a:r>
                        <a:rPr sz="450" b="1" i="1" spc="25" dirty="0">
                          <a:latin typeface="Delivery"/>
                          <a:cs typeface="Delivery"/>
                        </a:rPr>
                        <a:t> </a:t>
                      </a:r>
                      <a:r>
                        <a:rPr sz="450" b="1" i="1" spc="15" dirty="0">
                          <a:latin typeface="Delivery"/>
                          <a:cs typeface="Delivery"/>
                        </a:rPr>
                        <a:t>calculated</a:t>
                      </a:r>
                      <a:endParaRPr sz="450">
                        <a:latin typeface="Delivery"/>
                        <a:cs typeface="Delivery"/>
                      </a:endParaRPr>
                    </a:p>
                  </a:txBody>
                  <a:tcPr marL="0" marR="0" marT="0" marB="0">
                    <a:lnL w="6350">
                      <a:solidFill>
                        <a:srgbClr val="000000"/>
                      </a:solidFill>
                      <a:prstDash val="solid"/>
                    </a:lnL>
                    <a:lnR w="6350">
                      <a:solidFill>
                        <a:srgbClr val="58595B"/>
                      </a:solidFill>
                      <a:prstDash val="solid"/>
                    </a:lnR>
                    <a:lnT w="6350">
                      <a:solidFill>
                        <a:srgbClr val="58595B"/>
                      </a:solidFill>
                      <a:prstDash val="solid"/>
                    </a:lnT>
                    <a:lnB w="6350">
                      <a:solidFill>
                        <a:srgbClr val="58595B"/>
                      </a:solidFill>
                      <a:prstDash val="solid"/>
                    </a:lnB>
                    <a:solidFill>
                      <a:srgbClr val="FFFFFF"/>
                    </a:solidFill>
                  </a:tcPr>
                </a:tc>
                <a:tc>
                  <a:txBody>
                    <a:bodyPr/>
                    <a:lstStyle/>
                    <a:p>
                      <a:pPr>
                        <a:lnSpc>
                          <a:spcPct val="100000"/>
                        </a:lnSpc>
                      </a:pPr>
                      <a:endParaRPr sz="300">
                        <a:latin typeface="Times New Roman"/>
                        <a:cs typeface="Times New Roman"/>
                      </a:endParaRPr>
                    </a:p>
                  </a:txBody>
                  <a:tcPr marL="0" marR="0" marT="0" marB="0">
                    <a:lnL w="6350">
                      <a:solidFill>
                        <a:srgbClr val="58595B"/>
                      </a:solidFill>
                      <a:prstDash val="solid"/>
                    </a:lnL>
                    <a:lnR w="6350">
                      <a:solidFill>
                        <a:srgbClr val="000000"/>
                      </a:solidFill>
                      <a:prstDash val="solid"/>
                    </a:lnR>
                    <a:lnT w="6350">
                      <a:solidFill>
                        <a:srgbClr val="58595B"/>
                      </a:solidFill>
                      <a:prstDash val="solid"/>
                    </a:lnT>
                    <a:lnB w="6350">
                      <a:solidFill>
                        <a:srgbClr val="58595B"/>
                      </a:solidFill>
                      <a:prstDash val="solid"/>
                    </a:lnB>
                    <a:solidFill>
                      <a:srgbClr val="FFFFFF"/>
                    </a:solidFill>
                  </a:tcPr>
                </a:tc>
                <a:extLst>
                  <a:ext uri="{0D108BD9-81ED-4DB2-BD59-A6C34878D82A}">
                    <a16:rowId xmlns:a16="http://schemas.microsoft.com/office/drawing/2014/main" val="10005"/>
                  </a:ext>
                </a:extLst>
              </a:tr>
              <a:tr h="163046">
                <a:tc>
                  <a:txBody>
                    <a:bodyPr/>
                    <a:lstStyle/>
                    <a:p>
                      <a:pPr marR="15240" algn="r">
                        <a:lnSpc>
                          <a:spcPts val="525"/>
                        </a:lnSpc>
                        <a:spcBef>
                          <a:spcPts val="95"/>
                        </a:spcBef>
                      </a:pPr>
                      <a:r>
                        <a:rPr sz="450" b="1" dirty="0">
                          <a:latin typeface="Delivery"/>
                          <a:cs typeface="Delivery"/>
                        </a:rPr>
                        <a:t>TO</a:t>
                      </a:r>
                      <a:r>
                        <a:rPr sz="450" b="1" spc="-10" dirty="0">
                          <a:latin typeface="Delivery"/>
                          <a:cs typeface="Delivery"/>
                        </a:rPr>
                        <a:t>T</a:t>
                      </a:r>
                      <a:r>
                        <a:rPr sz="450" b="1" spc="5" dirty="0">
                          <a:latin typeface="Delivery"/>
                          <a:cs typeface="Delivery"/>
                        </a:rPr>
                        <a:t>A</a:t>
                      </a:r>
                      <a:r>
                        <a:rPr sz="450" b="1" dirty="0">
                          <a:latin typeface="Delivery"/>
                          <a:cs typeface="Delivery"/>
                        </a:rPr>
                        <a:t>L</a:t>
                      </a:r>
                      <a:endParaRPr sz="450">
                        <a:latin typeface="Delivery"/>
                        <a:cs typeface="Delivery"/>
                      </a:endParaRPr>
                    </a:p>
                    <a:p>
                      <a:pPr marL="245745">
                        <a:lnSpc>
                          <a:spcPts val="525"/>
                        </a:lnSpc>
                      </a:pPr>
                      <a:r>
                        <a:rPr sz="450" b="1" spc="15" dirty="0">
                          <a:latin typeface="Delivery"/>
                          <a:cs typeface="Delivery"/>
                        </a:rPr>
                        <a:t>(with </a:t>
                      </a:r>
                      <a:r>
                        <a:rPr sz="450" b="1" spc="20" dirty="0">
                          <a:latin typeface="Delivery"/>
                          <a:cs typeface="Delivery"/>
                        </a:rPr>
                        <a:t>Import Customs</a:t>
                      </a:r>
                      <a:r>
                        <a:rPr sz="450" b="1" spc="-15" dirty="0">
                          <a:latin typeface="Delivery"/>
                          <a:cs typeface="Delivery"/>
                        </a:rPr>
                        <a:t> </a:t>
                      </a:r>
                      <a:r>
                        <a:rPr sz="450" b="1" spc="15" dirty="0">
                          <a:latin typeface="Delivery"/>
                          <a:cs typeface="Delivery"/>
                        </a:rPr>
                        <a:t>Duties/Taxes):</a:t>
                      </a:r>
                      <a:endParaRPr sz="450">
                        <a:latin typeface="Delivery"/>
                        <a:cs typeface="Delivery"/>
                      </a:endParaRPr>
                    </a:p>
                  </a:txBody>
                  <a:tcPr marL="0" marR="0" marT="12065" marB="0">
                    <a:lnL w="6350">
                      <a:solidFill>
                        <a:srgbClr val="000000"/>
                      </a:solidFill>
                      <a:prstDash val="solid"/>
                    </a:lnL>
                    <a:lnR w="6350">
                      <a:solidFill>
                        <a:srgbClr val="58595B"/>
                      </a:solidFill>
                      <a:prstDash val="solid"/>
                    </a:lnR>
                    <a:lnT w="6350">
                      <a:solidFill>
                        <a:srgbClr val="58595B"/>
                      </a:solidFill>
                      <a:prstDash val="solid"/>
                    </a:lnT>
                    <a:lnB w="6350">
                      <a:solidFill>
                        <a:srgbClr val="000000"/>
                      </a:solidFill>
                      <a:prstDash val="solid"/>
                    </a:lnB>
                    <a:solidFill>
                      <a:srgbClr val="FFECBC"/>
                    </a:solidFill>
                  </a:tcPr>
                </a:tc>
                <a:tc>
                  <a:txBody>
                    <a:bodyPr/>
                    <a:lstStyle/>
                    <a:p>
                      <a:pPr>
                        <a:lnSpc>
                          <a:spcPct val="100000"/>
                        </a:lnSpc>
                      </a:pPr>
                      <a:endParaRPr sz="600">
                        <a:latin typeface="Times New Roman"/>
                        <a:cs typeface="Times New Roman"/>
                      </a:endParaRPr>
                    </a:p>
                  </a:txBody>
                  <a:tcPr marL="0" marR="0" marT="0" marB="0">
                    <a:lnL w="6350">
                      <a:solidFill>
                        <a:srgbClr val="58595B"/>
                      </a:solidFill>
                      <a:prstDash val="solid"/>
                    </a:lnL>
                    <a:lnR w="6350">
                      <a:solidFill>
                        <a:srgbClr val="000000"/>
                      </a:solidFill>
                      <a:prstDash val="solid"/>
                    </a:lnR>
                    <a:lnT w="6350">
                      <a:solidFill>
                        <a:srgbClr val="58595B"/>
                      </a:solidFill>
                      <a:prstDash val="solid"/>
                    </a:lnT>
                    <a:lnB w="6350">
                      <a:solidFill>
                        <a:srgbClr val="000000"/>
                      </a:solidFill>
                      <a:prstDash val="solid"/>
                    </a:lnB>
                    <a:solidFill>
                      <a:srgbClr val="FFECBC"/>
                    </a:solidFill>
                  </a:tcPr>
                </a:tc>
                <a:extLst>
                  <a:ext uri="{0D108BD9-81ED-4DB2-BD59-A6C34878D82A}">
                    <a16:rowId xmlns:a16="http://schemas.microsoft.com/office/drawing/2014/main" val="10006"/>
                  </a:ext>
                </a:extLst>
              </a:tr>
            </a:tbl>
          </a:graphicData>
        </a:graphic>
      </p:graphicFrame>
      <p:graphicFrame>
        <p:nvGraphicFramePr>
          <p:cNvPr id="11" name="object 16">
            <a:extLst>
              <a:ext uri="{FF2B5EF4-FFF2-40B4-BE49-F238E27FC236}">
                <a16:creationId xmlns:a16="http://schemas.microsoft.com/office/drawing/2014/main" id="{14B946A6-253F-38A1-F3F0-5F78F18556C3}"/>
              </a:ext>
            </a:extLst>
          </p:cNvPr>
          <p:cNvGraphicFramePr>
            <a:graphicFrameLocks noGrp="1"/>
          </p:cNvGraphicFramePr>
          <p:nvPr>
            <p:extLst>
              <p:ext uri="{D42A27DB-BD31-4B8C-83A1-F6EECF244321}">
                <p14:modId xmlns:p14="http://schemas.microsoft.com/office/powerpoint/2010/main" val="1220471740"/>
              </p:ext>
            </p:extLst>
          </p:nvPr>
        </p:nvGraphicFramePr>
        <p:xfrm>
          <a:off x="11741263" y="4201656"/>
          <a:ext cx="2781300" cy="236689"/>
        </p:xfrm>
        <a:graphic>
          <a:graphicData uri="http://schemas.openxmlformats.org/drawingml/2006/table">
            <a:tbl>
              <a:tblPr firstRow="1" bandRow="1">
                <a:tableStyleId>{2D5ABB26-0587-4C30-8999-92F81FD0307C}</a:tableStyleId>
              </a:tblPr>
              <a:tblGrid>
                <a:gridCol w="1322705">
                  <a:extLst>
                    <a:ext uri="{9D8B030D-6E8A-4147-A177-3AD203B41FA5}">
                      <a16:colId xmlns:a16="http://schemas.microsoft.com/office/drawing/2014/main" val="20000"/>
                    </a:ext>
                  </a:extLst>
                </a:gridCol>
                <a:gridCol w="1458595">
                  <a:extLst>
                    <a:ext uri="{9D8B030D-6E8A-4147-A177-3AD203B41FA5}">
                      <a16:colId xmlns:a16="http://schemas.microsoft.com/office/drawing/2014/main" val="20001"/>
                    </a:ext>
                  </a:extLst>
                </a:gridCol>
              </a:tblGrid>
              <a:tr h="77128">
                <a:tc>
                  <a:txBody>
                    <a:bodyPr/>
                    <a:lstStyle/>
                    <a:p>
                      <a:pPr marR="13970" algn="r">
                        <a:lnSpc>
                          <a:spcPts val="495"/>
                        </a:lnSpc>
                        <a:spcBef>
                          <a:spcPts val="10"/>
                        </a:spcBef>
                      </a:pPr>
                      <a:r>
                        <a:rPr sz="450" b="1" spc="15" dirty="0">
                          <a:latin typeface="Delivery"/>
                          <a:cs typeface="Delivery"/>
                        </a:rPr>
                        <a:t>Terms </a:t>
                      </a:r>
                      <a:r>
                        <a:rPr sz="450" b="1" spc="10" dirty="0">
                          <a:latin typeface="Delivery"/>
                          <a:cs typeface="Delivery"/>
                        </a:rPr>
                        <a:t>of</a:t>
                      </a:r>
                      <a:r>
                        <a:rPr sz="450" b="1" spc="-40" dirty="0">
                          <a:latin typeface="Delivery"/>
                          <a:cs typeface="Delivery"/>
                        </a:rPr>
                        <a:t> </a:t>
                      </a:r>
                      <a:r>
                        <a:rPr sz="450" b="1" spc="15" dirty="0">
                          <a:latin typeface="Delivery"/>
                          <a:cs typeface="Delivery"/>
                        </a:rPr>
                        <a:t>Payment:</a:t>
                      </a:r>
                      <a:endParaRPr sz="450">
                        <a:latin typeface="Delivery"/>
                        <a:cs typeface="Delivery"/>
                      </a:endParaRPr>
                    </a:p>
                  </a:txBody>
                  <a:tcPr marL="0" marR="0" marT="1270" marB="0">
                    <a:lnL w="6350">
                      <a:solidFill>
                        <a:srgbClr val="000000"/>
                      </a:solidFill>
                      <a:prstDash val="solid"/>
                    </a:lnL>
                    <a:lnR w="6350">
                      <a:solidFill>
                        <a:srgbClr val="58595B"/>
                      </a:solidFill>
                      <a:prstDash val="solid"/>
                    </a:lnR>
                    <a:lnT w="6350">
                      <a:solidFill>
                        <a:srgbClr val="000000"/>
                      </a:solidFill>
                      <a:prstDash val="solid"/>
                    </a:lnT>
                    <a:lnB w="6350">
                      <a:solidFill>
                        <a:srgbClr val="58595B"/>
                      </a:solidFill>
                      <a:prstDash val="solid"/>
                    </a:lnB>
                    <a:solidFill>
                      <a:srgbClr val="FFFFFF"/>
                    </a:solidFill>
                  </a:tcPr>
                </a:tc>
                <a:tc>
                  <a:txBody>
                    <a:bodyPr/>
                    <a:lstStyle/>
                    <a:p>
                      <a:pPr>
                        <a:lnSpc>
                          <a:spcPct val="100000"/>
                        </a:lnSpc>
                      </a:pPr>
                      <a:endParaRPr sz="300">
                        <a:latin typeface="Times New Roman"/>
                        <a:cs typeface="Times New Roman"/>
                      </a:endParaRPr>
                    </a:p>
                  </a:txBody>
                  <a:tcPr marL="0" marR="0" marT="0" marB="0">
                    <a:lnL w="6350">
                      <a:solidFill>
                        <a:srgbClr val="58595B"/>
                      </a:solidFill>
                      <a:prstDash val="solid"/>
                    </a:lnL>
                    <a:lnR w="6350">
                      <a:solidFill>
                        <a:srgbClr val="000000"/>
                      </a:solidFill>
                      <a:prstDash val="solid"/>
                    </a:lnR>
                    <a:lnT w="6350">
                      <a:solidFill>
                        <a:srgbClr val="000000"/>
                      </a:solidFill>
                      <a:prstDash val="solid"/>
                    </a:lnT>
                    <a:lnB w="6350">
                      <a:solidFill>
                        <a:srgbClr val="58595B"/>
                      </a:solidFill>
                      <a:prstDash val="solid"/>
                    </a:lnB>
                    <a:solidFill>
                      <a:srgbClr val="FFFFFF"/>
                    </a:solidFill>
                  </a:tcPr>
                </a:tc>
                <a:extLst>
                  <a:ext uri="{0D108BD9-81ED-4DB2-BD59-A6C34878D82A}">
                    <a16:rowId xmlns:a16="http://schemas.microsoft.com/office/drawing/2014/main" val="10000"/>
                  </a:ext>
                </a:extLst>
              </a:tr>
              <a:tr h="80170">
                <a:tc>
                  <a:txBody>
                    <a:bodyPr/>
                    <a:lstStyle/>
                    <a:p>
                      <a:pPr marR="13970" algn="r">
                        <a:lnSpc>
                          <a:spcPts val="500"/>
                        </a:lnSpc>
                        <a:spcBef>
                          <a:spcPts val="30"/>
                        </a:spcBef>
                      </a:pPr>
                      <a:r>
                        <a:rPr sz="450" b="1" spc="15" dirty="0">
                          <a:latin typeface="Delivery"/>
                          <a:cs typeface="Delivery"/>
                        </a:rPr>
                        <a:t>Payer </a:t>
                      </a:r>
                      <a:r>
                        <a:rPr sz="450" b="1" spc="10" dirty="0">
                          <a:latin typeface="Delivery"/>
                          <a:cs typeface="Delivery"/>
                        </a:rPr>
                        <a:t>of</a:t>
                      </a:r>
                      <a:r>
                        <a:rPr sz="450" b="1" spc="-25" dirty="0">
                          <a:latin typeface="Delivery"/>
                          <a:cs typeface="Delivery"/>
                        </a:rPr>
                        <a:t> </a:t>
                      </a:r>
                      <a:r>
                        <a:rPr sz="450" b="1" spc="10" dirty="0">
                          <a:latin typeface="Delivery"/>
                          <a:cs typeface="Delivery"/>
                        </a:rPr>
                        <a:t>GST/VAT:</a:t>
                      </a:r>
                      <a:endParaRPr sz="450">
                        <a:latin typeface="Delivery"/>
                        <a:cs typeface="Delivery"/>
                      </a:endParaRPr>
                    </a:p>
                  </a:txBody>
                  <a:tcPr marL="0" marR="0" marT="3810" marB="0">
                    <a:lnL w="6350">
                      <a:solidFill>
                        <a:srgbClr val="000000"/>
                      </a:solidFill>
                      <a:prstDash val="solid"/>
                    </a:lnL>
                    <a:lnR w="6350">
                      <a:solidFill>
                        <a:srgbClr val="58595B"/>
                      </a:solidFill>
                      <a:prstDash val="solid"/>
                    </a:lnR>
                    <a:lnT w="6350">
                      <a:solidFill>
                        <a:srgbClr val="58595B"/>
                      </a:solidFill>
                      <a:prstDash val="solid"/>
                    </a:lnT>
                    <a:lnB w="6350">
                      <a:solidFill>
                        <a:srgbClr val="58595B"/>
                      </a:solidFill>
                      <a:prstDash val="solid"/>
                    </a:lnB>
                    <a:solidFill>
                      <a:srgbClr val="FFFFFF"/>
                    </a:solidFill>
                  </a:tcPr>
                </a:tc>
                <a:tc>
                  <a:txBody>
                    <a:bodyPr/>
                    <a:lstStyle/>
                    <a:p>
                      <a:pPr>
                        <a:lnSpc>
                          <a:spcPct val="100000"/>
                        </a:lnSpc>
                      </a:pPr>
                      <a:endParaRPr sz="300">
                        <a:latin typeface="Times New Roman"/>
                        <a:cs typeface="Times New Roman"/>
                      </a:endParaRPr>
                    </a:p>
                  </a:txBody>
                  <a:tcPr marL="0" marR="0" marT="0" marB="0">
                    <a:lnL w="6350">
                      <a:solidFill>
                        <a:srgbClr val="58595B"/>
                      </a:solidFill>
                      <a:prstDash val="solid"/>
                    </a:lnL>
                    <a:lnR w="6350">
                      <a:solidFill>
                        <a:srgbClr val="000000"/>
                      </a:solidFill>
                      <a:prstDash val="solid"/>
                    </a:lnR>
                    <a:lnT w="6350">
                      <a:solidFill>
                        <a:srgbClr val="58595B"/>
                      </a:solidFill>
                      <a:prstDash val="solid"/>
                    </a:lnT>
                    <a:lnB w="6350">
                      <a:solidFill>
                        <a:srgbClr val="58595B"/>
                      </a:solidFill>
                      <a:prstDash val="solid"/>
                    </a:lnB>
                    <a:solidFill>
                      <a:srgbClr val="FFFFFF"/>
                    </a:solidFill>
                  </a:tcPr>
                </a:tc>
                <a:extLst>
                  <a:ext uri="{0D108BD9-81ED-4DB2-BD59-A6C34878D82A}">
                    <a16:rowId xmlns:a16="http://schemas.microsoft.com/office/drawing/2014/main" val="10001"/>
                  </a:ext>
                </a:extLst>
              </a:tr>
              <a:tr h="79391">
                <a:tc>
                  <a:txBody>
                    <a:bodyPr/>
                    <a:lstStyle/>
                    <a:p>
                      <a:pPr marR="13970" algn="r">
                        <a:lnSpc>
                          <a:spcPts val="509"/>
                        </a:lnSpc>
                        <a:spcBef>
                          <a:spcPts val="15"/>
                        </a:spcBef>
                      </a:pPr>
                      <a:r>
                        <a:rPr sz="450" b="1" spc="15" dirty="0">
                          <a:latin typeface="Delivery"/>
                          <a:cs typeface="Delivery"/>
                        </a:rPr>
                        <a:t>Duty/Tax Billing</a:t>
                      </a:r>
                      <a:r>
                        <a:rPr sz="450" b="1" spc="-40" dirty="0">
                          <a:latin typeface="Delivery"/>
                          <a:cs typeface="Delivery"/>
                        </a:rPr>
                        <a:t> </a:t>
                      </a:r>
                      <a:r>
                        <a:rPr sz="450" b="1" spc="15" dirty="0">
                          <a:latin typeface="Delivery"/>
                          <a:cs typeface="Delivery"/>
                        </a:rPr>
                        <a:t>Svc:</a:t>
                      </a:r>
                      <a:endParaRPr sz="450">
                        <a:latin typeface="Delivery"/>
                        <a:cs typeface="Delivery"/>
                      </a:endParaRPr>
                    </a:p>
                  </a:txBody>
                  <a:tcPr marL="0" marR="0" marT="1905" marB="0">
                    <a:lnL w="6350">
                      <a:solidFill>
                        <a:srgbClr val="000000"/>
                      </a:solidFill>
                      <a:prstDash val="solid"/>
                    </a:lnL>
                    <a:lnR w="6350">
                      <a:solidFill>
                        <a:srgbClr val="58595B"/>
                      </a:solidFill>
                      <a:prstDash val="solid"/>
                    </a:lnR>
                    <a:lnT w="6350">
                      <a:solidFill>
                        <a:srgbClr val="58595B"/>
                      </a:solidFill>
                      <a:prstDash val="solid"/>
                    </a:lnT>
                    <a:lnB w="6350">
                      <a:solidFill>
                        <a:srgbClr val="000000"/>
                      </a:solidFill>
                      <a:prstDash val="solid"/>
                    </a:lnB>
                    <a:solidFill>
                      <a:srgbClr val="FFFFFF"/>
                    </a:solidFill>
                  </a:tcPr>
                </a:tc>
                <a:tc>
                  <a:txBody>
                    <a:bodyPr/>
                    <a:lstStyle/>
                    <a:p>
                      <a:pPr>
                        <a:lnSpc>
                          <a:spcPct val="100000"/>
                        </a:lnSpc>
                      </a:pPr>
                      <a:endParaRPr sz="300">
                        <a:latin typeface="Times New Roman"/>
                        <a:cs typeface="Times New Roman"/>
                      </a:endParaRPr>
                    </a:p>
                  </a:txBody>
                  <a:tcPr marL="0" marR="0" marT="0" marB="0">
                    <a:lnL w="6350">
                      <a:solidFill>
                        <a:srgbClr val="58595B"/>
                      </a:solidFill>
                      <a:prstDash val="solid"/>
                    </a:lnL>
                    <a:lnR w="6350">
                      <a:solidFill>
                        <a:srgbClr val="000000"/>
                      </a:solidFill>
                      <a:prstDash val="solid"/>
                    </a:lnR>
                    <a:lnT w="6350">
                      <a:solidFill>
                        <a:srgbClr val="58595B"/>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2"/>
                  </a:ext>
                </a:extLst>
              </a:tr>
            </a:tbl>
          </a:graphicData>
        </a:graphic>
      </p:graphicFrame>
      <p:graphicFrame>
        <p:nvGraphicFramePr>
          <p:cNvPr id="12" name="object 17">
            <a:extLst>
              <a:ext uri="{FF2B5EF4-FFF2-40B4-BE49-F238E27FC236}">
                <a16:creationId xmlns:a16="http://schemas.microsoft.com/office/drawing/2014/main" id="{52EBD320-585F-092F-2248-A4E29BED3F08}"/>
              </a:ext>
            </a:extLst>
          </p:cNvPr>
          <p:cNvGraphicFramePr>
            <a:graphicFrameLocks noGrp="1"/>
          </p:cNvGraphicFramePr>
          <p:nvPr>
            <p:extLst>
              <p:ext uri="{D42A27DB-BD31-4B8C-83A1-F6EECF244321}">
                <p14:modId xmlns:p14="http://schemas.microsoft.com/office/powerpoint/2010/main" val="1570968026"/>
              </p:ext>
            </p:extLst>
          </p:nvPr>
        </p:nvGraphicFramePr>
        <p:xfrm>
          <a:off x="9792567" y="-57401"/>
          <a:ext cx="4735194" cy="3992708"/>
        </p:xfrm>
        <a:graphic>
          <a:graphicData uri="http://schemas.openxmlformats.org/drawingml/2006/table">
            <a:tbl>
              <a:tblPr firstRow="1" bandRow="1">
                <a:tableStyleId>{2D5ABB26-0587-4C30-8999-92F81FD0307C}</a:tableStyleId>
              </a:tblPr>
              <a:tblGrid>
                <a:gridCol w="442595">
                  <a:extLst>
                    <a:ext uri="{9D8B030D-6E8A-4147-A177-3AD203B41FA5}">
                      <a16:colId xmlns:a16="http://schemas.microsoft.com/office/drawing/2014/main" val="20000"/>
                    </a:ext>
                  </a:extLst>
                </a:gridCol>
                <a:gridCol w="930275">
                  <a:extLst>
                    <a:ext uri="{9D8B030D-6E8A-4147-A177-3AD203B41FA5}">
                      <a16:colId xmlns:a16="http://schemas.microsoft.com/office/drawing/2014/main" val="20001"/>
                    </a:ext>
                  </a:extLst>
                </a:gridCol>
                <a:gridCol w="573405">
                  <a:extLst>
                    <a:ext uri="{9D8B030D-6E8A-4147-A177-3AD203B41FA5}">
                      <a16:colId xmlns:a16="http://schemas.microsoft.com/office/drawing/2014/main" val="20002"/>
                    </a:ext>
                  </a:extLst>
                </a:gridCol>
                <a:gridCol w="410210">
                  <a:extLst>
                    <a:ext uri="{9D8B030D-6E8A-4147-A177-3AD203B41FA5}">
                      <a16:colId xmlns:a16="http://schemas.microsoft.com/office/drawing/2014/main" val="20003"/>
                    </a:ext>
                  </a:extLst>
                </a:gridCol>
                <a:gridCol w="311150">
                  <a:extLst>
                    <a:ext uri="{9D8B030D-6E8A-4147-A177-3AD203B41FA5}">
                      <a16:colId xmlns:a16="http://schemas.microsoft.com/office/drawing/2014/main" val="20004"/>
                    </a:ext>
                  </a:extLst>
                </a:gridCol>
                <a:gridCol w="603250">
                  <a:extLst>
                    <a:ext uri="{9D8B030D-6E8A-4147-A177-3AD203B41FA5}">
                      <a16:colId xmlns:a16="http://schemas.microsoft.com/office/drawing/2014/main" val="20005"/>
                    </a:ext>
                  </a:extLst>
                </a:gridCol>
                <a:gridCol w="505460">
                  <a:extLst>
                    <a:ext uri="{9D8B030D-6E8A-4147-A177-3AD203B41FA5}">
                      <a16:colId xmlns:a16="http://schemas.microsoft.com/office/drawing/2014/main" val="20006"/>
                    </a:ext>
                  </a:extLst>
                </a:gridCol>
                <a:gridCol w="484504">
                  <a:extLst>
                    <a:ext uri="{9D8B030D-6E8A-4147-A177-3AD203B41FA5}">
                      <a16:colId xmlns:a16="http://schemas.microsoft.com/office/drawing/2014/main" val="20007"/>
                    </a:ext>
                  </a:extLst>
                </a:gridCol>
                <a:gridCol w="474345">
                  <a:extLst>
                    <a:ext uri="{9D8B030D-6E8A-4147-A177-3AD203B41FA5}">
                      <a16:colId xmlns:a16="http://schemas.microsoft.com/office/drawing/2014/main" val="20008"/>
                    </a:ext>
                  </a:extLst>
                </a:gridCol>
              </a:tblGrid>
              <a:tr h="212827">
                <a:tc gridSpan="9">
                  <a:txBody>
                    <a:bodyPr/>
                    <a:lstStyle/>
                    <a:p>
                      <a:pPr algn="ctr">
                        <a:lnSpc>
                          <a:spcPts val="1480"/>
                        </a:lnSpc>
                      </a:pPr>
                      <a:r>
                        <a:rPr sz="1250" b="1" spc="-5" dirty="0">
                          <a:solidFill>
                            <a:srgbClr val="FFFFFF"/>
                          </a:solidFill>
                          <a:latin typeface="Delivery"/>
                          <a:cs typeface="Delivery"/>
                        </a:rPr>
                        <a:t>COMMERCIAL INVOICE</a:t>
                      </a:r>
                      <a:endParaRPr sz="1250" dirty="0">
                        <a:latin typeface="Delivery"/>
                        <a:cs typeface="Delivery"/>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58595B"/>
                      </a:solidFill>
                      <a:prstDash val="solid"/>
                    </a:lnB>
                    <a:solidFill>
                      <a:srgbClr val="FFCB05"/>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32253">
                <a:tc gridSpan="4">
                  <a:txBody>
                    <a:bodyPr/>
                    <a:lstStyle/>
                    <a:p>
                      <a:pPr marL="43180">
                        <a:lnSpc>
                          <a:spcPct val="100000"/>
                        </a:lnSpc>
                        <a:spcBef>
                          <a:spcPts val="105"/>
                        </a:spcBef>
                      </a:pPr>
                      <a:r>
                        <a:rPr sz="650" b="1" spc="5" dirty="0">
                          <a:latin typeface="Delivery"/>
                          <a:cs typeface="Delivery"/>
                        </a:rPr>
                        <a:t>SENDER</a:t>
                      </a:r>
                      <a:endParaRPr sz="650">
                        <a:latin typeface="Delivery"/>
                        <a:cs typeface="Delivery"/>
                      </a:endParaRPr>
                    </a:p>
                  </a:txBody>
                  <a:tcPr marL="0" marR="0" marT="13335" marB="0">
                    <a:lnL w="6350">
                      <a:solidFill>
                        <a:srgbClr val="000000"/>
                      </a:solidFill>
                      <a:prstDash val="solid"/>
                    </a:lnL>
                    <a:lnR w="6350">
                      <a:solidFill>
                        <a:srgbClr val="58595B"/>
                      </a:solidFill>
                      <a:prstDash val="solid"/>
                    </a:lnR>
                    <a:lnT w="6350">
                      <a:solidFill>
                        <a:srgbClr val="58595B"/>
                      </a:solidFill>
                      <a:prstDash val="solid"/>
                    </a:lnT>
                    <a:lnB w="6350">
                      <a:solidFill>
                        <a:srgbClr val="58595B"/>
                      </a:solidFill>
                      <a:prstDash val="solid"/>
                    </a:lnB>
                    <a:solidFill>
                      <a:srgbClr val="FFECBC"/>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5">
                  <a:txBody>
                    <a:bodyPr/>
                    <a:lstStyle/>
                    <a:p>
                      <a:pPr marL="47625">
                        <a:lnSpc>
                          <a:spcPct val="100000"/>
                        </a:lnSpc>
                        <a:spcBef>
                          <a:spcPts val="105"/>
                        </a:spcBef>
                      </a:pPr>
                      <a:r>
                        <a:rPr sz="650" b="1" spc="5" dirty="0">
                          <a:latin typeface="Delivery"/>
                          <a:cs typeface="Delivery"/>
                        </a:rPr>
                        <a:t>GENERAL</a:t>
                      </a:r>
                      <a:r>
                        <a:rPr sz="650" b="1" spc="-5" dirty="0">
                          <a:latin typeface="Delivery"/>
                          <a:cs typeface="Delivery"/>
                        </a:rPr>
                        <a:t> </a:t>
                      </a:r>
                      <a:r>
                        <a:rPr sz="650" b="1" spc="5" dirty="0">
                          <a:latin typeface="Delivery"/>
                          <a:cs typeface="Delivery"/>
                        </a:rPr>
                        <a:t>INFORMATION</a:t>
                      </a:r>
                      <a:endParaRPr sz="650">
                        <a:latin typeface="Delivery"/>
                        <a:cs typeface="Delivery"/>
                      </a:endParaRPr>
                    </a:p>
                  </a:txBody>
                  <a:tcPr marL="0" marR="0" marT="13335" marB="0">
                    <a:lnL w="6350">
                      <a:solidFill>
                        <a:srgbClr val="58595B"/>
                      </a:solidFill>
                      <a:prstDash val="solid"/>
                    </a:lnL>
                    <a:lnR w="6350">
                      <a:solidFill>
                        <a:srgbClr val="000000"/>
                      </a:solidFill>
                      <a:prstDash val="solid"/>
                    </a:lnR>
                    <a:lnT w="6350">
                      <a:solidFill>
                        <a:srgbClr val="58595B"/>
                      </a:solidFill>
                      <a:prstDash val="solid"/>
                    </a:lnT>
                    <a:lnB w="6350">
                      <a:solidFill>
                        <a:srgbClr val="58595B"/>
                      </a:solidFill>
                      <a:prstDash val="solid"/>
                    </a:lnB>
                    <a:solidFill>
                      <a:srgbClr val="FFECBC"/>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883619">
                <a:tc gridSpan="4">
                  <a:txBody>
                    <a:bodyPr/>
                    <a:lstStyle/>
                    <a:p>
                      <a:pPr marL="43180" marR="1805939">
                        <a:lnSpc>
                          <a:spcPts val="590"/>
                        </a:lnSpc>
                        <a:spcBef>
                          <a:spcPts val="140"/>
                        </a:spcBef>
                      </a:pPr>
                      <a:r>
                        <a:rPr sz="500" b="1" spc="15" dirty="0">
                          <a:latin typeface="Delivery"/>
                          <a:cs typeface="Delivery"/>
                        </a:rPr>
                        <a:t>Company</a:t>
                      </a:r>
                      <a:r>
                        <a:rPr sz="500" b="1" spc="-40" dirty="0">
                          <a:latin typeface="Delivery"/>
                          <a:cs typeface="Delivery"/>
                        </a:rPr>
                        <a:t> </a:t>
                      </a:r>
                      <a:r>
                        <a:rPr sz="500" b="1" spc="15" dirty="0">
                          <a:latin typeface="Delivery"/>
                          <a:cs typeface="Delivery"/>
                        </a:rPr>
                        <a:t>Name:  Contact Name:  Building</a:t>
                      </a:r>
                      <a:r>
                        <a:rPr sz="500" b="1" spc="-5" dirty="0">
                          <a:latin typeface="Delivery"/>
                          <a:cs typeface="Delivery"/>
                        </a:rPr>
                        <a:t> </a:t>
                      </a:r>
                      <a:r>
                        <a:rPr sz="500" b="1" spc="15" dirty="0">
                          <a:latin typeface="Delivery"/>
                          <a:cs typeface="Delivery"/>
                        </a:rPr>
                        <a:t>Name:</a:t>
                      </a:r>
                      <a:endParaRPr sz="500" dirty="0">
                        <a:latin typeface="Delivery"/>
                        <a:cs typeface="Delivery"/>
                      </a:endParaRPr>
                    </a:p>
                    <a:p>
                      <a:pPr marL="43180">
                        <a:lnSpc>
                          <a:spcPts val="560"/>
                        </a:lnSpc>
                      </a:pPr>
                      <a:r>
                        <a:rPr sz="500" b="1" spc="15" dirty="0">
                          <a:latin typeface="Delivery"/>
                          <a:cs typeface="Delivery"/>
                        </a:rPr>
                        <a:t>Street Name </a:t>
                      </a:r>
                      <a:r>
                        <a:rPr sz="500" b="1" spc="5" dirty="0">
                          <a:latin typeface="Delivery"/>
                          <a:cs typeface="Delivery"/>
                        </a:rPr>
                        <a:t>&amp;</a:t>
                      </a:r>
                      <a:r>
                        <a:rPr sz="500" b="1" spc="25" dirty="0">
                          <a:latin typeface="Delivery"/>
                          <a:cs typeface="Delivery"/>
                        </a:rPr>
                        <a:t> </a:t>
                      </a:r>
                      <a:r>
                        <a:rPr sz="500" b="1" spc="15" dirty="0">
                          <a:latin typeface="Delivery"/>
                          <a:cs typeface="Delivery"/>
                        </a:rPr>
                        <a:t>Number:</a:t>
                      </a:r>
                      <a:endParaRPr sz="500" dirty="0">
                        <a:latin typeface="Delivery"/>
                        <a:cs typeface="Delivery"/>
                      </a:endParaRPr>
                    </a:p>
                    <a:p>
                      <a:pPr marL="43180" marR="1758950">
                        <a:lnSpc>
                          <a:spcPts val="590"/>
                        </a:lnSpc>
                        <a:spcBef>
                          <a:spcPts val="25"/>
                        </a:spcBef>
                      </a:pPr>
                      <a:r>
                        <a:rPr sz="500" b="1" spc="15" dirty="0">
                          <a:latin typeface="Delivery"/>
                          <a:cs typeface="Delivery"/>
                        </a:rPr>
                        <a:t>Postcode:  City/Country:  </a:t>
                      </a:r>
                      <a:r>
                        <a:rPr sz="500" b="1" spc="10" dirty="0">
                          <a:latin typeface="Delivery"/>
                          <a:cs typeface="Delivery"/>
                        </a:rPr>
                        <a:t>Business/Priva</a:t>
                      </a:r>
                      <a:r>
                        <a:rPr sz="500" b="1" spc="15" dirty="0">
                          <a:latin typeface="Delivery"/>
                          <a:cs typeface="Delivery"/>
                        </a:rPr>
                        <a:t>t</a:t>
                      </a:r>
                      <a:r>
                        <a:rPr sz="500" b="1" spc="10" dirty="0">
                          <a:latin typeface="Delivery"/>
                          <a:cs typeface="Delivery"/>
                        </a:rPr>
                        <a:t>e:  </a:t>
                      </a:r>
                      <a:r>
                        <a:rPr sz="500" b="1" spc="15" dirty="0">
                          <a:latin typeface="Delivery"/>
                          <a:cs typeface="Delivery"/>
                        </a:rPr>
                        <a:t>Phone:</a:t>
                      </a:r>
                      <a:endParaRPr sz="500" dirty="0">
                        <a:latin typeface="Delivery"/>
                        <a:cs typeface="Delivery"/>
                      </a:endParaRPr>
                    </a:p>
                    <a:p>
                      <a:pPr marL="43180">
                        <a:lnSpc>
                          <a:spcPts val="560"/>
                        </a:lnSpc>
                      </a:pPr>
                      <a:r>
                        <a:rPr sz="500" b="1" spc="15" dirty="0">
                          <a:latin typeface="Delivery"/>
                          <a:cs typeface="Delivery"/>
                        </a:rPr>
                        <a:t>Email:</a:t>
                      </a:r>
                      <a:endParaRPr sz="500" dirty="0">
                        <a:latin typeface="Delivery"/>
                        <a:cs typeface="Delivery"/>
                      </a:endParaRPr>
                    </a:p>
                    <a:p>
                      <a:pPr marL="43180" marR="1685925">
                        <a:lnSpc>
                          <a:spcPts val="590"/>
                        </a:lnSpc>
                        <a:spcBef>
                          <a:spcPts val="20"/>
                        </a:spcBef>
                      </a:pPr>
                      <a:r>
                        <a:rPr sz="500" b="1" spc="5" dirty="0">
                          <a:latin typeface="Delivery"/>
                          <a:cs typeface="Delivery"/>
                        </a:rPr>
                        <a:t>Tax ID/VAT </a:t>
                      </a:r>
                      <a:r>
                        <a:rPr sz="500" b="1" spc="15" dirty="0">
                          <a:latin typeface="Delivery"/>
                          <a:cs typeface="Delivery"/>
                        </a:rPr>
                        <a:t>Number:  EORI</a:t>
                      </a:r>
                      <a:r>
                        <a:rPr sz="500" b="1" spc="10" dirty="0">
                          <a:latin typeface="Delivery"/>
                          <a:cs typeface="Delivery"/>
                        </a:rPr>
                        <a:t> </a:t>
                      </a:r>
                      <a:r>
                        <a:rPr sz="500" b="1" spc="15" dirty="0">
                          <a:latin typeface="Delivery"/>
                          <a:cs typeface="Delivery"/>
                        </a:rPr>
                        <a:t>Number:</a:t>
                      </a:r>
                      <a:endParaRPr sz="500" dirty="0">
                        <a:latin typeface="Delivery"/>
                        <a:cs typeface="Delivery"/>
                      </a:endParaRPr>
                    </a:p>
                  </a:txBody>
                  <a:tcPr marL="0" marR="0" marT="17780" marB="0">
                    <a:lnL w="6350">
                      <a:solidFill>
                        <a:srgbClr val="000000"/>
                      </a:solidFill>
                      <a:prstDash val="solid"/>
                    </a:lnL>
                    <a:lnR w="6350">
                      <a:solidFill>
                        <a:srgbClr val="58595B"/>
                      </a:solidFill>
                      <a:prstDash val="solid"/>
                    </a:lnR>
                    <a:lnT w="6350">
                      <a:solidFill>
                        <a:srgbClr val="58595B"/>
                      </a:solidFill>
                      <a:prstDash val="solid"/>
                    </a:lnT>
                    <a:lnB w="6350">
                      <a:solidFill>
                        <a:srgbClr val="58595B"/>
                      </a:solidFill>
                      <a:prstDash val="solid"/>
                    </a:lnB>
                    <a:solidFill>
                      <a:srgbClr val="FFFFF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5">
                  <a:txBody>
                    <a:bodyPr/>
                    <a:lstStyle/>
                    <a:p>
                      <a:pPr marL="47625">
                        <a:lnSpc>
                          <a:spcPts val="595"/>
                        </a:lnSpc>
                        <a:spcBef>
                          <a:spcPts val="114"/>
                        </a:spcBef>
                      </a:pPr>
                      <a:r>
                        <a:rPr sz="500" b="1" spc="15" dirty="0">
                          <a:latin typeface="Delivery"/>
                          <a:cs typeface="Delivery"/>
                        </a:rPr>
                        <a:t>Date:</a:t>
                      </a:r>
                      <a:endParaRPr sz="500">
                        <a:latin typeface="Delivery"/>
                        <a:cs typeface="Delivery"/>
                      </a:endParaRPr>
                    </a:p>
                    <a:p>
                      <a:pPr marL="47625" marR="1809750">
                        <a:lnSpc>
                          <a:spcPts val="590"/>
                        </a:lnSpc>
                        <a:spcBef>
                          <a:spcPts val="20"/>
                        </a:spcBef>
                      </a:pPr>
                      <a:r>
                        <a:rPr sz="500" b="1" spc="10" dirty="0">
                          <a:latin typeface="Delivery"/>
                          <a:cs typeface="Delivery"/>
                        </a:rPr>
                        <a:t>Waybill</a:t>
                      </a:r>
                      <a:r>
                        <a:rPr sz="500" b="1" spc="-25" dirty="0">
                          <a:latin typeface="Delivery"/>
                          <a:cs typeface="Delivery"/>
                        </a:rPr>
                        <a:t> </a:t>
                      </a:r>
                      <a:r>
                        <a:rPr sz="500" b="1" spc="15" dirty="0">
                          <a:latin typeface="Delivery"/>
                          <a:cs typeface="Delivery"/>
                        </a:rPr>
                        <a:t>Number:  </a:t>
                      </a:r>
                      <a:r>
                        <a:rPr sz="500" b="1" spc="10" dirty="0">
                          <a:latin typeface="Delivery"/>
                          <a:cs typeface="Delivery"/>
                        </a:rPr>
                        <a:t>Invoice</a:t>
                      </a:r>
                      <a:r>
                        <a:rPr sz="500" b="1" spc="-10" dirty="0">
                          <a:latin typeface="Delivery"/>
                          <a:cs typeface="Delivery"/>
                        </a:rPr>
                        <a:t> </a:t>
                      </a:r>
                      <a:r>
                        <a:rPr sz="500" b="1" spc="15" dirty="0">
                          <a:latin typeface="Delivery"/>
                          <a:cs typeface="Delivery"/>
                        </a:rPr>
                        <a:t>Number:</a:t>
                      </a:r>
                      <a:endParaRPr sz="500">
                        <a:latin typeface="Delivery"/>
                        <a:cs typeface="Delivery"/>
                      </a:endParaRPr>
                    </a:p>
                    <a:p>
                      <a:pPr marL="47625">
                        <a:lnSpc>
                          <a:spcPts val="565"/>
                        </a:lnSpc>
                      </a:pPr>
                      <a:r>
                        <a:rPr sz="500" b="1" spc="15" dirty="0">
                          <a:latin typeface="Delivery"/>
                          <a:cs typeface="Delivery"/>
                        </a:rPr>
                        <a:t>Shipment Reference</a:t>
                      </a:r>
                      <a:r>
                        <a:rPr sz="500" b="1" spc="20" dirty="0">
                          <a:latin typeface="Delivery"/>
                          <a:cs typeface="Delivery"/>
                        </a:rPr>
                        <a:t> </a:t>
                      </a:r>
                      <a:r>
                        <a:rPr sz="500" b="1" spc="15" dirty="0">
                          <a:latin typeface="Delivery"/>
                          <a:cs typeface="Delivery"/>
                        </a:rPr>
                        <a:t>Number:</a:t>
                      </a:r>
                      <a:endParaRPr sz="500">
                        <a:latin typeface="Delivery"/>
                        <a:cs typeface="Delivery"/>
                      </a:endParaRPr>
                    </a:p>
                    <a:p>
                      <a:pPr marL="47625">
                        <a:lnSpc>
                          <a:spcPts val="595"/>
                        </a:lnSpc>
                      </a:pPr>
                      <a:r>
                        <a:rPr sz="500" b="1" spc="15" dirty="0">
                          <a:latin typeface="Delivery"/>
                          <a:cs typeface="Delivery"/>
                        </a:rPr>
                        <a:t>Receiver Reference</a:t>
                      </a:r>
                      <a:r>
                        <a:rPr sz="500" b="1" spc="20" dirty="0">
                          <a:latin typeface="Delivery"/>
                          <a:cs typeface="Delivery"/>
                        </a:rPr>
                        <a:t> </a:t>
                      </a:r>
                      <a:r>
                        <a:rPr sz="500" b="1" spc="15" dirty="0">
                          <a:latin typeface="Delivery"/>
                          <a:cs typeface="Delivery"/>
                        </a:rPr>
                        <a:t>Number:</a:t>
                      </a:r>
                      <a:endParaRPr sz="500">
                        <a:latin typeface="Delivery"/>
                        <a:cs typeface="Delivery"/>
                      </a:endParaRPr>
                    </a:p>
                  </a:txBody>
                  <a:tcPr marL="0" marR="0" marT="14604" marB="0">
                    <a:lnL w="6350">
                      <a:solidFill>
                        <a:srgbClr val="58595B"/>
                      </a:solidFill>
                      <a:prstDash val="solid"/>
                    </a:lnL>
                    <a:lnR w="6350">
                      <a:solidFill>
                        <a:srgbClr val="000000"/>
                      </a:solidFill>
                      <a:prstDash val="solid"/>
                    </a:lnR>
                    <a:lnT w="6350">
                      <a:solidFill>
                        <a:srgbClr val="58595B"/>
                      </a:solidFill>
                      <a:prstDash val="solid"/>
                    </a:lnT>
                    <a:lnB w="6350">
                      <a:solidFill>
                        <a:srgbClr val="58595B"/>
                      </a:solidFill>
                      <a:prstDash val="solid"/>
                    </a:lnB>
                    <a:solidFill>
                      <a:srgbClr val="FFFFF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130713">
                <a:tc gridSpan="4">
                  <a:txBody>
                    <a:bodyPr/>
                    <a:lstStyle/>
                    <a:p>
                      <a:pPr marL="43180">
                        <a:lnSpc>
                          <a:spcPct val="100000"/>
                        </a:lnSpc>
                        <a:spcBef>
                          <a:spcPts val="80"/>
                        </a:spcBef>
                      </a:pPr>
                      <a:r>
                        <a:rPr sz="650" b="1" spc="5" dirty="0">
                          <a:latin typeface="Delivery"/>
                          <a:cs typeface="Delivery"/>
                        </a:rPr>
                        <a:t>RECEIVER</a:t>
                      </a:r>
                      <a:endParaRPr sz="650">
                        <a:latin typeface="Delivery"/>
                        <a:cs typeface="Delivery"/>
                      </a:endParaRPr>
                    </a:p>
                  </a:txBody>
                  <a:tcPr marL="0" marR="0" marT="10160" marB="0">
                    <a:lnL w="6350">
                      <a:solidFill>
                        <a:srgbClr val="000000"/>
                      </a:solidFill>
                      <a:prstDash val="solid"/>
                    </a:lnL>
                    <a:lnR w="6350">
                      <a:solidFill>
                        <a:srgbClr val="58595B"/>
                      </a:solidFill>
                      <a:prstDash val="solid"/>
                    </a:lnR>
                    <a:lnT w="6350">
                      <a:solidFill>
                        <a:srgbClr val="58595B"/>
                      </a:solidFill>
                      <a:prstDash val="solid"/>
                    </a:lnT>
                    <a:lnB w="6350">
                      <a:solidFill>
                        <a:srgbClr val="58595B"/>
                      </a:solidFill>
                      <a:prstDash val="solid"/>
                    </a:lnB>
                    <a:solidFill>
                      <a:srgbClr val="FFECBC"/>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5">
                  <a:txBody>
                    <a:bodyPr/>
                    <a:lstStyle/>
                    <a:p>
                      <a:pPr marL="47625">
                        <a:lnSpc>
                          <a:spcPct val="100000"/>
                        </a:lnSpc>
                        <a:spcBef>
                          <a:spcPts val="80"/>
                        </a:spcBef>
                      </a:pPr>
                      <a:r>
                        <a:rPr sz="650" b="1" spc="5" dirty="0">
                          <a:latin typeface="Delivery"/>
                          <a:cs typeface="Delivery"/>
                        </a:rPr>
                        <a:t>BILLED </a:t>
                      </a:r>
                      <a:r>
                        <a:rPr sz="650" b="1" dirty="0">
                          <a:latin typeface="Delivery"/>
                          <a:cs typeface="Delivery"/>
                        </a:rPr>
                        <a:t>TO/IMPORTER </a:t>
                      </a:r>
                      <a:r>
                        <a:rPr sz="650" b="1" spc="5" dirty="0">
                          <a:latin typeface="Delivery"/>
                          <a:cs typeface="Delivery"/>
                        </a:rPr>
                        <a:t>OF RECORD </a:t>
                      </a:r>
                      <a:r>
                        <a:rPr sz="650" b="1" dirty="0">
                          <a:latin typeface="Delivery"/>
                          <a:cs typeface="Delivery"/>
                        </a:rPr>
                        <a:t>(IOR) </a:t>
                      </a:r>
                      <a:r>
                        <a:rPr sz="450" b="1" i="1" spc="5" dirty="0">
                          <a:latin typeface="Delivery"/>
                          <a:cs typeface="Delivery"/>
                        </a:rPr>
                        <a:t>(if </a:t>
                      </a:r>
                      <a:r>
                        <a:rPr sz="450" b="1" i="1" spc="10" dirty="0">
                          <a:latin typeface="Delivery"/>
                          <a:cs typeface="Delivery"/>
                        </a:rPr>
                        <a:t>different </a:t>
                      </a:r>
                      <a:r>
                        <a:rPr sz="450" b="1" i="1" spc="15" dirty="0">
                          <a:latin typeface="Delivery"/>
                          <a:cs typeface="Delivery"/>
                        </a:rPr>
                        <a:t>from</a:t>
                      </a:r>
                      <a:r>
                        <a:rPr sz="450" b="1" i="1" spc="-10" dirty="0">
                          <a:latin typeface="Delivery"/>
                          <a:cs typeface="Delivery"/>
                        </a:rPr>
                        <a:t> </a:t>
                      </a:r>
                      <a:r>
                        <a:rPr sz="450" b="1" i="1" spc="10" dirty="0">
                          <a:latin typeface="Delivery"/>
                          <a:cs typeface="Delivery"/>
                        </a:rPr>
                        <a:t>Receiver)</a:t>
                      </a:r>
                      <a:endParaRPr sz="450">
                        <a:latin typeface="Delivery"/>
                        <a:cs typeface="Delivery"/>
                      </a:endParaRPr>
                    </a:p>
                  </a:txBody>
                  <a:tcPr marL="0" marR="0" marT="10160" marB="0">
                    <a:lnL w="6350">
                      <a:solidFill>
                        <a:srgbClr val="58595B"/>
                      </a:solidFill>
                      <a:prstDash val="solid"/>
                    </a:lnL>
                    <a:lnR w="6350">
                      <a:solidFill>
                        <a:srgbClr val="000000"/>
                      </a:solidFill>
                      <a:prstDash val="solid"/>
                    </a:lnR>
                    <a:lnT w="6350">
                      <a:solidFill>
                        <a:srgbClr val="58595B"/>
                      </a:solidFill>
                      <a:prstDash val="solid"/>
                    </a:lnT>
                    <a:lnB w="6350">
                      <a:solidFill>
                        <a:srgbClr val="58595B"/>
                      </a:solidFill>
                      <a:prstDash val="solid"/>
                    </a:lnB>
                    <a:solidFill>
                      <a:srgbClr val="FFECBC"/>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869678">
                <a:tc gridSpan="4">
                  <a:txBody>
                    <a:bodyPr/>
                    <a:lstStyle/>
                    <a:p>
                      <a:pPr marL="43180" marR="1805939">
                        <a:lnSpc>
                          <a:spcPts val="590"/>
                        </a:lnSpc>
                        <a:spcBef>
                          <a:spcPts val="190"/>
                        </a:spcBef>
                      </a:pPr>
                      <a:r>
                        <a:rPr sz="500" b="1" spc="15" dirty="0">
                          <a:latin typeface="Delivery"/>
                          <a:cs typeface="Delivery"/>
                        </a:rPr>
                        <a:t>Company</a:t>
                      </a:r>
                      <a:r>
                        <a:rPr sz="500" b="1" spc="-40" dirty="0">
                          <a:latin typeface="Delivery"/>
                          <a:cs typeface="Delivery"/>
                        </a:rPr>
                        <a:t> </a:t>
                      </a:r>
                      <a:r>
                        <a:rPr sz="500" b="1" spc="15" dirty="0">
                          <a:latin typeface="Delivery"/>
                          <a:cs typeface="Delivery"/>
                        </a:rPr>
                        <a:t>Name:  Contact Name:  Building</a:t>
                      </a:r>
                      <a:r>
                        <a:rPr sz="500" b="1" spc="-5" dirty="0">
                          <a:latin typeface="Delivery"/>
                          <a:cs typeface="Delivery"/>
                        </a:rPr>
                        <a:t> </a:t>
                      </a:r>
                      <a:r>
                        <a:rPr sz="500" b="1" spc="15" dirty="0">
                          <a:latin typeface="Delivery"/>
                          <a:cs typeface="Delivery"/>
                        </a:rPr>
                        <a:t>Name:</a:t>
                      </a:r>
                      <a:endParaRPr sz="500" dirty="0">
                        <a:latin typeface="Delivery"/>
                        <a:cs typeface="Delivery"/>
                      </a:endParaRPr>
                    </a:p>
                    <a:p>
                      <a:pPr marL="43180">
                        <a:lnSpc>
                          <a:spcPts val="560"/>
                        </a:lnSpc>
                      </a:pPr>
                      <a:r>
                        <a:rPr sz="500" b="1" spc="15" dirty="0">
                          <a:latin typeface="Delivery"/>
                          <a:cs typeface="Delivery"/>
                        </a:rPr>
                        <a:t>Street Name </a:t>
                      </a:r>
                      <a:r>
                        <a:rPr sz="500" b="1" spc="5" dirty="0">
                          <a:latin typeface="Delivery"/>
                          <a:cs typeface="Delivery"/>
                        </a:rPr>
                        <a:t>&amp;</a:t>
                      </a:r>
                      <a:r>
                        <a:rPr sz="500" b="1" spc="25" dirty="0">
                          <a:latin typeface="Delivery"/>
                          <a:cs typeface="Delivery"/>
                        </a:rPr>
                        <a:t> </a:t>
                      </a:r>
                      <a:r>
                        <a:rPr sz="500" b="1" spc="15" dirty="0">
                          <a:latin typeface="Delivery"/>
                          <a:cs typeface="Delivery"/>
                        </a:rPr>
                        <a:t>Number:</a:t>
                      </a:r>
                      <a:endParaRPr sz="500" dirty="0">
                        <a:latin typeface="Delivery"/>
                        <a:cs typeface="Delivery"/>
                      </a:endParaRPr>
                    </a:p>
                    <a:p>
                      <a:pPr marL="43180" marR="1758950">
                        <a:lnSpc>
                          <a:spcPts val="590"/>
                        </a:lnSpc>
                        <a:spcBef>
                          <a:spcPts val="20"/>
                        </a:spcBef>
                      </a:pPr>
                      <a:r>
                        <a:rPr sz="500" b="1" spc="15" dirty="0">
                          <a:latin typeface="Delivery"/>
                          <a:cs typeface="Delivery"/>
                        </a:rPr>
                        <a:t>Postcode:  City/Country:  </a:t>
                      </a:r>
                      <a:r>
                        <a:rPr sz="500" b="1" spc="10" dirty="0">
                          <a:latin typeface="Delivery"/>
                          <a:cs typeface="Delivery"/>
                        </a:rPr>
                        <a:t>Business/Priva</a:t>
                      </a:r>
                      <a:r>
                        <a:rPr sz="500" b="1" spc="15" dirty="0">
                          <a:latin typeface="Delivery"/>
                          <a:cs typeface="Delivery"/>
                        </a:rPr>
                        <a:t>t</a:t>
                      </a:r>
                      <a:r>
                        <a:rPr sz="500" b="1" spc="10" dirty="0">
                          <a:latin typeface="Delivery"/>
                          <a:cs typeface="Delivery"/>
                        </a:rPr>
                        <a:t>e:  </a:t>
                      </a:r>
                      <a:r>
                        <a:rPr sz="500" b="1" spc="15" dirty="0">
                          <a:latin typeface="Delivery"/>
                          <a:cs typeface="Delivery"/>
                        </a:rPr>
                        <a:t>Phone:</a:t>
                      </a:r>
                      <a:endParaRPr sz="500" dirty="0">
                        <a:latin typeface="Delivery"/>
                        <a:cs typeface="Delivery"/>
                      </a:endParaRPr>
                    </a:p>
                    <a:p>
                      <a:pPr marL="43180">
                        <a:lnSpc>
                          <a:spcPts val="560"/>
                        </a:lnSpc>
                      </a:pPr>
                      <a:r>
                        <a:rPr sz="500" b="1" spc="15" dirty="0">
                          <a:latin typeface="Delivery"/>
                          <a:cs typeface="Delivery"/>
                        </a:rPr>
                        <a:t>Email:</a:t>
                      </a:r>
                      <a:endParaRPr sz="500" dirty="0">
                        <a:latin typeface="Delivery"/>
                        <a:cs typeface="Delivery"/>
                      </a:endParaRPr>
                    </a:p>
                    <a:p>
                      <a:pPr marL="43180" marR="1685925">
                        <a:lnSpc>
                          <a:spcPts val="590"/>
                        </a:lnSpc>
                        <a:spcBef>
                          <a:spcPts val="25"/>
                        </a:spcBef>
                      </a:pPr>
                      <a:r>
                        <a:rPr sz="500" b="1" spc="5" dirty="0">
                          <a:latin typeface="Delivery"/>
                          <a:cs typeface="Delivery"/>
                        </a:rPr>
                        <a:t>Tax ID/VAT </a:t>
                      </a:r>
                      <a:r>
                        <a:rPr sz="500" b="1" spc="15" dirty="0">
                          <a:latin typeface="Delivery"/>
                          <a:cs typeface="Delivery"/>
                        </a:rPr>
                        <a:t>Number:  EORI</a:t>
                      </a:r>
                      <a:r>
                        <a:rPr sz="500" b="1" spc="10" dirty="0">
                          <a:latin typeface="Delivery"/>
                          <a:cs typeface="Delivery"/>
                        </a:rPr>
                        <a:t> </a:t>
                      </a:r>
                      <a:r>
                        <a:rPr sz="500" b="1" spc="15" dirty="0">
                          <a:latin typeface="Delivery"/>
                          <a:cs typeface="Delivery"/>
                        </a:rPr>
                        <a:t>Number:</a:t>
                      </a:r>
                      <a:endParaRPr sz="500" dirty="0">
                        <a:latin typeface="Delivery"/>
                        <a:cs typeface="Delivery"/>
                      </a:endParaRPr>
                    </a:p>
                  </a:txBody>
                  <a:tcPr marL="0" marR="0" marT="24130" marB="0">
                    <a:lnL w="6350">
                      <a:solidFill>
                        <a:srgbClr val="000000"/>
                      </a:solidFill>
                      <a:prstDash val="solid"/>
                    </a:lnL>
                    <a:lnR w="6350">
                      <a:solidFill>
                        <a:srgbClr val="58595B"/>
                      </a:solidFill>
                      <a:prstDash val="solid"/>
                    </a:lnR>
                    <a:lnT w="6350">
                      <a:solidFill>
                        <a:srgbClr val="58595B"/>
                      </a:solidFill>
                      <a:prstDash val="solid"/>
                    </a:lnT>
                    <a:lnB w="6350">
                      <a:solidFill>
                        <a:srgbClr val="58595B"/>
                      </a:solidFill>
                      <a:prstDash val="solid"/>
                    </a:lnB>
                    <a:solidFill>
                      <a:srgbClr val="FFFFF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5">
                  <a:txBody>
                    <a:bodyPr/>
                    <a:lstStyle/>
                    <a:p>
                      <a:pPr marL="47625" marR="1822450">
                        <a:lnSpc>
                          <a:spcPts val="590"/>
                        </a:lnSpc>
                        <a:spcBef>
                          <a:spcPts val="190"/>
                        </a:spcBef>
                      </a:pPr>
                      <a:r>
                        <a:rPr sz="500" b="1" spc="15" dirty="0">
                          <a:latin typeface="Delivery"/>
                          <a:cs typeface="Delivery"/>
                        </a:rPr>
                        <a:t>Company</a:t>
                      </a:r>
                      <a:r>
                        <a:rPr sz="500" b="1" spc="-35" dirty="0">
                          <a:latin typeface="Delivery"/>
                          <a:cs typeface="Delivery"/>
                        </a:rPr>
                        <a:t> </a:t>
                      </a:r>
                      <a:r>
                        <a:rPr sz="500" b="1" spc="15" dirty="0">
                          <a:latin typeface="Delivery"/>
                          <a:cs typeface="Delivery"/>
                        </a:rPr>
                        <a:t>Name:  Contact Name:  Building</a:t>
                      </a:r>
                      <a:r>
                        <a:rPr sz="500" b="1" spc="-5" dirty="0">
                          <a:latin typeface="Delivery"/>
                          <a:cs typeface="Delivery"/>
                        </a:rPr>
                        <a:t> </a:t>
                      </a:r>
                      <a:r>
                        <a:rPr sz="500" b="1" spc="15" dirty="0">
                          <a:latin typeface="Delivery"/>
                          <a:cs typeface="Delivery"/>
                        </a:rPr>
                        <a:t>Name:</a:t>
                      </a:r>
                      <a:endParaRPr sz="500">
                        <a:latin typeface="Delivery"/>
                        <a:cs typeface="Delivery"/>
                      </a:endParaRPr>
                    </a:p>
                    <a:p>
                      <a:pPr marL="47625">
                        <a:lnSpc>
                          <a:spcPts val="560"/>
                        </a:lnSpc>
                      </a:pPr>
                      <a:r>
                        <a:rPr sz="500" b="1" spc="15" dirty="0">
                          <a:latin typeface="Delivery"/>
                          <a:cs typeface="Delivery"/>
                        </a:rPr>
                        <a:t>Street Name </a:t>
                      </a:r>
                      <a:r>
                        <a:rPr sz="500" b="1" spc="5" dirty="0">
                          <a:latin typeface="Delivery"/>
                          <a:cs typeface="Delivery"/>
                        </a:rPr>
                        <a:t>&amp;</a:t>
                      </a:r>
                      <a:r>
                        <a:rPr sz="500" b="1" spc="25" dirty="0">
                          <a:latin typeface="Delivery"/>
                          <a:cs typeface="Delivery"/>
                        </a:rPr>
                        <a:t> </a:t>
                      </a:r>
                      <a:r>
                        <a:rPr sz="500" b="1" spc="15" dirty="0">
                          <a:latin typeface="Delivery"/>
                          <a:cs typeface="Delivery"/>
                        </a:rPr>
                        <a:t>Number:</a:t>
                      </a:r>
                      <a:endParaRPr sz="500">
                        <a:latin typeface="Delivery"/>
                        <a:cs typeface="Delivery"/>
                      </a:endParaRPr>
                    </a:p>
                    <a:p>
                      <a:pPr marL="47625" marR="1775460">
                        <a:lnSpc>
                          <a:spcPts val="590"/>
                        </a:lnSpc>
                        <a:spcBef>
                          <a:spcPts val="25"/>
                        </a:spcBef>
                      </a:pPr>
                      <a:r>
                        <a:rPr sz="500" b="1" spc="15" dirty="0">
                          <a:latin typeface="Delivery"/>
                          <a:cs typeface="Delivery"/>
                        </a:rPr>
                        <a:t>Postcode:  City/Country:  </a:t>
                      </a:r>
                      <a:r>
                        <a:rPr sz="500" b="1" spc="10" dirty="0">
                          <a:latin typeface="Delivery"/>
                          <a:cs typeface="Delivery"/>
                        </a:rPr>
                        <a:t>Business/Priva</a:t>
                      </a:r>
                      <a:r>
                        <a:rPr sz="500" b="1" spc="15" dirty="0">
                          <a:latin typeface="Delivery"/>
                          <a:cs typeface="Delivery"/>
                        </a:rPr>
                        <a:t>t</a:t>
                      </a:r>
                      <a:r>
                        <a:rPr sz="500" b="1" spc="10" dirty="0">
                          <a:latin typeface="Delivery"/>
                          <a:cs typeface="Delivery"/>
                        </a:rPr>
                        <a:t>e:  </a:t>
                      </a:r>
                      <a:r>
                        <a:rPr sz="500" b="1" spc="15" dirty="0">
                          <a:latin typeface="Delivery"/>
                          <a:cs typeface="Delivery"/>
                        </a:rPr>
                        <a:t>Phone:</a:t>
                      </a:r>
                      <a:endParaRPr sz="500">
                        <a:latin typeface="Delivery"/>
                        <a:cs typeface="Delivery"/>
                      </a:endParaRPr>
                    </a:p>
                    <a:p>
                      <a:pPr marL="47625">
                        <a:lnSpc>
                          <a:spcPts val="560"/>
                        </a:lnSpc>
                      </a:pPr>
                      <a:r>
                        <a:rPr sz="500" b="1" spc="15" dirty="0">
                          <a:latin typeface="Delivery"/>
                          <a:cs typeface="Delivery"/>
                        </a:rPr>
                        <a:t>Email:</a:t>
                      </a:r>
                      <a:endParaRPr sz="500">
                        <a:latin typeface="Delivery"/>
                        <a:cs typeface="Delivery"/>
                      </a:endParaRPr>
                    </a:p>
                    <a:p>
                      <a:pPr marL="47625" marR="1703705">
                        <a:lnSpc>
                          <a:spcPts val="590"/>
                        </a:lnSpc>
                        <a:spcBef>
                          <a:spcPts val="20"/>
                        </a:spcBef>
                      </a:pPr>
                      <a:r>
                        <a:rPr sz="500" b="1" spc="5" dirty="0">
                          <a:latin typeface="Delivery"/>
                          <a:cs typeface="Delivery"/>
                        </a:rPr>
                        <a:t>Tax ID/VAT </a:t>
                      </a:r>
                      <a:r>
                        <a:rPr sz="500" b="1" spc="15" dirty="0">
                          <a:latin typeface="Delivery"/>
                          <a:cs typeface="Delivery"/>
                        </a:rPr>
                        <a:t>Number:  EORI</a:t>
                      </a:r>
                      <a:r>
                        <a:rPr sz="500" b="1" spc="10" dirty="0">
                          <a:latin typeface="Delivery"/>
                          <a:cs typeface="Delivery"/>
                        </a:rPr>
                        <a:t> </a:t>
                      </a:r>
                      <a:r>
                        <a:rPr sz="500" b="1" spc="15" dirty="0">
                          <a:latin typeface="Delivery"/>
                          <a:cs typeface="Delivery"/>
                        </a:rPr>
                        <a:t>Number:</a:t>
                      </a:r>
                      <a:endParaRPr sz="500">
                        <a:latin typeface="Delivery"/>
                        <a:cs typeface="Delivery"/>
                      </a:endParaRPr>
                    </a:p>
                  </a:txBody>
                  <a:tcPr marL="0" marR="0" marT="24130" marB="0">
                    <a:lnL w="6350">
                      <a:solidFill>
                        <a:srgbClr val="58595B"/>
                      </a:solidFill>
                      <a:prstDash val="solid"/>
                    </a:lnL>
                    <a:lnR w="6350">
                      <a:solidFill>
                        <a:srgbClr val="000000"/>
                      </a:solidFill>
                      <a:prstDash val="solid"/>
                    </a:lnR>
                    <a:lnT w="6350">
                      <a:solidFill>
                        <a:srgbClr val="58595B"/>
                      </a:solidFill>
                      <a:prstDash val="solid"/>
                    </a:lnT>
                    <a:lnB w="6350">
                      <a:solidFill>
                        <a:srgbClr val="58595B"/>
                      </a:solidFill>
                      <a:prstDash val="solid"/>
                    </a:lnB>
                    <a:solidFill>
                      <a:srgbClr val="FFFFF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128050">
                <a:tc gridSpan="9">
                  <a:txBody>
                    <a:bodyPr/>
                    <a:lstStyle/>
                    <a:p>
                      <a:pPr marL="43180">
                        <a:lnSpc>
                          <a:spcPct val="100000"/>
                        </a:lnSpc>
                        <a:spcBef>
                          <a:spcPts val="105"/>
                        </a:spcBef>
                      </a:pPr>
                      <a:r>
                        <a:rPr sz="650" b="1" spc="5" dirty="0">
                          <a:latin typeface="Delivery"/>
                          <a:cs typeface="Delivery"/>
                        </a:rPr>
                        <a:t>OTHER</a:t>
                      </a:r>
                      <a:r>
                        <a:rPr sz="650" b="1" spc="-5" dirty="0">
                          <a:latin typeface="Delivery"/>
                          <a:cs typeface="Delivery"/>
                        </a:rPr>
                        <a:t> </a:t>
                      </a:r>
                      <a:r>
                        <a:rPr sz="650" b="1" spc="5" dirty="0">
                          <a:latin typeface="Delivery"/>
                          <a:cs typeface="Delivery"/>
                        </a:rPr>
                        <a:t>REMARKS</a:t>
                      </a:r>
                      <a:endParaRPr sz="650">
                        <a:latin typeface="Delivery"/>
                        <a:cs typeface="Delivery"/>
                      </a:endParaRPr>
                    </a:p>
                  </a:txBody>
                  <a:tcPr marL="0" marR="0" marT="13335" marB="0">
                    <a:lnL w="6350">
                      <a:solidFill>
                        <a:srgbClr val="000000"/>
                      </a:solidFill>
                      <a:prstDash val="solid"/>
                    </a:lnL>
                    <a:lnR w="6350">
                      <a:solidFill>
                        <a:srgbClr val="000000"/>
                      </a:solidFill>
                      <a:prstDash val="solid"/>
                    </a:lnR>
                    <a:lnT w="6350">
                      <a:solidFill>
                        <a:srgbClr val="58595B"/>
                      </a:solidFill>
                      <a:prstDash val="solid"/>
                    </a:lnT>
                    <a:lnB w="6350">
                      <a:solidFill>
                        <a:srgbClr val="58595B"/>
                      </a:solidFill>
                      <a:prstDash val="solid"/>
                    </a:lnB>
                    <a:solidFill>
                      <a:srgbClr val="FFECBC"/>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r h="138192">
                <a:tc gridSpan="9">
                  <a:txBody>
                    <a:bodyPr/>
                    <a:lstStyle/>
                    <a:p>
                      <a:pPr marL="43180">
                        <a:lnSpc>
                          <a:spcPct val="100000"/>
                        </a:lnSpc>
                        <a:spcBef>
                          <a:spcPts val="150"/>
                        </a:spcBef>
                      </a:pPr>
                      <a:r>
                        <a:rPr sz="500" b="1" i="1" dirty="0">
                          <a:latin typeface="Delivery"/>
                          <a:cs typeface="Delivery"/>
                        </a:rPr>
                        <a:t>Please add </a:t>
                      </a:r>
                      <a:r>
                        <a:rPr sz="500" b="1" i="1" spc="-5" dirty="0">
                          <a:latin typeface="Delivery"/>
                          <a:cs typeface="Delivery"/>
                        </a:rPr>
                        <a:t>any </a:t>
                      </a:r>
                      <a:r>
                        <a:rPr sz="500" b="1" i="1" dirty="0">
                          <a:latin typeface="Delivery"/>
                          <a:cs typeface="Delivery"/>
                        </a:rPr>
                        <a:t>additional </a:t>
                      </a:r>
                      <a:r>
                        <a:rPr sz="500" b="1" i="1" spc="-5" dirty="0">
                          <a:latin typeface="Delivery"/>
                          <a:cs typeface="Delivery"/>
                        </a:rPr>
                        <a:t>critical information </a:t>
                      </a:r>
                      <a:r>
                        <a:rPr sz="500" b="1" i="1" dirty="0">
                          <a:latin typeface="Delivery"/>
                          <a:cs typeface="Delivery"/>
                        </a:rPr>
                        <a:t>or specific </a:t>
                      </a:r>
                      <a:r>
                        <a:rPr sz="500" b="1" i="1" spc="-5" dirty="0">
                          <a:latin typeface="Delivery"/>
                          <a:cs typeface="Delivery"/>
                        </a:rPr>
                        <a:t>country </a:t>
                      </a:r>
                      <a:r>
                        <a:rPr sz="500" b="1" i="1" dirty="0">
                          <a:latin typeface="Delivery"/>
                          <a:cs typeface="Delivery"/>
                        </a:rPr>
                        <a:t>clearance requirements </a:t>
                      </a:r>
                      <a:r>
                        <a:rPr sz="500" b="1" i="1" spc="-5" dirty="0">
                          <a:latin typeface="Delivery"/>
                          <a:cs typeface="Delivery"/>
                        </a:rPr>
                        <a:t>that might </a:t>
                      </a:r>
                      <a:r>
                        <a:rPr sz="500" b="1" i="1" dirty="0">
                          <a:latin typeface="Delivery"/>
                          <a:cs typeface="Delivery"/>
                        </a:rPr>
                        <a:t>be </a:t>
                      </a:r>
                      <a:r>
                        <a:rPr sz="500" b="1" i="1" spc="-5" dirty="0">
                          <a:latin typeface="Delivery"/>
                          <a:cs typeface="Delivery"/>
                        </a:rPr>
                        <a:t>relevant e.g. </a:t>
                      </a:r>
                      <a:r>
                        <a:rPr sz="500" b="1" i="1" dirty="0">
                          <a:latin typeface="Delivery"/>
                          <a:cs typeface="Delivery"/>
                        </a:rPr>
                        <a:t>bank details, special formalities</a:t>
                      </a:r>
                      <a:r>
                        <a:rPr sz="500" b="1" i="1" spc="95" dirty="0">
                          <a:latin typeface="Delivery"/>
                          <a:cs typeface="Delivery"/>
                        </a:rPr>
                        <a:t> </a:t>
                      </a:r>
                      <a:r>
                        <a:rPr sz="500" b="1" i="1" dirty="0">
                          <a:latin typeface="Delivery"/>
                          <a:cs typeface="Delivery"/>
                        </a:rPr>
                        <a:t>etc.</a:t>
                      </a:r>
                      <a:endParaRPr sz="500">
                        <a:latin typeface="Delivery"/>
                        <a:cs typeface="Delivery"/>
                      </a:endParaRPr>
                    </a:p>
                  </a:txBody>
                  <a:tcPr marL="0" marR="0" marT="19050" marB="0">
                    <a:lnL w="6350">
                      <a:solidFill>
                        <a:srgbClr val="000000"/>
                      </a:solidFill>
                      <a:prstDash val="solid"/>
                    </a:lnL>
                    <a:lnR w="6350">
                      <a:solidFill>
                        <a:srgbClr val="000000"/>
                      </a:solidFill>
                      <a:prstDash val="solid"/>
                    </a:lnR>
                    <a:lnT w="6350">
                      <a:solidFill>
                        <a:srgbClr val="58595B"/>
                      </a:solidFill>
                      <a:prstDash val="solid"/>
                    </a:lnT>
                    <a:lnB w="6350">
                      <a:solidFill>
                        <a:srgbClr val="58595B"/>
                      </a:solidFill>
                      <a:prstDash val="solid"/>
                    </a:lnB>
                    <a:solidFill>
                      <a:srgbClr val="FFFFF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6"/>
                  </a:ext>
                </a:extLst>
              </a:tr>
              <a:tr h="278853">
                <a:tc>
                  <a:txBody>
                    <a:bodyPr/>
                    <a:lstStyle/>
                    <a:p>
                      <a:pPr marL="101600" marR="92075" indent="57150">
                        <a:lnSpc>
                          <a:spcPct val="103000"/>
                        </a:lnSpc>
                        <a:spcBef>
                          <a:spcPts val="160"/>
                        </a:spcBef>
                      </a:pPr>
                      <a:r>
                        <a:rPr sz="500" b="1" spc="5" dirty="0">
                          <a:latin typeface="Delivery"/>
                          <a:cs typeface="Delivery"/>
                        </a:rPr>
                        <a:t>Line  </a:t>
                      </a:r>
                      <a:r>
                        <a:rPr sz="500" b="1" dirty="0">
                          <a:latin typeface="Delivery"/>
                          <a:cs typeface="Delivery"/>
                        </a:rPr>
                        <a:t>Number</a:t>
                      </a:r>
                      <a:endParaRPr sz="500">
                        <a:latin typeface="Delivery"/>
                        <a:cs typeface="Delivery"/>
                      </a:endParaRPr>
                    </a:p>
                  </a:txBody>
                  <a:tcPr marL="0" marR="0" marT="20320" marB="0">
                    <a:lnL w="6350">
                      <a:solidFill>
                        <a:srgbClr val="000000"/>
                      </a:solidFill>
                      <a:prstDash val="solid"/>
                    </a:lnL>
                    <a:lnR w="6350">
                      <a:solidFill>
                        <a:srgbClr val="58595B"/>
                      </a:solidFill>
                      <a:prstDash val="solid"/>
                    </a:lnR>
                    <a:lnT w="6350">
                      <a:solidFill>
                        <a:srgbClr val="58595B"/>
                      </a:solidFill>
                      <a:prstDash val="solid"/>
                    </a:lnT>
                    <a:lnB w="6350">
                      <a:solidFill>
                        <a:srgbClr val="808285"/>
                      </a:solidFill>
                      <a:prstDash val="solid"/>
                    </a:lnB>
                    <a:solidFill>
                      <a:srgbClr val="FFECBC"/>
                    </a:solidFill>
                  </a:tcPr>
                </a:tc>
                <a:tc>
                  <a:txBody>
                    <a:bodyPr/>
                    <a:lstStyle/>
                    <a:p>
                      <a:pPr marL="93345">
                        <a:lnSpc>
                          <a:spcPct val="100000"/>
                        </a:lnSpc>
                        <a:spcBef>
                          <a:spcPts val="180"/>
                        </a:spcBef>
                      </a:pPr>
                      <a:r>
                        <a:rPr sz="500" b="1" dirty="0">
                          <a:latin typeface="Delivery"/>
                          <a:cs typeface="Delivery"/>
                        </a:rPr>
                        <a:t>Full </a:t>
                      </a:r>
                      <a:r>
                        <a:rPr sz="500" b="1" spc="5" dirty="0">
                          <a:latin typeface="Delivery"/>
                          <a:cs typeface="Delivery"/>
                        </a:rPr>
                        <a:t>Description </a:t>
                      </a:r>
                      <a:r>
                        <a:rPr sz="500" b="1" dirty="0">
                          <a:latin typeface="Delivery"/>
                          <a:cs typeface="Delivery"/>
                        </a:rPr>
                        <a:t>of</a:t>
                      </a:r>
                      <a:r>
                        <a:rPr sz="500" b="1" spc="-20" dirty="0">
                          <a:latin typeface="Delivery"/>
                          <a:cs typeface="Delivery"/>
                        </a:rPr>
                        <a:t> </a:t>
                      </a:r>
                      <a:r>
                        <a:rPr sz="500" b="1" spc="5" dirty="0">
                          <a:latin typeface="Delivery"/>
                          <a:cs typeface="Delivery"/>
                        </a:rPr>
                        <a:t>Goods</a:t>
                      </a:r>
                      <a:endParaRPr sz="500">
                        <a:latin typeface="Delivery"/>
                        <a:cs typeface="Delivery"/>
                      </a:endParaRPr>
                    </a:p>
                  </a:txBody>
                  <a:tcPr marL="0" marR="0" marT="22860" marB="0">
                    <a:lnL w="6350">
                      <a:solidFill>
                        <a:srgbClr val="58595B"/>
                      </a:solidFill>
                      <a:prstDash val="solid"/>
                    </a:lnL>
                    <a:lnR w="6350">
                      <a:solidFill>
                        <a:srgbClr val="58595B"/>
                      </a:solidFill>
                      <a:prstDash val="solid"/>
                    </a:lnR>
                    <a:lnT w="6350">
                      <a:solidFill>
                        <a:srgbClr val="58595B"/>
                      </a:solidFill>
                      <a:prstDash val="solid"/>
                    </a:lnT>
                    <a:lnB w="6350">
                      <a:solidFill>
                        <a:srgbClr val="808285"/>
                      </a:solidFill>
                      <a:prstDash val="solid"/>
                    </a:lnB>
                    <a:solidFill>
                      <a:srgbClr val="FFECBC"/>
                    </a:solidFill>
                  </a:tcPr>
                </a:tc>
                <a:tc>
                  <a:txBody>
                    <a:bodyPr/>
                    <a:lstStyle/>
                    <a:p>
                      <a:pPr marL="113030" marR="107950" algn="ctr">
                        <a:lnSpc>
                          <a:spcPts val="590"/>
                        </a:lnSpc>
                        <a:spcBef>
                          <a:spcPts val="75"/>
                        </a:spcBef>
                      </a:pPr>
                      <a:r>
                        <a:rPr sz="500" b="1" dirty="0">
                          <a:latin typeface="Delivery"/>
                          <a:cs typeface="Delivery"/>
                        </a:rPr>
                        <a:t>Commodi</a:t>
                      </a:r>
                      <a:r>
                        <a:rPr sz="500" b="1" spc="5" dirty="0">
                          <a:latin typeface="Delivery"/>
                          <a:cs typeface="Delivery"/>
                        </a:rPr>
                        <a:t>t</a:t>
                      </a:r>
                      <a:r>
                        <a:rPr sz="500" b="1" dirty="0">
                          <a:latin typeface="Delivery"/>
                          <a:cs typeface="Delivery"/>
                        </a:rPr>
                        <a:t>y  </a:t>
                      </a:r>
                      <a:r>
                        <a:rPr sz="500" b="1" spc="5" dirty="0">
                          <a:latin typeface="Delivery"/>
                          <a:cs typeface="Delivery"/>
                        </a:rPr>
                        <a:t>Code</a:t>
                      </a:r>
                      <a:endParaRPr sz="500">
                        <a:latin typeface="Delivery"/>
                        <a:cs typeface="Delivery"/>
                      </a:endParaRPr>
                    </a:p>
                    <a:p>
                      <a:pPr algn="ctr">
                        <a:lnSpc>
                          <a:spcPts val="390"/>
                        </a:lnSpc>
                      </a:pPr>
                      <a:r>
                        <a:rPr sz="350" b="1" i="1" spc="5" dirty="0">
                          <a:latin typeface="Delivery"/>
                          <a:cs typeface="Delivery"/>
                        </a:rPr>
                        <a:t>(Full </a:t>
                      </a:r>
                      <a:r>
                        <a:rPr sz="350" b="1" i="1" spc="10" dirty="0">
                          <a:latin typeface="Delivery"/>
                          <a:cs typeface="Delivery"/>
                        </a:rPr>
                        <a:t>Import HS</a:t>
                      </a:r>
                      <a:r>
                        <a:rPr sz="350" b="1" i="1" spc="-35" dirty="0">
                          <a:latin typeface="Delivery"/>
                          <a:cs typeface="Delivery"/>
                        </a:rPr>
                        <a:t> </a:t>
                      </a:r>
                      <a:r>
                        <a:rPr sz="350" b="1" i="1" spc="5" dirty="0">
                          <a:latin typeface="Delivery"/>
                          <a:cs typeface="Delivery"/>
                        </a:rPr>
                        <a:t>Code</a:t>
                      </a:r>
                      <a:endParaRPr sz="350">
                        <a:latin typeface="Delivery"/>
                        <a:cs typeface="Delivery"/>
                      </a:endParaRPr>
                    </a:p>
                    <a:p>
                      <a:pPr algn="ctr">
                        <a:lnSpc>
                          <a:spcPct val="100000"/>
                        </a:lnSpc>
                        <a:spcBef>
                          <a:spcPts val="20"/>
                        </a:spcBef>
                      </a:pPr>
                      <a:r>
                        <a:rPr sz="350" b="1" i="1" spc="5" dirty="0">
                          <a:latin typeface="Delivery"/>
                          <a:cs typeface="Delivery"/>
                        </a:rPr>
                        <a:t>Preferred)</a:t>
                      </a:r>
                      <a:endParaRPr sz="350">
                        <a:latin typeface="Delivery"/>
                        <a:cs typeface="Delivery"/>
                      </a:endParaRPr>
                    </a:p>
                  </a:txBody>
                  <a:tcPr marL="0" marR="0" marT="9525" marB="0">
                    <a:lnL w="6350">
                      <a:solidFill>
                        <a:srgbClr val="58595B"/>
                      </a:solidFill>
                      <a:prstDash val="solid"/>
                    </a:lnL>
                    <a:lnR w="6350">
                      <a:solidFill>
                        <a:srgbClr val="58595B"/>
                      </a:solidFill>
                      <a:prstDash val="solid"/>
                    </a:lnR>
                    <a:lnT w="6350">
                      <a:solidFill>
                        <a:srgbClr val="58595B"/>
                      </a:solidFill>
                      <a:prstDash val="solid"/>
                    </a:lnT>
                    <a:lnB w="6350">
                      <a:solidFill>
                        <a:srgbClr val="808285"/>
                      </a:solidFill>
                      <a:prstDash val="solid"/>
                    </a:lnB>
                    <a:solidFill>
                      <a:srgbClr val="FFECBC"/>
                    </a:solidFill>
                  </a:tcPr>
                </a:tc>
                <a:tc>
                  <a:txBody>
                    <a:bodyPr/>
                    <a:lstStyle/>
                    <a:p>
                      <a:pPr marL="73025" marR="72390" indent="9525">
                        <a:lnSpc>
                          <a:spcPts val="590"/>
                        </a:lnSpc>
                        <a:spcBef>
                          <a:spcPts val="75"/>
                        </a:spcBef>
                      </a:pPr>
                      <a:r>
                        <a:rPr sz="500" b="1" dirty="0">
                          <a:latin typeface="Delivery"/>
                          <a:cs typeface="Delivery"/>
                        </a:rPr>
                        <a:t>Cou</a:t>
                      </a:r>
                      <a:r>
                        <a:rPr sz="500" b="1" spc="-10" dirty="0">
                          <a:latin typeface="Delivery"/>
                          <a:cs typeface="Delivery"/>
                        </a:rPr>
                        <a:t>n</a:t>
                      </a:r>
                      <a:r>
                        <a:rPr sz="500" b="1" dirty="0">
                          <a:latin typeface="Delivery"/>
                          <a:cs typeface="Delivery"/>
                        </a:rPr>
                        <a:t>try  </a:t>
                      </a:r>
                      <a:r>
                        <a:rPr sz="500" b="1" spc="-10" dirty="0">
                          <a:latin typeface="Delivery"/>
                          <a:cs typeface="Delivery"/>
                        </a:rPr>
                        <a:t>o</a:t>
                      </a:r>
                      <a:r>
                        <a:rPr sz="500" b="1" dirty="0">
                          <a:latin typeface="Delivery"/>
                          <a:cs typeface="Delivery"/>
                        </a:rPr>
                        <a:t>f Origin</a:t>
                      </a:r>
                      <a:endParaRPr sz="500">
                        <a:latin typeface="Delivery"/>
                        <a:cs typeface="Delivery"/>
                      </a:endParaRPr>
                    </a:p>
                  </a:txBody>
                  <a:tcPr marL="0" marR="0" marT="9525" marB="0">
                    <a:lnL w="6350">
                      <a:solidFill>
                        <a:srgbClr val="58595B"/>
                      </a:solidFill>
                      <a:prstDash val="solid"/>
                    </a:lnL>
                    <a:lnR w="6350">
                      <a:solidFill>
                        <a:srgbClr val="58595B"/>
                      </a:solidFill>
                      <a:prstDash val="solid"/>
                    </a:lnR>
                    <a:lnT w="6350">
                      <a:solidFill>
                        <a:srgbClr val="58595B"/>
                      </a:solidFill>
                      <a:prstDash val="solid"/>
                    </a:lnT>
                    <a:lnB w="6350">
                      <a:solidFill>
                        <a:srgbClr val="808285"/>
                      </a:solidFill>
                      <a:prstDash val="solid"/>
                    </a:lnB>
                    <a:solidFill>
                      <a:srgbClr val="FFECBC"/>
                    </a:solidFill>
                  </a:tcPr>
                </a:tc>
                <a:tc>
                  <a:txBody>
                    <a:bodyPr/>
                    <a:lstStyle/>
                    <a:p>
                      <a:pPr marL="96520">
                        <a:lnSpc>
                          <a:spcPct val="100000"/>
                        </a:lnSpc>
                        <a:spcBef>
                          <a:spcPts val="180"/>
                        </a:spcBef>
                      </a:pPr>
                      <a:r>
                        <a:rPr sz="500" b="1" spc="10" dirty="0">
                          <a:latin typeface="Delivery"/>
                          <a:cs typeface="Delivery"/>
                        </a:rPr>
                        <a:t>Qty</a:t>
                      </a:r>
                      <a:endParaRPr sz="500">
                        <a:latin typeface="Delivery"/>
                        <a:cs typeface="Delivery"/>
                      </a:endParaRPr>
                    </a:p>
                  </a:txBody>
                  <a:tcPr marL="0" marR="0" marT="22860" marB="0">
                    <a:lnL w="6350">
                      <a:solidFill>
                        <a:srgbClr val="58595B"/>
                      </a:solidFill>
                      <a:prstDash val="solid"/>
                    </a:lnL>
                    <a:lnR w="6350">
                      <a:solidFill>
                        <a:srgbClr val="58595B"/>
                      </a:solidFill>
                      <a:prstDash val="solid"/>
                    </a:lnR>
                    <a:lnT w="6350">
                      <a:solidFill>
                        <a:srgbClr val="58595B"/>
                      </a:solidFill>
                      <a:prstDash val="solid"/>
                    </a:lnT>
                    <a:lnB w="6350">
                      <a:solidFill>
                        <a:srgbClr val="808285"/>
                      </a:solidFill>
                      <a:prstDash val="solid"/>
                    </a:lnB>
                    <a:solidFill>
                      <a:srgbClr val="FFECBC"/>
                    </a:solidFill>
                  </a:tcPr>
                </a:tc>
                <a:tc>
                  <a:txBody>
                    <a:bodyPr/>
                    <a:lstStyle/>
                    <a:p>
                      <a:pPr marL="217170" marR="213360" algn="ctr">
                        <a:lnSpc>
                          <a:spcPts val="590"/>
                        </a:lnSpc>
                        <a:spcBef>
                          <a:spcPts val="75"/>
                        </a:spcBef>
                      </a:pPr>
                      <a:r>
                        <a:rPr sz="500" b="1" spc="5" dirty="0">
                          <a:latin typeface="Delivery"/>
                          <a:cs typeface="Delivery"/>
                        </a:rPr>
                        <a:t>Unit  </a:t>
                      </a:r>
                      <a:r>
                        <a:rPr sz="500" b="1" spc="-20" dirty="0">
                          <a:latin typeface="Delivery"/>
                          <a:cs typeface="Delivery"/>
                        </a:rPr>
                        <a:t>V</a:t>
                      </a:r>
                      <a:r>
                        <a:rPr sz="500" b="1" dirty="0">
                          <a:latin typeface="Delivery"/>
                          <a:cs typeface="Delivery"/>
                        </a:rPr>
                        <a:t>alue</a:t>
                      </a:r>
                      <a:endParaRPr sz="500">
                        <a:latin typeface="Delivery"/>
                        <a:cs typeface="Delivery"/>
                      </a:endParaRPr>
                    </a:p>
                    <a:p>
                      <a:pPr algn="ctr">
                        <a:lnSpc>
                          <a:spcPts val="390"/>
                        </a:lnSpc>
                      </a:pPr>
                      <a:r>
                        <a:rPr sz="350" b="1" i="1" spc="10" dirty="0">
                          <a:latin typeface="Delivery"/>
                          <a:cs typeface="Delivery"/>
                        </a:rPr>
                        <a:t>&amp;</a:t>
                      </a:r>
                      <a:r>
                        <a:rPr sz="350" b="1" i="1" spc="-5" dirty="0">
                          <a:latin typeface="Delivery"/>
                          <a:cs typeface="Delivery"/>
                        </a:rPr>
                        <a:t> </a:t>
                      </a:r>
                      <a:r>
                        <a:rPr sz="350" b="1" i="1" spc="5" dirty="0">
                          <a:latin typeface="Delivery"/>
                          <a:cs typeface="Delivery"/>
                        </a:rPr>
                        <a:t>Currency</a:t>
                      </a:r>
                      <a:endParaRPr sz="350">
                        <a:latin typeface="Delivery"/>
                        <a:cs typeface="Delivery"/>
                      </a:endParaRPr>
                    </a:p>
                  </a:txBody>
                  <a:tcPr marL="0" marR="0" marT="9525" marB="0">
                    <a:lnL w="6350">
                      <a:solidFill>
                        <a:srgbClr val="58595B"/>
                      </a:solidFill>
                      <a:prstDash val="solid"/>
                    </a:lnL>
                    <a:lnR w="6350">
                      <a:solidFill>
                        <a:srgbClr val="58595B"/>
                      </a:solidFill>
                      <a:prstDash val="solid"/>
                    </a:lnR>
                    <a:lnT w="6350">
                      <a:solidFill>
                        <a:srgbClr val="58595B"/>
                      </a:solidFill>
                      <a:prstDash val="solid"/>
                    </a:lnT>
                    <a:lnB w="6350">
                      <a:solidFill>
                        <a:srgbClr val="808285"/>
                      </a:solidFill>
                      <a:prstDash val="solid"/>
                    </a:lnB>
                    <a:solidFill>
                      <a:srgbClr val="FFECBC"/>
                    </a:solidFill>
                  </a:tcPr>
                </a:tc>
                <a:tc>
                  <a:txBody>
                    <a:bodyPr/>
                    <a:lstStyle/>
                    <a:p>
                      <a:pPr marL="170180" marR="102870" indent="-60325">
                        <a:lnSpc>
                          <a:spcPts val="590"/>
                        </a:lnSpc>
                        <a:spcBef>
                          <a:spcPts val="75"/>
                        </a:spcBef>
                      </a:pPr>
                      <a:r>
                        <a:rPr sz="500" b="1" dirty="0">
                          <a:latin typeface="Delivery"/>
                          <a:cs typeface="Delivery"/>
                        </a:rPr>
                        <a:t>Su</a:t>
                      </a:r>
                      <a:r>
                        <a:rPr sz="500" b="1" spc="5" dirty="0">
                          <a:latin typeface="Delivery"/>
                          <a:cs typeface="Delivery"/>
                        </a:rPr>
                        <a:t>b</a:t>
                      </a:r>
                      <a:r>
                        <a:rPr sz="500" b="1" spc="-30" dirty="0">
                          <a:latin typeface="Delivery"/>
                          <a:cs typeface="Delivery"/>
                        </a:rPr>
                        <a:t>-</a:t>
                      </a:r>
                      <a:r>
                        <a:rPr sz="500" b="1" spc="-35" dirty="0">
                          <a:latin typeface="Delivery"/>
                          <a:cs typeface="Delivery"/>
                        </a:rPr>
                        <a:t>T</a:t>
                      </a:r>
                      <a:r>
                        <a:rPr sz="500" b="1" dirty="0">
                          <a:latin typeface="Delivery"/>
                          <a:cs typeface="Delivery"/>
                        </a:rPr>
                        <a:t>o</a:t>
                      </a:r>
                      <a:r>
                        <a:rPr sz="500" b="1" spc="10" dirty="0">
                          <a:latin typeface="Delivery"/>
                          <a:cs typeface="Delivery"/>
                        </a:rPr>
                        <a:t>t</a:t>
                      </a:r>
                      <a:r>
                        <a:rPr sz="500" b="1" dirty="0">
                          <a:latin typeface="Delivery"/>
                          <a:cs typeface="Delivery"/>
                        </a:rPr>
                        <a:t>al  Value</a:t>
                      </a:r>
                      <a:endParaRPr sz="500">
                        <a:latin typeface="Delivery"/>
                        <a:cs typeface="Delivery"/>
                      </a:endParaRPr>
                    </a:p>
                    <a:p>
                      <a:pPr marL="136525">
                        <a:lnSpc>
                          <a:spcPts val="390"/>
                        </a:lnSpc>
                      </a:pPr>
                      <a:r>
                        <a:rPr sz="350" b="1" i="1" spc="10" dirty="0">
                          <a:latin typeface="Delivery"/>
                          <a:cs typeface="Delivery"/>
                        </a:rPr>
                        <a:t>&amp;</a:t>
                      </a:r>
                      <a:r>
                        <a:rPr sz="350" b="1" i="1" spc="-5" dirty="0">
                          <a:latin typeface="Delivery"/>
                          <a:cs typeface="Delivery"/>
                        </a:rPr>
                        <a:t> </a:t>
                      </a:r>
                      <a:r>
                        <a:rPr sz="350" b="1" i="1" spc="5" dirty="0">
                          <a:latin typeface="Delivery"/>
                          <a:cs typeface="Delivery"/>
                        </a:rPr>
                        <a:t>Currency</a:t>
                      </a:r>
                      <a:endParaRPr sz="350">
                        <a:latin typeface="Delivery"/>
                        <a:cs typeface="Delivery"/>
                      </a:endParaRPr>
                    </a:p>
                  </a:txBody>
                  <a:tcPr marL="0" marR="0" marT="9525" marB="0">
                    <a:lnL w="6350">
                      <a:solidFill>
                        <a:srgbClr val="58595B"/>
                      </a:solidFill>
                      <a:prstDash val="solid"/>
                    </a:lnL>
                    <a:lnR w="6350">
                      <a:solidFill>
                        <a:srgbClr val="58595B"/>
                      </a:solidFill>
                      <a:prstDash val="solid"/>
                    </a:lnR>
                    <a:lnT w="6350">
                      <a:solidFill>
                        <a:srgbClr val="58595B"/>
                      </a:solidFill>
                      <a:prstDash val="solid"/>
                    </a:lnT>
                    <a:lnB w="6350">
                      <a:solidFill>
                        <a:srgbClr val="808285"/>
                      </a:solidFill>
                      <a:prstDash val="solid"/>
                    </a:lnB>
                    <a:solidFill>
                      <a:srgbClr val="FFECBC"/>
                    </a:solidFill>
                  </a:tcPr>
                </a:tc>
                <a:tc>
                  <a:txBody>
                    <a:bodyPr/>
                    <a:lstStyle/>
                    <a:p>
                      <a:pPr marL="137795" marR="128270" indent="52069">
                        <a:lnSpc>
                          <a:spcPts val="590"/>
                        </a:lnSpc>
                        <a:spcBef>
                          <a:spcPts val="75"/>
                        </a:spcBef>
                      </a:pPr>
                      <a:r>
                        <a:rPr sz="500" b="1" spc="5" dirty="0">
                          <a:latin typeface="Delivery"/>
                          <a:cs typeface="Delivery"/>
                        </a:rPr>
                        <a:t>Net  </a:t>
                      </a:r>
                      <a:r>
                        <a:rPr sz="500" b="1" spc="-15" dirty="0">
                          <a:latin typeface="Delivery"/>
                          <a:cs typeface="Delivery"/>
                        </a:rPr>
                        <a:t>W</a:t>
                      </a:r>
                      <a:r>
                        <a:rPr sz="500" b="1" dirty="0">
                          <a:latin typeface="Delivery"/>
                          <a:cs typeface="Delivery"/>
                        </a:rPr>
                        <a:t>eig</a:t>
                      </a:r>
                      <a:r>
                        <a:rPr sz="500" b="1" spc="-10" dirty="0">
                          <a:latin typeface="Delivery"/>
                          <a:cs typeface="Delivery"/>
                        </a:rPr>
                        <a:t>h</a:t>
                      </a:r>
                      <a:r>
                        <a:rPr sz="500" b="1" dirty="0">
                          <a:latin typeface="Delivery"/>
                          <a:cs typeface="Delivery"/>
                        </a:rPr>
                        <a:t>t</a:t>
                      </a:r>
                      <a:endParaRPr sz="500">
                        <a:latin typeface="Delivery"/>
                        <a:cs typeface="Delivery"/>
                      </a:endParaRPr>
                    </a:p>
                  </a:txBody>
                  <a:tcPr marL="0" marR="0" marT="9525" marB="0">
                    <a:lnL w="6350">
                      <a:solidFill>
                        <a:srgbClr val="58595B"/>
                      </a:solidFill>
                      <a:prstDash val="solid"/>
                    </a:lnL>
                    <a:lnR w="6350">
                      <a:solidFill>
                        <a:srgbClr val="58595B"/>
                      </a:solidFill>
                      <a:prstDash val="solid"/>
                    </a:lnR>
                    <a:lnT w="6350">
                      <a:solidFill>
                        <a:srgbClr val="58595B"/>
                      </a:solidFill>
                      <a:prstDash val="solid"/>
                    </a:lnT>
                    <a:lnB w="6350">
                      <a:solidFill>
                        <a:srgbClr val="808285"/>
                      </a:solidFill>
                      <a:prstDash val="solid"/>
                    </a:lnB>
                    <a:solidFill>
                      <a:srgbClr val="FFECBC"/>
                    </a:solidFill>
                  </a:tcPr>
                </a:tc>
                <a:tc>
                  <a:txBody>
                    <a:bodyPr/>
                    <a:lstStyle/>
                    <a:p>
                      <a:pPr marL="135255" marR="120650" indent="19685">
                        <a:lnSpc>
                          <a:spcPts val="590"/>
                        </a:lnSpc>
                        <a:spcBef>
                          <a:spcPts val="75"/>
                        </a:spcBef>
                      </a:pPr>
                      <a:r>
                        <a:rPr sz="500" b="1" spc="5" dirty="0">
                          <a:latin typeface="Delivery"/>
                          <a:cs typeface="Delivery"/>
                        </a:rPr>
                        <a:t>Gross  </a:t>
                      </a:r>
                      <a:r>
                        <a:rPr sz="500" b="1" spc="-15" dirty="0">
                          <a:latin typeface="Delivery"/>
                          <a:cs typeface="Delivery"/>
                        </a:rPr>
                        <a:t>W</a:t>
                      </a:r>
                      <a:r>
                        <a:rPr sz="500" b="1" dirty="0">
                          <a:latin typeface="Delivery"/>
                          <a:cs typeface="Delivery"/>
                        </a:rPr>
                        <a:t>eig</a:t>
                      </a:r>
                      <a:r>
                        <a:rPr sz="500" b="1" spc="-10" dirty="0">
                          <a:latin typeface="Delivery"/>
                          <a:cs typeface="Delivery"/>
                        </a:rPr>
                        <a:t>h</a:t>
                      </a:r>
                      <a:r>
                        <a:rPr sz="500" b="1" dirty="0">
                          <a:latin typeface="Delivery"/>
                          <a:cs typeface="Delivery"/>
                        </a:rPr>
                        <a:t>t</a:t>
                      </a:r>
                      <a:endParaRPr sz="500">
                        <a:latin typeface="Delivery"/>
                        <a:cs typeface="Delivery"/>
                      </a:endParaRPr>
                    </a:p>
                  </a:txBody>
                  <a:tcPr marL="0" marR="0" marT="9525" marB="0">
                    <a:lnL w="6350">
                      <a:solidFill>
                        <a:srgbClr val="58595B"/>
                      </a:solidFill>
                      <a:prstDash val="solid"/>
                    </a:lnL>
                    <a:lnR w="6350">
                      <a:solidFill>
                        <a:srgbClr val="000000"/>
                      </a:solidFill>
                      <a:prstDash val="solid"/>
                    </a:lnR>
                    <a:lnT w="6350">
                      <a:solidFill>
                        <a:srgbClr val="58595B"/>
                      </a:solidFill>
                      <a:prstDash val="solid"/>
                    </a:lnT>
                    <a:lnB w="6350">
                      <a:solidFill>
                        <a:srgbClr val="808285"/>
                      </a:solidFill>
                      <a:prstDash val="solid"/>
                    </a:lnB>
                    <a:solidFill>
                      <a:srgbClr val="FFECBC"/>
                    </a:solidFill>
                  </a:tcPr>
                </a:tc>
                <a:extLst>
                  <a:ext uri="{0D108BD9-81ED-4DB2-BD59-A6C34878D82A}">
                    <a16:rowId xmlns:a16="http://schemas.microsoft.com/office/drawing/2014/main" val="10007"/>
                  </a:ext>
                </a:extLst>
              </a:tr>
              <a:tr h="97599">
                <a:tc>
                  <a:txBody>
                    <a:bodyPr/>
                    <a:lstStyle/>
                    <a:p>
                      <a:pPr marL="1905" algn="ctr">
                        <a:lnSpc>
                          <a:spcPts val="580"/>
                        </a:lnSpc>
                        <a:spcBef>
                          <a:spcPts val="90"/>
                        </a:spcBef>
                      </a:pPr>
                      <a:r>
                        <a:rPr sz="500" b="1" dirty="0">
                          <a:latin typeface="Delivery"/>
                          <a:cs typeface="Delivery"/>
                        </a:rPr>
                        <a:t>1</a:t>
                      </a:r>
                      <a:endParaRPr sz="500">
                        <a:latin typeface="Delivery"/>
                        <a:cs typeface="Delivery"/>
                      </a:endParaRPr>
                    </a:p>
                  </a:txBody>
                  <a:tcPr marL="0" marR="0" marT="11430" marB="0">
                    <a:lnL w="6350">
                      <a:solidFill>
                        <a:srgbClr val="000000"/>
                      </a:solidFill>
                      <a:prstDash val="solid"/>
                    </a:lnL>
                    <a:lnR w="6350">
                      <a:solidFill>
                        <a:srgbClr val="58595B"/>
                      </a:solidFill>
                      <a:prstDash val="solid"/>
                    </a:lnR>
                    <a:lnT w="6350">
                      <a:solidFill>
                        <a:srgbClr val="808285"/>
                      </a:solidFill>
                      <a:prstDash val="solid"/>
                    </a:lnT>
                    <a:lnB w="6350">
                      <a:solidFill>
                        <a:srgbClr val="58595B"/>
                      </a:solidFill>
                      <a:prstDash val="solid"/>
                    </a:lnB>
                    <a:solidFill>
                      <a:srgbClr val="FFFFFF"/>
                    </a:solidFill>
                  </a:tcPr>
                </a:tc>
                <a:tc>
                  <a:txBody>
                    <a:bodyPr/>
                    <a:lstStyle/>
                    <a:p>
                      <a:pPr>
                        <a:lnSpc>
                          <a:spcPct val="100000"/>
                        </a:lnSpc>
                      </a:pPr>
                      <a:endParaRPr sz="400">
                        <a:latin typeface="Times New Roman"/>
                        <a:cs typeface="Times New Roman"/>
                      </a:endParaRPr>
                    </a:p>
                  </a:txBody>
                  <a:tcPr marL="0" marR="0" marT="0" marB="0">
                    <a:lnL w="6350">
                      <a:solidFill>
                        <a:srgbClr val="58595B"/>
                      </a:solidFill>
                      <a:prstDash val="solid"/>
                    </a:lnL>
                    <a:lnR w="6350">
                      <a:solidFill>
                        <a:srgbClr val="58595B"/>
                      </a:solidFill>
                      <a:prstDash val="solid"/>
                    </a:lnR>
                    <a:lnT w="6350">
                      <a:solidFill>
                        <a:srgbClr val="808285"/>
                      </a:solidFill>
                      <a:prstDash val="solid"/>
                    </a:lnT>
                    <a:lnB w="6350">
                      <a:solidFill>
                        <a:srgbClr val="58595B"/>
                      </a:solidFill>
                      <a:prstDash val="solid"/>
                    </a:lnB>
                    <a:solidFill>
                      <a:srgbClr val="FFFFFF"/>
                    </a:solidFill>
                  </a:tcPr>
                </a:tc>
                <a:tc>
                  <a:txBody>
                    <a:bodyPr/>
                    <a:lstStyle/>
                    <a:p>
                      <a:pPr>
                        <a:lnSpc>
                          <a:spcPct val="100000"/>
                        </a:lnSpc>
                      </a:pPr>
                      <a:endParaRPr sz="400">
                        <a:latin typeface="Times New Roman"/>
                        <a:cs typeface="Times New Roman"/>
                      </a:endParaRPr>
                    </a:p>
                  </a:txBody>
                  <a:tcPr marL="0" marR="0" marT="0" marB="0">
                    <a:lnL w="6350">
                      <a:solidFill>
                        <a:srgbClr val="58595B"/>
                      </a:solidFill>
                      <a:prstDash val="solid"/>
                    </a:lnL>
                    <a:lnR w="6350">
                      <a:solidFill>
                        <a:srgbClr val="58595B"/>
                      </a:solidFill>
                      <a:prstDash val="solid"/>
                    </a:lnR>
                    <a:lnT w="6350">
                      <a:solidFill>
                        <a:srgbClr val="808285"/>
                      </a:solidFill>
                      <a:prstDash val="solid"/>
                    </a:lnT>
                    <a:lnB w="6350">
                      <a:solidFill>
                        <a:srgbClr val="58595B"/>
                      </a:solidFill>
                      <a:prstDash val="solid"/>
                    </a:lnB>
                    <a:solidFill>
                      <a:srgbClr val="FFFFFF"/>
                    </a:solidFill>
                  </a:tcPr>
                </a:tc>
                <a:tc>
                  <a:txBody>
                    <a:bodyPr/>
                    <a:lstStyle/>
                    <a:p>
                      <a:pPr>
                        <a:lnSpc>
                          <a:spcPct val="100000"/>
                        </a:lnSpc>
                      </a:pPr>
                      <a:endParaRPr sz="400">
                        <a:latin typeface="Times New Roman"/>
                        <a:cs typeface="Times New Roman"/>
                      </a:endParaRPr>
                    </a:p>
                  </a:txBody>
                  <a:tcPr marL="0" marR="0" marT="0" marB="0">
                    <a:lnL w="6350">
                      <a:solidFill>
                        <a:srgbClr val="58595B"/>
                      </a:solidFill>
                      <a:prstDash val="solid"/>
                    </a:lnL>
                    <a:lnR w="6350">
                      <a:solidFill>
                        <a:srgbClr val="58595B"/>
                      </a:solidFill>
                      <a:prstDash val="solid"/>
                    </a:lnR>
                    <a:lnT w="6350">
                      <a:solidFill>
                        <a:srgbClr val="808285"/>
                      </a:solidFill>
                      <a:prstDash val="solid"/>
                    </a:lnT>
                    <a:lnB w="6350">
                      <a:solidFill>
                        <a:srgbClr val="58595B"/>
                      </a:solidFill>
                      <a:prstDash val="solid"/>
                    </a:lnB>
                    <a:solidFill>
                      <a:srgbClr val="FFFFFF"/>
                    </a:solidFill>
                  </a:tcPr>
                </a:tc>
                <a:tc>
                  <a:txBody>
                    <a:bodyPr/>
                    <a:lstStyle/>
                    <a:p>
                      <a:pPr>
                        <a:lnSpc>
                          <a:spcPct val="100000"/>
                        </a:lnSpc>
                      </a:pPr>
                      <a:endParaRPr sz="400">
                        <a:latin typeface="Times New Roman"/>
                        <a:cs typeface="Times New Roman"/>
                      </a:endParaRPr>
                    </a:p>
                  </a:txBody>
                  <a:tcPr marL="0" marR="0" marT="0" marB="0">
                    <a:lnL w="6350">
                      <a:solidFill>
                        <a:srgbClr val="58595B"/>
                      </a:solidFill>
                      <a:prstDash val="solid"/>
                    </a:lnL>
                    <a:lnR w="6350">
                      <a:solidFill>
                        <a:srgbClr val="58595B"/>
                      </a:solidFill>
                      <a:prstDash val="solid"/>
                    </a:lnR>
                    <a:lnT w="6350">
                      <a:solidFill>
                        <a:srgbClr val="808285"/>
                      </a:solidFill>
                      <a:prstDash val="solid"/>
                    </a:lnT>
                    <a:lnB w="6350">
                      <a:solidFill>
                        <a:srgbClr val="58595B"/>
                      </a:solidFill>
                      <a:prstDash val="solid"/>
                    </a:lnB>
                    <a:solidFill>
                      <a:srgbClr val="FFFFFF"/>
                    </a:solidFill>
                  </a:tcPr>
                </a:tc>
                <a:tc>
                  <a:txBody>
                    <a:bodyPr/>
                    <a:lstStyle/>
                    <a:p>
                      <a:pPr>
                        <a:lnSpc>
                          <a:spcPct val="100000"/>
                        </a:lnSpc>
                      </a:pPr>
                      <a:endParaRPr sz="400">
                        <a:latin typeface="Times New Roman"/>
                        <a:cs typeface="Times New Roman"/>
                      </a:endParaRPr>
                    </a:p>
                  </a:txBody>
                  <a:tcPr marL="0" marR="0" marT="0" marB="0">
                    <a:lnL w="6350">
                      <a:solidFill>
                        <a:srgbClr val="58595B"/>
                      </a:solidFill>
                      <a:prstDash val="solid"/>
                    </a:lnL>
                    <a:lnR w="6350">
                      <a:solidFill>
                        <a:srgbClr val="58595B"/>
                      </a:solidFill>
                      <a:prstDash val="solid"/>
                    </a:lnR>
                    <a:lnT w="6350">
                      <a:solidFill>
                        <a:srgbClr val="808285"/>
                      </a:solidFill>
                      <a:prstDash val="solid"/>
                    </a:lnT>
                    <a:lnB w="6350">
                      <a:solidFill>
                        <a:srgbClr val="58595B"/>
                      </a:solidFill>
                      <a:prstDash val="solid"/>
                    </a:lnB>
                    <a:solidFill>
                      <a:srgbClr val="FFFFFF"/>
                    </a:solidFill>
                  </a:tcPr>
                </a:tc>
                <a:tc>
                  <a:txBody>
                    <a:bodyPr/>
                    <a:lstStyle/>
                    <a:p>
                      <a:pPr>
                        <a:lnSpc>
                          <a:spcPct val="100000"/>
                        </a:lnSpc>
                      </a:pPr>
                      <a:endParaRPr sz="400">
                        <a:latin typeface="Times New Roman"/>
                        <a:cs typeface="Times New Roman"/>
                      </a:endParaRPr>
                    </a:p>
                  </a:txBody>
                  <a:tcPr marL="0" marR="0" marT="0" marB="0">
                    <a:lnL w="6350">
                      <a:solidFill>
                        <a:srgbClr val="58595B"/>
                      </a:solidFill>
                      <a:prstDash val="solid"/>
                    </a:lnL>
                    <a:lnR w="6350">
                      <a:solidFill>
                        <a:srgbClr val="58595B"/>
                      </a:solidFill>
                      <a:prstDash val="solid"/>
                    </a:lnR>
                    <a:lnT w="6350">
                      <a:solidFill>
                        <a:srgbClr val="808285"/>
                      </a:solidFill>
                      <a:prstDash val="solid"/>
                    </a:lnT>
                    <a:lnB w="6350">
                      <a:solidFill>
                        <a:srgbClr val="58595B"/>
                      </a:solidFill>
                      <a:prstDash val="solid"/>
                    </a:lnB>
                    <a:solidFill>
                      <a:srgbClr val="FFFFFF"/>
                    </a:solidFill>
                  </a:tcPr>
                </a:tc>
                <a:tc>
                  <a:txBody>
                    <a:bodyPr/>
                    <a:lstStyle/>
                    <a:p>
                      <a:pPr>
                        <a:lnSpc>
                          <a:spcPct val="100000"/>
                        </a:lnSpc>
                      </a:pPr>
                      <a:endParaRPr sz="400">
                        <a:latin typeface="Times New Roman"/>
                        <a:cs typeface="Times New Roman"/>
                      </a:endParaRPr>
                    </a:p>
                  </a:txBody>
                  <a:tcPr marL="0" marR="0" marT="0" marB="0">
                    <a:lnL w="6350">
                      <a:solidFill>
                        <a:srgbClr val="58595B"/>
                      </a:solidFill>
                      <a:prstDash val="solid"/>
                    </a:lnL>
                    <a:lnR w="6350">
                      <a:solidFill>
                        <a:srgbClr val="58595B"/>
                      </a:solidFill>
                      <a:prstDash val="solid"/>
                    </a:lnR>
                    <a:lnT w="6350">
                      <a:solidFill>
                        <a:srgbClr val="808285"/>
                      </a:solidFill>
                      <a:prstDash val="solid"/>
                    </a:lnT>
                    <a:lnB w="6350">
                      <a:solidFill>
                        <a:srgbClr val="58595B"/>
                      </a:solidFill>
                      <a:prstDash val="solid"/>
                    </a:lnB>
                    <a:solidFill>
                      <a:srgbClr val="FFFFFF"/>
                    </a:solidFill>
                  </a:tcPr>
                </a:tc>
                <a:tc>
                  <a:txBody>
                    <a:bodyPr/>
                    <a:lstStyle/>
                    <a:p>
                      <a:pPr>
                        <a:lnSpc>
                          <a:spcPct val="100000"/>
                        </a:lnSpc>
                      </a:pPr>
                      <a:endParaRPr sz="400">
                        <a:latin typeface="Times New Roman"/>
                        <a:cs typeface="Times New Roman"/>
                      </a:endParaRPr>
                    </a:p>
                  </a:txBody>
                  <a:tcPr marL="0" marR="0" marT="0" marB="0">
                    <a:lnL w="6350">
                      <a:solidFill>
                        <a:srgbClr val="58595B"/>
                      </a:solidFill>
                      <a:prstDash val="solid"/>
                    </a:lnL>
                    <a:lnR w="6350">
                      <a:solidFill>
                        <a:srgbClr val="000000"/>
                      </a:solidFill>
                      <a:prstDash val="solid"/>
                    </a:lnR>
                    <a:lnT w="6350">
                      <a:solidFill>
                        <a:srgbClr val="808285"/>
                      </a:solidFill>
                      <a:prstDash val="solid"/>
                    </a:lnT>
                    <a:lnB w="6350">
                      <a:solidFill>
                        <a:srgbClr val="58595B"/>
                      </a:solidFill>
                      <a:prstDash val="solid"/>
                    </a:lnB>
                    <a:solidFill>
                      <a:srgbClr val="FFFFFF"/>
                    </a:solidFill>
                  </a:tcPr>
                </a:tc>
                <a:extLst>
                  <a:ext uri="{0D108BD9-81ED-4DB2-BD59-A6C34878D82A}">
                    <a16:rowId xmlns:a16="http://schemas.microsoft.com/office/drawing/2014/main" val="10008"/>
                  </a:ext>
                </a:extLst>
              </a:tr>
              <a:tr h="83656">
                <a:tc>
                  <a:txBody>
                    <a:bodyPr/>
                    <a:lstStyle/>
                    <a:p>
                      <a:pPr marL="1905" algn="ctr">
                        <a:lnSpc>
                          <a:spcPts val="550"/>
                        </a:lnSpc>
                        <a:spcBef>
                          <a:spcPts val="10"/>
                        </a:spcBef>
                      </a:pPr>
                      <a:r>
                        <a:rPr sz="500" b="1" dirty="0">
                          <a:latin typeface="Delivery"/>
                          <a:cs typeface="Delivery"/>
                        </a:rPr>
                        <a:t>2</a:t>
                      </a:r>
                      <a:endParaRPr sz="500">
                        <a:latin typeface="Delivery"/>
                        <a:cs typeface="Delivery"/>
                      </a:endParaRPr>
                    </a:p>
                  </a:txBody>
                  <a:tcPr marL="0" marR="0" marT="1270" marB="0">
                    <a:lnL w="6350">
                      <a:solidFill>
                        <a:srgbClr val="000000"/>
                      </a:solidFill>
                      <a:prstDash val="solid"/>
                    </a:lnL>
                    <a:lnR w="6350">
                      <a:solidFill>
                        <a:srgbClr val="58595B"/>
                      </a:solidFill>
                      <a:prstDash val="solid"/>
                    </a:lnR>
                    <a:lnT w="6350">
                      <a:solidFill>
                        <a:srgbClr val="58595B"/>
                      </a:solidFill>
                      <a:prstDash val="solid"/>
                    </a:lnT>
                    <a:lnB w="6350">
                      <a:solidFill>
                        <a:srgbClr val="58595B"/>
                      </a:solidFill>
                      <a:prstDash val="solid"/>
                    </a:lnB>
                    <a:solidFill>
                      <a:srgbClr val="FFFFFF"/>
                    </a:solidFill>
                  </a:tcPr>
                </a:tc>
                <a:tc>
                  <a:txBody>
                    <a:bodyPr/>
                    <a:lstStyle/>
                    <a:p>
                      <a:pPr>
                        <a:lnSpc>
                          <a:spcPct val="100000"/>
                        </a:lnSpc>
                      </a:pPr>
                      <a:endParaRPr sz="300">
                        <a:latin typeface="Times New Roman"/>
                        <a:cs typeface="Times New Roman"/>
                      </a:endParaRPr>
                    </a:p>
                  </a:txBody>
                  <a:tcPr marL="0" marR="0" marT="0" marB="0">
                    <a:lnL w="6350">
                      <a:solidFill>
                        <a:srgbClr val="58595B"/>
                      </a:solidFill>
                      <a:prstDash val="solid"/>
                    </a:lnL>
                    <a:lnR w="6350">
                      <a:solidFill>
                        <a:srgbClr val="58595B"/>
                      </a:solidFill>
                      <a:prstDash val="solid"/>
                    </a:lnR>
                    <a:lnT w="6350">
                      <a:solidFill>
                        <a:srgbClr val="58595B"/>
                      </a:solidFill>
                      <a:prstDash val="solid"/>
                    </a:lnT>
                    <a:lnB w="6350">
                      <a:solidFill>
                        <a:srgbClr val="58595B"/>
                      </a:solidFill>
                      <a:prstDash val="solid"/>
                    </a:lnB>
                    <a:solidFill>
                      <a:srgbClr val="FFFFFF"/>
                    </a:solidFill>
                  </a:tcPr>
                </a:tc>
                <a:tc>
                  <a:txBody>
                    <a:bodyPr/>
                    <a:lstStyle/>
                    <a:p>
                      <a:pPr>
                        <a:lnSpc>
                          <a:spcPct val="100000"/>
                        </a:lnSpc>
                      </a:pPr>
                      <a:endParaRPr sz="300">
                        <a:latin typeface="Times New Roman"/>
                        <a:cs typeface="Times New Roman"/>
                      </a:endParaRPr>
                    </a:p>
                  </a:txBody>
                  <a:tcPr marL="0" marR="0" marT="0" marB="0">
                    <a:lnL w="6350">
                      <a:solidFill>
                        <a:srgbClr val="58595B"/>
                      </a:solidFill>
                      <a:prstDash val="solid"/>
                    </a:lnL>
                    <a:lnR w="6350">
                      <a:solidFill>
                        <a:srgbClr val="58595B"/>
                      </a:solidFill>
                      <a:prstDash val="solid"/>
                    </a:lnR>
                    <a:lnT w="6350">
                      <a:solidFill>
                        <a:srgbClr val="58595B"/>
                      </a:solidFill>
                      <a:prstDash val="solid"/>
                    </a:lnT>
                    <a:lnB w="6350">
                      <a:solidFill>
                        <a:srgbClr val="58595B"/>
                      </a:solidFill>
                      <a:prstDash val="solid"/>
                    </a:lnB>
                    <a:solidFill>
                      <a:srgbClr val="FFFFFF"/>
                    </a:solidFill>
                  </a:tcPr>
                </a:tc>
                <a:tc>
                  <a:txBody>
                    <a:bodyPr/>
                    <a:lstStyle/>
                    <a:p>
                      <a:pPr>
                        <a:lnSpc>
                          <a:spcPct val="100000"/>
                        </a:lnSpc>
                      </a:pPr>
                      <a:endParaRPr sz="300">
                        <a:latin typeface="Times New Roman"/>
                        <a:cs typeface="Times New Roman"/>
                      </a:endParaRPr>
                    </a:p>
                  </a:txBody>
                  <a:tcPr marL="0" marR="0" marT="0" marB="0">
                    <a:lnL w="6350">
                      <a:solidFill>
                        <a:srgbClr val="58595B"/>
                      </a:solidFill>
                      <a:prstDash val="solid"/>
                    </a:lnL>
                    <a:lnR w="6350">
                      <a:solidFill>
                        <a:srgbClr val="58595B"/>
                      </a:solidFill>
                      <a:prstDash val="solid"/>
                    </a:lnR>
                    <a:lnT w="6350">
                      <a:solidFill>
                        <a:srgbClr val="58595B"/>
                      </a:solidFill>
                      <a:prstDash val="solid"/>
                    </a:lnT>
                    <a:lnB w="6350">
                      <a:solidFill>
                        <a:srgbClr val="58595B"/>
                      </a:solidFill>
                      <a:prstDash val="solid"/>
                    </a:lnB>
                    <a:solidFill>
                      <a:srgbClr val="FFFFFF"/>
                    </a:solidFill>
                  </a:tcPr>
                </a:tc>
                <a:tc>
                  <a:txBody>
                    <a:bodyPr/>
                    <a:lstStyle/>
                    <a:p>
                      <a:pPr>
                        <a:lnSpc>
                          <a:spcPct val="100000"/>
                        </a:lnSpc>
                      </a:pPr>
                      <a:endParaRPr sz="300">
                        <a:latin typeface="Times New Roman"/>
                        <a:cs typeface="Times New Roman"/>
                      </a:endParaRPr>
                    </a:p>
                  </a:txBody>
                  <a:tcPr marL="0" marR="0" marT="0" marB="0">
                    <a:lnL w="6350">
                      <a:solidFill>
                        <a:srgbClr val="58595B"/>
                      </a:solidFill>
                      <a:prstDash val="solid"/>
                    </a:lnL>
                    <a:lnR w="6350">
                      <a:solidFill>
                        <a:srgbClr val="58595B"/>
                      </a:solidFill>
                      <a:prstDash val="solid"/>
                    </a:lnR>
                    <a:lnT w="6350">
                      <a:solidFill>
                        <a:srgbClr val="58595B"/>
                      </a:solidFill>
                      <a:prstDash val="solid"/>
                    </a:lnT>
                    <a:lnB w="6350">
                      <a:solidFill>
                        <a:srgbClr val="58595B"/>
                      </a:solidFill>
                      <a:prstDash val="solid"/>
                    </a:lnB>
                    <a:solidFill>
                      <a:srgbClr val="FFFFFF"/>
                    </a:solidFill>
                  </a:tcPr>
                </a:tc>
                <a:tc>
                  <a:txBody>
                    <a:bodyPr/>
                    <a:lstStyle/>
                    <a:p>
                      <a:pPr>
                        <a:lnSpc>
                          <a:spcPct val="100000"/>
                        </a:lnSpc>
                      </a:pPr>
                      <a:endParaRPr sz="300">
                        <a:latin typeface="Times New Roman"/>
                        <a:cs typeface="Times New Roman"/>
                      </a:endParaRPr>
                    </a:p>
                  </a:txBody>
                  <a:tcPr marL="0" marR="0" marT="0" marB="0">
                    <a:lnL w="6350">
                      <a:solidFill>
                        <a:srgbClr val="58595B"/>
                      </a:solidFill>
                      <a:prstDash val="solid"/>
                    </a:lnL>
                    <a:lnR w="6350">
                      <a:solidFill>
                        <a:srgbClr val="58595B"/>
                      </a:solidFill>
                      <a:prstDash val="solid"/>
                    </a:lnR>
                    <a:lnT w="6350">
                      <a:solidFill>
                        <a:srgbClr val="58595B"/>
                      </a:solidFill>
                      <a:prstDash val="solid"/>
                    </a:lnT>
                    <a:lnB w="6350">
                      <a:solidFill>
                        <a:srgbClr val="58595B"/>
                      </a:solidFill>
                      <a:prstDash val="solid"/>
                    </a:lnB>
                    <a:solidFill>
                      <a:srgbClr val="FFFFFF"/>
                    </a:solidFill>
                  </a:tcPr>
                </a:tc>
                <a:tc>
                  <a:txBody>
                    <a:bodyPr/>
                    <a:lstStyle/>
                    <a:p>
                      <a:pPr>
                        <a:lnSpc>
                          <a:spcPct val="100000"/>
                        </a:lnSpc>
                      </a:pPr>
                      <a:endParaRPr sz="300">
                        <a:latin typeface="Times New Roman"/>
                        <a:cs typeface="Times New Roman"/>
                      </a:endParaRPr>
                    </a:p>
                  </a:txBody>
                  <a:tcPr marL="0" marR="0" marT="0" marB="0">
                    <a:lnL w="6350">
                      <a:solidFill>
                        <a:srgbClr val="58595B"/>
                      </a:solidFill>
                      <a:prstDash val="solid"/>
                    </a:lnL>
                    <a:lnR w="6350">
                      <a:solidFill>
                        <a:srgbClr val="58595B"/>
                      </a:solidFill>
                      <a:prstDash val="solid"/>
                    </a:lnR>
                    <a:lnT w="6350">
                      <a:solidFill>
                        <a:srgbClr val="58595B"/>
                      </a:solidFill>
                      <a:prstDash val="solid"/>
                    </a:lnT>
                    <a:lnB w="6350">
                      <a:solidFill>
                        <a:srgbClr val="58595B"/>
                      </a:solidFill>
                      <a:prstDash val="solid"/>
                    </a:lnB>
                    <a:solidFill>
                      <a:srgbClr val="FFFFFF"/>
                    </a:solidFill>
                  </a:tcPr>
                </a:tc>
                <a:tc>
                  <a:txBody>
                    <a:bodyPr/>
                    <a:lstStyle/>
                    <a:p>
                      <a:pPr>
                        <a:lnSpc>
                          <a:spcPct val="100000"/>
                        </a:lnSpc>
                      </a:pPr>
                      <a:endParaRPr sz="300">
                        <a:latin typeface="Times New Roman"/>
                        <a:cs typeface="Times New Roman"/>
                      </a:endParaRPr>
                    </a:p>
                  </a:txBody>
                  <a:tcPr marL="0" marR="0" marT="0" marB="0">
                    <a:lnL w="6350">
                      <a:solidFill>
                        <a:srgbClr val="58595B"/>
                      </a:solidFill>
                      <a:prstDash val="solid"/>
                    </a:lnL>
                    <a:lnR w="6350">
                      <a:solidFill>
                        <a:srgbClr val="58595B"/>
                      </a:solidFill>
                      <a:prstDash val="solid"/>
                    </a:lnR>
                    <a:lnT w="6350">
                      <a:solidFill>
                        <a:srgbClr val="58595B"/>
                      </a:solidFill>
                      <a:prstDash val="solid"/>
                    </a:lnT>
                    <a:lnB w="6350">
                      <a:solidFill>
                        <a:srgbClr val="58595B"/>
                      </a:solidFill>
                      <a:prstDash val="solid"/>
                    </a:lnB>
                    <a:solidFill>
                      <a:srgbClr val="FFFFFF"/>
                    </a:solidFill>
                  </a:tcPr>
                </a:tc>
                <a:tc>
                  <a:txBody>
                    <a:bodyPr/>
                    <a:lstStyle/>
                    <a:p>
                      <a:pPr>
                        <a:lnSpc>
                          <a:spcPct val="100000"/>
                        </a:lnSpc>
                      </a:pPr>
                      <a:endParaRPr sz="300">
                        <a:latin typeface="Times New Roman"/>
                        <a:cs typeface="Times New Roman"/>
                      </a:endParaRPr>
                    </a:p>
                  </a:txBody>
                  <a:tcPr marL="0" marR="0" marT="0" marB="0">
                    <a:lnL w="6350">
                      <a:solidFill>
                        <a:srgbClr val="58595B"/>
                      </a:solidFill>
                      <a:prstDash val="solid"/>
                    </a:lnL>
                    <a:lnR w="6350">
                      <a:solidFill>
                        <a:srgbClr val="000000"/>
                      </a:solidFill>
                      <a:prstDash val="solid"/>
                    </a:lnR>
                    <a:lnT w="6350">
                      <a:solidFill>
                        <a:srgbClr val="58595B"/>
                      </a:solidFill>
                      <a:prstDash val="solid"/>
                    </a:lnT>
                    <a:lnB w="6350">
                      <a:solidFill>
                        <a:srgbClr val="58595B"/>
                      </a:solidFill>
                      <a:prstDash val="solid"/>
                    </a:lnB>
                    <a:solidFill>
                      <a:srgbClr val="FFFFFF"/>
                    </a:solidFill>
                  </a:tcPr>
                </a:tc>
                <a:extLst>
                  <a:ext uri="{0D108BD9-81ED-4DB2-BD59-A6C34878D82A}">
                    <a16:rowId xmlns:a16="http://schemas.microsoft.com/office/drawing/2014/main" val="10009"/>
                  </a:ext>
                </a:extLst>
              </a:tr>
              <a:tr h="83657">
                <a:tc>
                  <a:txBody>
                    <a:bodyPr/>
                    <a:lstStyle/>
                    <a:p>
                      <a:pPr marL="1905" algn="ctr">
                        <a:lnSpc>
                          <a:spcPts val="530"/>
                        </a:lnSpc>
                        <a:spcBef>
                          <a:spcPts val="25"/>
                        </a:spcBef>
                      </a:pPr>
                      <a:r>
                        <a:rPr sz="500" b="1" dirty="0">
                          <a:latin typeface="Delivery"/>
                          <a:cs typeface="Delivery"/>
                        </a:rPr>
                        <a:t>3</a:t>
                      </a:r>
                      <a:endParaRPr sz="500">
                        <a:latin typeface="Delivery"/>
                        <a:cs typeface="Delivery"/>
                      </a:endParaRPr>
                    </a:p>
                  </a:txBody>
                  <a:tcPr marL="0" marR="0" marT="3175" marB="0">
                    <a:lnL w="6350">
                      <a:solidFill>
                        <a:srgbClr val="000000"/>
                      </a:solidFill>
                      <a:prstDash val="solid"/>
                    </a:lnL>
                    <a:lnR w="6350">
                      <a:solidFill>
                        <a:srgbClr val="58595B"/>
                      </a:solidFill>
                      <a:prstDash val="solid"/>
                    </a:lnR>
                    <a:lnT w="6350">
                      <a:solidFill>
                        <a:srgbClr val="58595B"/>
                      </a:solidFill>
                      <a:prstDash val="solid"/>
                    </a:lnT>
                    <a:lnB w="6350">
                      <a:solidFill>
                        <a:srgbClr val="000000"/>
                      </a:solidFill>
                      <a:prstDash val="solid"/>
                    </a:lnB>
                    <a:solidFill>
                      <a:srgbClr val="FFFFFF"/>
                    </a:solidFill>
                  </a:tcPr>
                </a:tc>
                <a:tc>
                  <a:txBody>
                    <a:bodyPr/>
                    <a:lstStyle/>
                    <a:p>
                      <a:pPr>
                        <a:lnSpc>
                          <a:spcPct val="100000"/>
                        </a:lnSpc>
                      </a:pPr>
                      <a:endParaRPr sz="300">
                        <a:latin typeface="Times New Roman"/>
                        <a:cs typeface="Times New Roman"/>
                      </a:endParaRPr>
                    </a:p>
                  </a:txBody>
                  <a:tcPr marL="0" marR="0" marT="0" marB="0">
                    <a:lnL w="6350">
                      <a:solidFill>
                        <a:srgbClr val="58595B"/>
                      </a:solidFill>
                      <a:prstDash val="solid"/>
                    </a:lnL>
                    <a:lnR w="6350">
                      <a:solidFill>
                        <a:srgbClr val="58595B"/>
                      </a:solidFill>
                      <a:prstDash val="solid"/>
                    </a:lnR>
                    <a:lnT w="6350">
                      <a:solidFill>
                        <a:srgbClr val="58595B"/>
                      </a:solidFill>
                      <a:prstDash val="solid"/>
                    </a:lnT>
                    <a:lnB w="6350">
                      <a:solidFill>
                        <a:srgbClr val="000000"/>
                      </a:solidFill>
                      <a:prstDash val="solid"/>
                    </a:lnB>
                    <a:solidFill>
                      <a:srgbClr val="FFFFFF"/>
                    </a:solidFill>
                  </a:tcPr>
                </a:tc>
                <a:tc>
                  <a:txBody>
                    <a:bodyPr/>
                    <a:lstStyle/>
                    <a:p>
                      <a:pPr>
                        <a:lnSpc>
                          <a:spcPct val="100000"/>
                        </a:lnSpc>
                      </a:pPr>
                      <a:endParaRPr sz="300">
                        <a:latin typeface="Times New Roman"/>
                        <a:cs typeface="Times New Roman"/>
                      </a:endParaRPr>
                    </a:p>
                  </a:txBody>
                  <a:tcPr marL="0" marR="0" marT="0" marB="0">
                    <a:lnL w="6350">
                      <a:solidFill>
                        <a:srgbClr val="58595B"/>
                      </a:solidFill>
                      <a:prstDash val="solid"/>
                    </a:lnL>
                    <a:lnR w="6350">
                      <a:solidFill>
                        <a:srgbClr val="58595B"/>
                      </a:solidFill>
                      <a:prstDash val="solid"/>
                    </a:lnR>
                    <a:lnT w="6350">
                      <a:solidFill>
                        <a:srgbClr val="58595B"/>
                      </a:solidFill>
                      <a:prstDash val="solid"/>
                    </a:lnT>
                    <a:lnB w="6350">
                      <a:solidFill>
                        <a:srgbClr val="000000"/>
                      </a:solidFill>
                      <a:prstDash val="solid"/>
                    </a:lnB>
                    <a:solidFill>
                      <a:srgbClr val="FFFFFF"/>
                    </a:solidFill>
                  </a:tcPr>
                </a:tc>
                <a:tc>
                  <a:txBody>
                    <a:bodyPr/>
                    <a:lstStyle/>
                    <a:p>
                      <a:pPr>
                        <a:lnSpc>
                          <a:spcPct val="100000"/>
                        </a:lnSpc>
                      </a:pPr>
                      <a:endParaRPr sz="300">
                        <a:latin typeface="Times New Roman"/>
                        <a:cs typeface="Times New Roman"/>
                      </a:endParaRPr>
                    </a:p>
                  </a:txBody>
                  <a:tcPr marL="0" marR="0" marT="0" marB="0">
                    <a:lnL w="6350">
                      <a:solidFill>
                        <a:srgbClr val="58595B"/>
                      </a:solidFill>
                      <a:prstDash val="solid"/>
                    </a:lnL>
                    <a:lnR w="6350">
                      <a:solidFill>
                        <a:srgbClr val="58595B"/>
                      </a:solidFill>
                      <a:prstDash val="solid"/>
                    </a:lnR>
                    <a:lnT w="6350">
                      <a:solidFill>
                        <a:srgbClr val="58595B"/>
                      </a:solidFill>
                      <a:prstDash val="solid"/>
                    </a:lnT>
                    <a:lnB w="6350">
                      <a:solidFill>
                        <a:srgbClr val="000000"/>
                      </a:solidFill>
                      <a:prstDash val="solid"/>
                    </a:lnB>
                    <a:solidFill>
                      <a:srgbClr val="FFFFFF"/>
                    </a:solidFill>
                  </a:tcPr>
                </a:tc>
                <a:tc>
                  <a:txBody>
                    <a:bodyPr/>
                    <a:lstStyle/>
                    <a:p>
                      <a:pPr>
                        <a:lnSpc>
                          <a:spcPct val="100000"/>
                        </a:lnSpc>
                      </a:pPr>
                      <a:endParaRPr sz="300">
                        <a:latin typeface="Times New Roman"/>
                        <a:cs typeface="Times New Roman"/>
                      </a:endParaRPr>
                    </a:p>
                  </a:txBody>
                  <a:tcPr marL="0" marR="0" marT="0" marB="0">
                    <a:lnL w="6350">
                      <a:solidFill>
                        <a:srgbClr val="58595B"/>
                      </a:solidFill>
                      <a:prstDash val="solid"/>
                    </a:lnL>
                    <a:lnR w="6350">
                      <a:solidFill>
                        <a:srgbClr val="58595B"/>
                      </a:solidFill>
                      <a:prstDash val="solid"/>
                    </a:lnR>
                    <a:lnT w="6350">
                      <a:solidFill>
                        <a:srgbClr val="58595B"/>
                      </a:solidFill>
                      <a:prstDash val="solid"/>
                    </a:lnT>
                    <a:lnB w="6350">
                      <a:solidFill>
                        <a:srgbClr val="000000"/>
                      </a:solidFill>
                      <a:prstDash val="solid"/>
                    </a:lnB>
                    <a:solidFill>
                      <a:srgbClr val="FFFFFF"/>
                    </a:solidFill>
                  </a:tcPr>
                </a:tc>
                <a:tc>
                  <a:txBody>
                    <a:bodyPr/>
                    <a:lstStyle/>
                    <a:p>
                      <a:pPr>
                        <a:lnSpc>
                          <a:spcPct val="100000"/>
                        </a:lnSpc>
                      </a:pPr>
                      <a:endParaRPr sz="300">
                        <a:latin typeface="Times New Roman"/>
                        <a:cs typeface="Times New Roman"/>
                      </a:endParaRPr>
                    </a:p>
                  </a:txBody>
                  <a:tcPr marL="0" marR="0" marT="0" marB="0">
                    <a:lnL w="6350">
                      <a:solidFill>
                        <a:srgbClr val="58595B"/>
                      </a:solidFill>
                      <a:prstDash val="solid"/>
                    </a:lnL>
                    <a:lnR w="6350">
                      <a:solidFill>
                        <a:srgbClr val="58595B"/>
                      </a:solidFill>
                      <a:prstDash val="solid"/>
                    </a:lnR>
                    <a:lnT w="6350">
                      <a:solidFill>
                        <a:srgbClr val="58595B"/>
                      </a:solidFill>
                      <a:prstDash val="solid"/>
                    </a:lnT>
                    <a:lnB w="6350">
                      <a:solidFill>
                        <a:srgbClr val="000000"/>
                      </a:solidFill>
                      <a:prstDash val="solid"/>
                    </a:lnB>
                    <a:solidFill>
                      <a:srgbClr val="FFFFFF"/>
                    </a:solidFill>
                  </a:tcPr>
                </a:tc>
                <a:tc>
                  <a:txBody>
                    <a:bodyPr/>
                    <a:lstStyle/>
                    <a:p>
                      <a:pPr>
                        <a:lnSpc>
                          <a:spcPct val="100000"/>
                        </a:lnSpc>
                      </a:pPr>
                      <a:endParaRPr sz="300">
                        <a:latin typeface="Times New Roman"/>
                        <a:cs typeface="Times New Roman"/>
                      </a:endParaRPr>
                    </a:p>
                  </a:txBody>
                  <a:tcPr marL="0" marR="0" marT="0" marB="0">
                    <a:lnL w="6350">
                      <a:solidFill>
                        <a:srgbClr val="58595B"/>
                      </a:solidFill>
                      <a:prstDash val="solid"/>
                    </a:lnL>
                    <a:lnR w="6350">
                      <a:solidFill>
                        <a:srgbClr val="58595B"/>
                      </a:solidFill>
                      <a:prstDash val="solid"/>
                    </a:lnR>
                    <a:lnT w="6350">
                      <a:solidFill>
                        <a:srgbClr val="58595B"/>
                      </a:solidFill>
                      <a:prstDash val="solid"/>
                    </a:lnT>
                    <a:lnB w="6350">
                      <a:solidFill>
                        <a:srgbClr val="58595B"/>
                      </a:solidFill>
                      <a:prstDash val="solid"/>
                    </a:lnB>
                    <a:solidFill>
                      <a:srgbClr val="FFFFFF"/>
                    </a:solidFill>
                  </a:tcPr>
                </a:tc>
                <a:tc>
                  <a:txBody>
                    <a:bodyPr/>
                    <a:lstStyle/>
                    <a:p>
                      <a:pPr>
                        <a:lnSpc>
                          <a:spcPct val="100000"/>
                        </a:lnSpc>
                      </a:pPr>
                      <a:endParaRPr sz="300">
                        <a:latin typeface="Times New Roman"/>
                        <a:cs typeface="Times New Roman"/>
                      </a:endParaRPr>
                    </a:p>
                  </a:txBody>
                  <a:tcPr marL="0" marR="0" marT="0" marB="0">
                    <a:lnL w="6350">
                      <a:solidFill>
                        <a:srgbClr val="58595B"/>
                      </a:solidFill>
                      <a:prstDash val="solid"/>
                    </a:lnL>
                    <a:lnR w="6350">
                      <a:solidFill>
                        <a:srgbClr val="58595B"/>
                      </a:solidFill>
                      <a:prstDash val="solid"/>
                    </a:lnR>
                    <a:lnT w="6350">
                      <a:solidFill>
                        <a:srgbClr val="58595B"/>
                      </a:solidFill>
                      <a:prstDash val="solid"/>
                    </a:lnT>
                    <a:lnB w="6350">
                      <a:solidFill>
                        <a:srgbClr val="58595B"/>
                      </a:solidFill>
                      <a:prstDash val="solid"/>
                    </a:lnB>
                    <a:solidFill>
                      <a:srgbClr val="FFFFFF"/>
                    </a:solidFill>
                  </a:tcPr>
                </a:tc>
                <a:tc>
                  <a:txBody>
                    <a:bodyPr/>
                    <a:lstStyle/>
                    <a:p>
                      <a:pPr>
                        <a:lnSpc>
                          <a:spcPct val="100000"/>
                        </a:lnSpc>
                      </a:pPr>
                      <a:endParaRPr sz="300">
                        <a:latin typeface="Times New Roman"/>
                        <a:cs typeface="Times New Roman"/>
                      </a:endParaRPr>
                    </a:p>
                  </a:txBody>
                  <a:tcPr marL="0" marR="0" marT="0" marB="0">
                    <a:lnL w="6350">
                      <a:solidFill>
                        <a:srgbClr val="58595B"/>
                      </a:solidFill>
                      <a:prstDash val="solid"/>
                    </a:lnL>
                    <a:lnR w="6350">
                      <a:solidFill>
                        <a:srgbClr val="000000"/>
                      </a:solidFill>
                      <a:prstDash val="solid"/>
                    </a:lnR>
                    <a:lnT w="6350">
                      <a:solidFill>
                        <a:srgbClr val="58595B"/>
                      </a:solidFill>
                      <a:prstDash val="solid"/>
                    </a:lnT>
                    <a:lnB w="6350">
                      <a:solidFill>
                        <a:srgbClr val="58595B"/>
                      </a:solidFill>
                      <a:prstDash val="solid"/>
                    </a:lnB>
                    <a:solidFill>
                      <a:srgbClr val="FFFFFF"/>
                    </a:solidFill>
                  </a:tcPr>
                </a:tc>
                <a:extLst>
                  <a:ext uri="{0D108BD9-81ED-4DB2-BD59-A6C34878D82A}">
                    <a16:rowId xmlns:a16="http://schemas.microsoft.com/office/drawing/2014/main" val="10010"/>
                  </a:ext>
                </a:extLst>
              </a:tr>
              <a:tr h="230052">
                <a:tc rowSpan="2" gridSpan="6">
                  <a:txBody>
                    <a:bodyPr/>
                    <a:lstStyle/>
                    <a:p>
                      <a:pPr>
                        <a:lnSpc>
                          <a:spcPct val="100000"/>
                        </a:lnSpc>
                      </a:pPr>
                      <a:endParaRPr sz="600" dirty="0">
                        <a:latin typeface="Times New Roman"/>
                        <a:cs typeface="Times New Roman"/>
                      </a:endParaRPr>
                    </a:p>
                  </a:txBody>
                  <a:tcPr marL="0" marR="0" marT="0" marB="0">
                    <a:lnR w="6350">
                      <a:solidFill>
                        <a:srgbClr val="000000"/>
                      </a:solidFill>
                      <a:prstDash val="solid"/>
                    </a:lnR>
                    <a:lnT w="6350">
                      <a:solidFill>
                        <a:srgbClr val="000000"/>
                      </a:solidFill>
                      <a:prstDash val="solid"/>
                    </a:lnT>
                    <a:solidFill>
                      <a:srgbClr val="FFFFFF"/>
                    </a:solidFill>
                  </a:tcPr>
                </a:tc>
                <a:tc rowSpan="2" hMerge="1">
                  <a:txBody>
                    <a:bodyPr/>
                    <a:lstStyle/>
                    <a:p>
                      <a:endParaRPr/>
                    </a:p>
                  </a:txBody>
                  <a:tcPr marL="0" marR="0" marT="0" marB="0"/>
                </a:tc>
                <a:tc rowSpan="2" hMerge="1">
                  <a:txBody>
                    <a:bodyPr/>
                    <a:lstStyle/>
                    <a:p>
                      <a:endParaRPr/>
                    </a:p>
                  </a:txBody>
                  <a:tcPr marL="0" marR="0" marT="0" marB="0"/>
                </a:tc>
                <a:tc rowSpan="2" hMerge="1">
                  <a:txBody>
                    <a:bodyPr/>
                    <a:lstStyle/>
                    <a:p>
                      <a:endParaRPr/>
                    </a:p>
                  </a:txBody>
                  <a:tcPr marL="0" marR="0" marT="0" marB="0"/>
                </a:tc>
                <a:tc rowSpan="2" hMerge="1">
                  <a:txBody>
                    <a:bodyPr/>
                    <a:lstStyle/>
                    <a:p>
                      <a:endParaRPr/>
                    </a:p>
                  </a:txBody>
                  <a:tcPr marL="0" marR="0" marT="0" marB="0"/>
                </a:tc>
                <a:tc rowSpan="2" hMerge="1">
                  <a:txBody>
                    <a:bodyPr/>
                    <a:lstStyle/>
                    <a:p>
                      <a:endParaRPr/>
                    </a:p>
                  </a:txBody>
                  <a:tcPr marL="0" marR="0" marT="0" marB="0"/>
                </a:tc>
                <a:tc>
                  <a:txBody>
                    <a:bodyPr/>
                    <a:lstStyle/>
                    <a:p>
                      <a:pPr marL="170180" marR="69850" indent="-93345">
                        <a:lnSpc>
                          <a:spcPts val="590"/>
                        </a:lnSpc>
                        <a:spcBef>
                          <a:spcPts val="114"/>
                        </a:spcBef>
                      </a:pPr>
                      <a:r>
                        <a:rPr sz="500" b="1" dirty="0">
                          <a:latin typeface="Delivery"/>
                          <a:cs typeface="Delivery"/>
                        </a:rPr>
                        <a:t>Total</a:t>
                      </a:r>
                      <a:r>
                        <a:rPr sz="500" b="1" spc="-60" dirty="0">
                          <a:latin typeface="Delivery"/>
                          <a:cs typeface="Delivery"/>
                        </a:rPr>
                        <a:t> </a:t>
                      </a:r>
                      <a:r>
                        <a:rPr sz="500" b="1" spc="5" dirty="0">
                          <a:latin typeface="Delivery"/>
                          <a:cs typeface="Delivery"/>
                        </a:rPr>
                        <a:t>Goods </a:t>
                      </a:r>
                      <a:r>
                        <a:rPr sz="500" b="1" dirty="0">
                          <a:latin typeface="Delivery"/>
                          <a:cs typeface="Delivery"/>
                        </a:rPr>
                        <a:t> Value</a:t>
                      </a:r>
                      <a:endParaRPr sz="500">
                        <a:latin typeface="Delivery"/>
                        <a:cs typeface="Delivery"/>
                      </a:endParaRPr>
                    </a:p>
                    <a:p>
                      <a:pPr marL="136525">
                        <a:lnSpc>
                          <a:spcPts val="390"/>
                        </a:lnSpc>
                      </a:pPr>
                      <a:r>
                        <a:rPr sz="350" b="1" i="1" spc="10" dirty="0">
                          <a:latin typeface="Delivery"/>
                          <a:cs typeface="Delivery"/>
                        </a:rPr>
                        <a:t>&amp;</a:t>
                      </a:r>
                      <a:r>
                        <a:rPr sz="350" b="1" i="1" spc="-5" dirty="0">
                          <a:latin typeface="Delivery"/>
                          <a:cs typeface="Delivery"/>
                        </a:rPr>
                        <a:t> </a:t>
                      </a:r>
                      <a:r>
                        <a:rPr sz="350" b="1" i="1" spc="5" dirty="0">
                          <a:latin typeface="Delivery"/>
                          <a:cs typeface="Delivery"/>
                        </a:rPr>
                        <a:t>Currency</a:t>
                      </a:r>
                      <a:endParaRPr sz="350">
                        <a:latin typeface="Delivery"/>
                        <a:cs typeface="Delivery"/>
                      </a:endParaRPr>
                    </a:p>
                  </a:txBody>
                  <a:tcPr marL="0" marR="0" marT="14604" marB="0">
                    <a:lnL w="6350">
                      <a:solidFill>
                        <a:srgbClr val="000000"/>
                      </a:solidFill>
                      <a:prstDash val="solid"/>
                    </a:lnL>
                    <a:lnR w="6350">
                      <a:solidFill>
                        <a:srgbClr val="58595B"/>
                      </a:solidFill>
                      <a:prstDash val="solid"/>
                    </a:lnR>
                    <a:lnT w="6350">
                      <a:solidFill>
                        <a:srgbClr val="58595B"/>
                      </a:solidFill>
                      <a:prstDash val="solid"/>
                    </a:lnT>
                    <a:lnB w="6350">
                      <a:solidFill>
                        <a:srgbClr val="58595B"/>
                      </a:solidFill>
                      <a:prstDash val="solid"/>
                    </a:lnB>
                    <a:solidFill>
                      <a:srgbClr val="FFECBC"/>
                    </a:solidFill>
                  </a:tcPr>
                </a:tc>
                <a:tc>
                  <a:txBody>
                    <a:bodyPr/>
                    <a:lstStyle/>
                    <a:p>
                      <a:pPr marL="135255" marR="101600" indent="-29209">
                        <a:lnSpc>
                          <a:spcPts val="590"/>
                        </a:lnSpc>
                        <a:spcBef>
                          <a:spcPts val="114"/>
                        </a:spcBef>
                      </a:pPr>
                      <a:r>
                        <a:rPr sz="500" b="1" dirty="0">
                          <a:latin typeface="Delivery"/>
                          <a:cs typeface="Delivery"/>
                        </a:rPr>
                        <a:t>Total</a:t>
                      </a:r>
                      <a:r>
                        <a:rPr sz="500" b="1" spc="-70" dirty="0">
                          <a:latin typeface="Delivery"/>
                          <a:cs typeface="Delivery"/>
                        </a:rPr>
                        <a:t> </a:t>
                      </a:r>
                      <a:r>
                        <a:rPr sz="500" b="1" spc="5" dirty="0">
                          <a:latin typeface="Delivery"/>
                          <a:cs typeface="Delivery"/>
                        </a:rPr>
                        <a:t>Net </a:t>
                      </a:r>
                      <a:r>
                        <a:rPr sz="500" b="1" dirty="0">
                          <a:latin typeface="Delivery"/>
                          <a:cs typeface="Delivery"/>
                        </a:rPr>
                        <a:t> Weight</a:t>
                      </a:r>
                      <a:endParaRPr sz="500">
                        <a:latin typeface="Delivery"/>
                        <a:cs typeface="Delivery"/>
                      </a:endParaRPr>
                    </a:p>
                  </a:txBody>
                  <a:tcPr marL="0" marR="0" marT="14604" marB="0">
                    <a:lnL w="6350">
                      <a:solidFill>
                        <a:srgbClr val="58595B"/>
                      </a:solidFill>
                      <a:prstDash val="solid"/>
                    </a:lnL>
                    <a:lnR w="6350">
                      <a:solidFill>
                        <a:srgbClr val="58595B"/>
                      </a:solidFill>
                      <a:prstDash val="solid"/>
                    </a:lnR>
                    <a:lnT w="6350">
                      <a:solidFill>
                        <a:srgbClr val="58595B"/>
                      </a:solidFill>
                      <a:prstDash val="solid"/>
                    </a:lnT>
                    <a:lnB w="6350">
                      <a:solidFill>
                        <a:srgbClr val="58595B"/>
                      </a:solidFill>
                      <a:prstDash val="solid"/>
                    </a:lnB>
                    <a:solidFill>
                      <a:srgbClr val="FFECBC"/>
                    </a:solidFill>
                  </a:tcPr>
                </a:tc>
                <a:tc>
                  <a:txBody>
                    <a:bodyPr/>
                    <a:lstStyle/>
                    <a:p>
                      <a:pPr marL="132715" marR="61594" indent="-61594">
                        <a:lnSpc>
                          <a:spcPts val="590"/>
                        </a:lnSpc>
                        <a:spcBef>
                          <a:spcPts val="114"/>
                        </a:spcBef>
                      </a:pPr>
                      <a:r>
                        <a:rPr sz="500" b="1" dirty="0">
                          <a:latin typeface="Delivery"/>
                          <a:cs typeface="Delivery"/>
                        </a:rPr>
                        <a:t>Total</a:t>
                      </a:r>
                      <a:r>
                        <a:rPr sz="500" b="1" spc="-65" dirty="0">
                          <a:latin typeface="Delivery"/>
                          <a:cs typeface="Delivery"/>
                        </a:rPr>
                        <a:t> </a:t>
                      </a:r>
                      <a:r>
                        <a:rPr sz="500" b="1" spc="5" dirty="0">
                          <a:latin typeface="Delivery"/>
                          <a:cs typeface="Delivery"/>
                        </a:rPr>
                        <a:t>Gross  </a:t>
                      </a:r>
                      <a:r>
                        <a:rPr sz="500" b="1" dirty="0">
                          <a:latin typeface="Delivery"/>
                          <a:cs typeface="Delivery"/>
                        </a:rPr>
                        <a:t>Weight</a:t>
                      </a:r>
                      <a:endParaRPr sz="500">
                        <a:latin typeface="Delivery"/>
                        <a:cs typeface="Delivery"/>
                      </a:endParaRPr>
                    </a:p>
                  </a:txBody>
                  <a:tcPr marL="0" marR="0" marT="14604" marB="0">
                    <a:lnL w="6350">
                      <a:solidFill>
                        <a:srgbClr val="58595B"/>
                      </a:solidFill>
                      <a:prstDash val="solid"/>
                    </a:lnL>
                    <a:lnR w="6350">
                      <a:solidFill>
                        <a:srgbClr val="000000"/>
                      </a:solidFill>
                      <a:prstDash val="solid"/>
                    </a:lnR>
                    <a:lnT w="6350">
                      <a:solidFill>
                        <a:srgbClr val="58595B"/>
                      </a:solidFill>
                      <a:prstDash val="solid"/>
                    </a:lnT>
                    <a:lnB w="6350">
                      <a:solidFill>
                        <a:srgbClr val="58595B"/>
                      </a:solidFill>
                      <a:prstDash val="solid"/>
                    </a:lnB>
                    <a:solidFill>
                      <a:srgbClr val="FFECBC"/>
                    </a:solidFill>
                  </a:tcPr>
                </a:tc>
                <a:extLst>
                  <a:ext uri="{0D108BD9-81ED-4DB2-BD59-A6C34878D82A}">
                    <a16:rowId xmlns:a16="http://schemas.microsoft.com/office/drawing/2014/main" val="10011"/>
                  </a:ext>
                </a:extLst>
              </a:tr>
              <a:tr h="84891">
                <a:tc gridSpan="6" vMerge="1">
                  <a:txBody>
                    <a:bodyPr/>
                    <a:lstStyle/>
                    <a:p>
                      <a:endParaRPr/>
                    </a:p>
                  </a:txBody>
                  <a:tcPr marL="0" marR="0" marT="0" marB="0">
                    <a:lnR w="6350">
                      <a:solidFill>
                        <a:srgbClr val="000000"/>
                      </a:solidFill>
                      <a:prstDash val="solid"/>
                    </a:lnR>
                    <a:lnT w="6350">
                      <a:solidFill>
                        <a:srgbClr val="000000"/>
                      </a:solidFill>
                      <a:prstDash val="solid"/>
                    </a:lnT>
                    <a:solidFill>
                      <a:srgbClr val="FFFFFF"/>
                    </a:solidFill>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a:txBody>
                    <a:bodyPr/>
                    <a:lstStyle/>
                    <a:p>
                      <a:pPr>
                        <a:lnSpc>
                          <a:spcPct val="100000"/>
                        </a:lnSpc>
                      </a:pPr>
                      <a:endParaRPr sz="400">
                        <a:latin typeface="Times New Roman"/>
                        <a:cs typeface="Times New Roman"/>
                      </a:endParaRPr>
                    </a:p>
                  </a:txBody>
                  <a:tcPr marL="0" marR="0" marT="0" marB="0">
                    <a:lnL w="6350">
                      <a:solidFill>
                        <a:srgbClr val="000000"/>
                      </a:solidFill>
                      <a:prstDash val="solid"/>
                    </a:lnL>
                    <a:lnR w="6350">
                      <a:solidFill>
                        <a:srgbClr val="58595B"/>
                      </a:solidFill>
                      <a:prstDash val="solid"/>
                    </a:lnR>
                    <a:lnT w="6350">
                      <a:solidFill>
                        <a:srgbClr val="58595B"/>
                      </a:solidFill>
                      <a:prstDash val="solid"/>
                    </a:lnT>
                    <a:lnB w="6350">
                      <a:solidFill>
                        <a:srgbClr val="000000"/>
                      </a:solidFill>
                      <a:prstDash val="solid"/>
                    </a:lnB>
                    <a:solidFill>
                      <a:srgbClr val="FFFFFF"/>
                    </a:solidFill>
                  </a:tcPr>
                </a:tc>
                <a:tc>
                  <a:txBody>
                    <a:bodyPr/>
                    <a:lstStyle/>
                    <a:p>
                      <a:pPr>
                        <a:lnSpc>
                          <a:spcPct val="100000"/>
                        </a:lnSpc>
                      </a:pPr>
                      <a:endParaRPr sz="400">
                        <a:latin typeface="Times New Roman"/>
                        <a:cs typeface="Times New Roman"/>
                      </a:endParaRPr>
                    </a:p>
                  </a:txBody>
                  <a:tcPr marL="0" marR="0" marT="0" marB="0">
                    <a:lnL w="6350">
                      <a:solidFill>
                        <a:srgbClr val="58595B"/>
                      </a:solidFill>
                      <a:prstDash val="solid"/>
                    </a:lnL>
                    <a:lnR w="6350">
                      <a:solidFill>
                        <a:srgbClr val="58595B"/>
                      </a:solidFill>
                      <a:prstDash val="solid"/>
                    </a:lnR>
                    <a:lnT w="6350">
                      <a:solidFill>
                        <a:srgbClr val="58595B"/>
                      </a:solidFill>
                      <a:prstDash val="solid"/>
                    </a:lnT>
                    <a:lnB w="6350">
                      <a:solidFill>
                        <a:srgbClr val="000000"/>
                      </a:solidFill>
                      <a:prstDash val="solid"/>
                    </a:lnB>
                    <a:solidFill>
                      <a:srgbClr val="FFFFFF"/>
                    </a:solidFill>
                  </a:tcPr>
                </a:tc>
                <a:tc>
                  <a:txBody>
                    <a:bodyPr/>
                    <a:lstStyle/>
                    <a:p>
                      <a:pPr>
                        <a:lnSpc>
                          <a:spcPct val="100000"/>
                        </a:lnSpc>
                      </a:pPr>
                      <a:endParaRPr sz="400" dirty="0">
                        <a:latin typeface="Times New Roman"/>
                        <a:cs typeface="Times New Roman"/>
                      </a:endParaRPr>
                    </a:p>
                  </a:txBody>
                  <a:tcPr marL="0" marR="0" marT="0" marB="0">
                    <a:lnL w="6350">
                      <a:solidFill>
                        <a:srgbClr val="58595B"/>
                      </a:solidFill>
                      <a:prstDash val="solid"/>
                    </a:lnL>
                    <a:lnR w="6350">
                      <a:solidFill>
                        <a:srgbClr val="000000"/>
                      </a:solidFill>
                      <a:prstDash val="solid"/>
                    </a:lnR>
                    <a:lnT w="6350">
                      <a:solidFill>
                        <a:srgbClr val="58595B"/>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12"/>
                  </a:ext>
                </a:extLst>
              </a:tr>
            </a:tbl>
          </a:graphicData>
        </a:graphic>
      </p:graphicFrame>
      <p:sp>
        <p:nvSpPr>
          <p:cNvPr id="13" name="object 18">
            <a:extLst>
              <a:ext uri="{FF2B5EF4-FFF2-40B4-BE49-F238E27FC236}">
                <a16:creationId xmlns:a16="http://schemas.microsoft.com/office/drawing/2014/main" id="{5F74E23B-AF95-9D27-731E-8E83FC48F64F}"/>
              </a:ext>
            </a:extLst>
          </p:cNvPr>
          <p:cNvSpPr txBox="1"/>
          <p:nvPr/>
        </p:nvSpPr>
        <p:spPr>
          <a:xfrm>
            <a:off x="9779802" y="4833730"/>
            <a:ext cx="4764405" cy="450957"/>
          </a:xfrm>
          <a:prstGeom prst="rect">
            <a:avLst/>
          </a:prstGeom>
        </p:spPr>
        <p:txBody>
          <a:bodyPr vert="horz" wrap="square" lIns="0" tIns="14605" rIns="0" bIns="0" rtlCol="0">
            <a:spAutoFit/>
          </a:bodyPr>
          <a:lstStyle/>
          <a:p>
            <a:pPr marL="12700">
              <a:lnSpc>
                <a:spcPct val="100000"/>
              </a:lnSpc>
              <a:spcBef>
                <a:spcPts val="115"/>
              </a:spcBef>
            </a:pPr>
            <a:r>
              <a:rPr sz="500" b="1" spc="10" dirty="0">
                <a:latin typeface="Delivery"/>
                <a:cs typeface="Delivery"/>
              </a:rPr>
              <a:t>I/we</a:t>
            </a:r>
            <a:r>
              <a:rPr sz="500" b="1" spc="20" dirty="0">
                <a:latin typeface="Delivery"/>
                <a:cs typeface="Delivery"/>
              </a:rPr>
              <a:t> </a:t>
            </a:r>
            <a:r>
              <a:rPr sz="500" b="1" spc="15" dirty="0">
                <a:latin typeface="Delivery"/>
                <a:cs typeface="Delivery"/>
              </a:rPr>
              <a:t>certify</a:t>
            </a:r>
            <a:r>
              <a:rPr sz="500" b="1" spc="20" dirty="0">
                <a:latin typeface="Delivery"/>
                <a:cs typeface="Delivery"/>
              </a:rPr>
              <a:t> </a:t>
            </a:r>
            <a:r>
              <a:rPr sz="500" b="1" spc="10" dirty="0">
                <a:latin typeface="Delivery"/>
                <a:cs typeface="Delivery"/>
              </a:rPr>
              <a:t>the</a:t>
            </a:r>
            <a:r>
              <a:rPr sz="500" b="1" spc="25" dirty="0">
                <a:latin typeface="Delivery"/>
                <a:cs typeface="Delivery"/>
              </a:rPr>
              <a:t> </a:t>
            </a:r>
            <a:r>
              <a:rPr sz="500" b="1" spc="15" dirty="0">
                <a:latin typeface="Delivery"/>
                <a:cs typeface="Delivery"/>
              </a:rPr>
              <a:t>information</a:t>
            </a:r>
            <a:r>
              <a:rPr sz="500" b="1" spc="20" dirty="0">
                <a:latin typeface="Delivery"/>
                <a:cs typeface="Delivery"/>
              </a:rPr>
              <a:t> </a:t>
            </a:r>
            <a:r>
              <a:rPr sz="500" b="1" spc="10" dirty="0">
                <a:latin typeface="Delivery"/>
                <a:cs typeface="Delivery"/>
              </a:rPr>
              <a:t>on</a:t>
            </a:r>
            <a:r>
              <a:rPr sz="500" b="1" spc="20" dirty="0">
                <a:latin typeface="Delivery"/>
                <a:cs typeface="Delivery"/>
              </a:rPr>
              <a:t> </a:t>
            </a:r>
            <a:r>
              <a:rPr sz="500" b="1" spc="10" dirty="0">
                <a:latin typeface="Delivery"/>
                <a:cs typeface="Delivery"/>
              </a:rPr>
              <a:t>this</a:t>
            </a:r>
            <a:r>
              <a:rPr sz="500" b="1" spc="25" dirty="0">
                <a:latin typeface="Delivery"/>
                <a:cs typeface="Delivery"/>
              </a:rPr>
              <a:t> </a:t>
            </a:r>
            <a:r>
              <a:rPr sz="500" b="1" spc="10" dirty="0">
                <a:latin typeface="Delivery"/>
                <a:cs typeface="Delivery"/>
              </a:rPr>
              <a:t>invoice</a:t>
            </a:r>
            <a:r>
              <a:rPr sz="500" b="1" spc="20" dirty="0">
                <a:latin typeface="Delivery"/>
                <a:cs typeface="Delivery"/>
              </a:rPr>
              <a:t> </a:t>
            </a:r>
            <a:r>
              <a:rPr sz="500" b="1" spc="10" dirty="0">
                <a:latin typeface="Delivery"/>
                <a:cs typeface="Delivery"/>
              </a:rPr>
              <a:t>is</a:t>
            </a:r>
            <a:r>
              <a:rPr sz="500" b="1" spc="25" dirty="0">
                <a:latin typeface="Delivery"/>
                <a:cs typeface="Delivery"/>
              </a:rPr>
              <a:t> </a:t>
            </a:r>
            <a:r>
              <a:rPr sz="500" b="1" spc="10" dirty="0">
                <a:latin typeface="Delivery"/>
                <a:cs typeface="Delivery"/>
              </a:rPr>
              <a:t>true</a:t>
            </a:r>
            <a:r>
              <a:rPr sz="500" b="1" spc="20" dirty="0">
                <a:latin typeface="Delivery"/>
                <a:cs typeface="Delivery"/>
              </a:rPr>
              <a:t> </a:t>
            </a:r>
            <a:r>
              <a:rPr sz="500" b="1" spc="10" dirty="0">
                <a:latin typeface="Delivery"/>
                <a:cs typeface="Delivery"/>
              </a:rPr>
              <a:t>and</a:t>
            </a:r>
            <a:r>
              <a:rPr sz="500" b="1" spc="20" dirty="0">
                <a:latin typeface="Delivery"/>
                <a:cs typeface="Delivery"/>
              </a:rPr>
              <a:t> </a:t>
            </a:r>
            <a:r>
              <a:rPr sz="500" b="1" spc="15" dirty="0">
                <a:latin typeface="Delivery"/>
                <a:cs typeface="Delivery"/>
              </a:rPr>
              <a:t>correct</a:t>
            </a:r>
            <a:r>
              <a:rPr sz="500" b="1" spc="25" dirty="0">
                <a:latin typeface="Delivery"/>
                <a:cs typeface="Delivery"/>
              </a:rPr>
              <a:t> </a:t>
            </a:r>
            <a:r>
              <a:rPr sz="500" b="1" spc="10" dirty="0">
                <a:latin typeface="Delivery"/>
                <a:cs typeface="Delivery"/>
              </a:rPr>
              <a:t>and</a:t>
            </a:r>
            <a:r>
              <a:rPr sz="500" b="1" spc="20" dirty="0">
                <a:latin typeface="Delivery"/>
                <a:cs typeface="Delivery"/>
              </a:rPr>
              <a:t> </a:t>
            </a:r>
            <a:r>
              <a:rPr sz="500" b="1" spc="10" dirty="0">
                <a:latin typeface="Delivery"/>
                <a:cs typeface="Delivery"/>
              </a:rPr>
              <a:t>that</a:t>
            </a:r>
            <a:r>
              <a:rPr sz="500" b="1" spc="25" dirty="0">
                <a:latin typeface="Delivery"/>
                <a:cs typeface="Delivery"/>
              </a:rPr>
              <a:t> </a:t>
            </a:r>
            <a:r>
              <a:rPr sz="500" b="1" spc="10" dirty="0">
                <a:latin typeface="Delivery"/>
                <a:cs typeface="Delivery"/>
              </a:rPr>
              <a:t>the</a:t>
            </a:r>
            <a:r>
              <a:rPr sz="500" b="1" spc="20" dirty="0">
                <a:latin typeface="Delivery"/>
                <a:cs typeface="Delivery"/>
              </a:rPr>
              <a:t> </a:t>
            </a:r>
            <a:r>
              <a:rPr sz="500" b="1" spc="15" dirty="0">
                <a:latin typeface="Delivery"/>
                <a:cs typeface="Delivery"/>
              </a:rPr>
              <a:t>contents</a:t>
            </a:r>
            <a:r>
              <a:rPr sz="500" b="1" spc="20" dirty="0">
                <a:latin typeface="Delivery"/>
                <a:cs typeface="Delivery"/>
              </a:rPr>
              <a:t> </a:t>
            </a:r>
            <a:r>
              <a:rPr sz="500" b="1" spc="5" dirty="0">
                <a:latin typeface="Delivery"/>
                <a:cs typeface="Delivery"/>
              </a:rPr>
              <a:t>of</a:t>
            </a:r>
            <a:r>
              <a:rPr sz="500" b="1" spc="25" dirty="0">
                <a:latin typeface="Delivery"/>
                <a:cs typeface="Delivery"/>
              </a:rPr>
              <a:t> </a:t>
            </a:r>
            <a:r>
              <a:rPr sz="500" b="1" spc="10" dirty="0">
                <a:latin typeface="Delivery"/>
                <a:cs typeface="Delivery"/>
              </a:rPr>
              <a:t>this</a:t>
            </a:r>
            <a:r>
              <a:rPr sz="500" b="1" spc="20" dirty="0">
                <a:latin typeface="Delivery"/>
                <a:cs typeface="Delivery"/>
              </a:rPr>
              <a:t> </a:t>
            </a:r>
            <a:r>
              <a:rPr sz="500" b="1" spc="15" dirty="0">
                <a:latin typeface="Delivery"/>
                <a:cs typeface="Delivery"/>
              </a:rPr>
              <a:t>shipment</a:t>
            </a:r>
            <a:r>
              <a:rPr sz="500" b="1" spc="25" dirty="0">
                <a:latin typeface="Delivery"/>
                <a:cs typeface="Delivery"/>
              </a:rPr>
              <a:t> </a:t>
            </a:r>
            <a:r>
              <a:rPr sz="500" b="1" spc="10" dirty="0">
                <a:latin typeface="Delivery"/>
                <a:cs typeface="Delivery"/>
              </a:rPr>
              <a:t>are</a:t>
            </a:r>
            <a:r>
              <a:rPr sz="500" b="1" spc="20" dirty="0">
                <a:latin typeface="Delivery"/>
                <a:cs typeface="Delivery"/>
              </a:rPr>
              <a:t> </a:t>
            </a:r>
            <a:r>
              <a:rPr sz="500" b="1" spc="10" dirty="0">
                <a:latin typeface="Delivery"/>
                <a:cs typeface="Delivery"/>
              </a:rPr>
              <a:t>as</a:t>
            </a:r>
            <a:r>
              <a:rPr sz="500" b="1" spc="20" dirty="0">
                <a:latin typeface="Delivery"/>
                <a:cs typeface="Delivery"/>
              </a:rPr>
              <a:t> </a:t>
            </a:r>
            <a:r>
              <a:rPr sz="500" b="1" spc="15" dirty="0">
                <a:latin typeface="Delivery"/>
                <a:cs typeface="Delivery"/>
              </a:rPr>
              <a:t>stated</a:t>
            </a:r>
            <a:r>
              <a:rPr sz="500" b="1" spc="25" dirty="0">
                <a:latin typeface="Delivery"/>
                <a:cs typeface="Delivery"/>
              </a:rPr>
              <a:t> </a:t>
            </a:r>
            <a:r>
              <a:rPr sz="500" b="1" spc="15" dirty="0">
                <a:latin typeface="Delivery"/>
                <a:cs typeface="Delivery"/>
              </a:rPr>
              <a:t>above.</a:t>
            </a:r>
            <a:endParaRPr sz="500">
              <a:latin typeface="Delivery"/>
              <a:cs typeface="Delivery"/>
            </a:endParaRPr>
          </a:p>
          <a:p>
            <a:pPr marL="12700" marR="5080">
              <a:lnSpc>
                <a:spcPct val="253399"/>
              </a:lnSpc>
            </a:pPr>
            <a:r>
              <a:rPr sz="500" b="1" spc="15" dirty="0">
                <a:latin typeface="Delivery"/>
                <a:cs typeface="Delivery"/>
              </a:rPr>
              <a:t>Name: </a:t>
            </a:r>
            <a:r>
              <a:rPr sz="500" b="1" spc="5" dirty="0">
                <a:latin typeface="Delivery"/>
                <a:cs typeface="Delivery"/>
              </a:rPr>
              <a:t>________________________________________ </a:t>
            </a:r>
            <a:r>
              <a:rPr sz="500" b="1" spc="10" dirty="0">
                <a:latin typeface="Delivery"/>
                <a:cs typeface="Delivery"/>
              </a:rPr>
              <a:t>Title: </a:t>
            </a:r>
            <a:r>
              <a:rPr sz="500" b="1" spc="5" dirty="0">
                <a:latin typeface="Delivery"/>
                <a:cs typeface="Delivery"/>
              </a:rPr>
              <a:t>_________________________________________ </a:t>
            </a:r>
            <a:r>
              <a:rPr sz="500" b="1" spc="15" dirty="0">
                <a:latin typeface="Delivery"/>
                <a:cs typeface="Delivery"/>
              </a:rPr>
              <a:t>Email: </a:t>
            </a:r>
            <a:r>
              <a:rPr sz="500" b="1" spc="5" dirty="0">
                <a:latin typeface="Delivery"/>
                <a:cs typeface="Delivery"/>
              </a:rPr>
              <a:t>__________________________________________  </a:t>
            </a:r>
            <a:r>
              <a:rPr sz="500" b="1" spc="15" dirty="0">
                <a:latin typeface="Delivery"/>
                <a:cs typeface="Delivery"/>
              </a:rPr>
              <a:t>Date: </a:t>
            </a:r>
            <a:r>
              <a:rPr sz="500" b="1" spc="5" dirty="0">
                <a:latin typeface="Delivery"/>
                <a:cs typeface="Delivery"/>
              </a:rPr>
              <a:t>_________________________________________ </a:t>
            </a:r>
            <a:r>
              <a:rPr sz="500" b="1" spc="15" dirty="0">
                <a:latin typeface="Delivery"/>
                <a:cs typeface="Delivery"/>
              </a:rPr>
              <a:t>Signature:</a:t>
            </a:r>
            <a:r>
              <a:rPr sz="500" b="1" spc="-5" dirty="0">
                <a:latin typeface="Delivery"/>
                <a:cs typeface="Delivery"/>
              </a:rPr>
              <a:t> </a:t>
            </a:r>
            <a:r>
              <a:rPr sz="500" b="1" spc="5" dirty="0">
                <a:latin typeface="Delivery"/>
                <a:cs typeface="Delivery"/>
              </a:rPr>
              <a:t>____________________________________</a:t>
            </a:r>
            <a:endParaRPr sz="500">
              <a:latin typeface="Delivery"/>
              <a:cs typeface="Delivery"/>
            </a:endParaRPr>
          </a:p>
        </p:txBody>
      </p:sp>
      <p:pic>
        <p:nvPicPr>
          <p:cNvPr id="14" name="Picture 13">
            <a:extLst>
              <a:ext uri="{FF2B5EF4-FFF2-40B4-BE49-F238E27FC236}">
                <a16:creationId xmlns:a16="http://schemas.microsoft.com/office/drawing/2014/main" id="{3C42267E-0BEB-8487-F571-859C1AA3E954}"/>
              </a:ext>
            </a:extLst>
          </p:cNvPr>
          <p:cNvPicPr>
            <a:picLocks noChangeAspect="1"/>
          </p:cNvPicPr>
          <p:nvPr/>
        </p:nvPicPr>
        <p:blipFill>
          <a:blip r:embed="rId2"/>
          <a:stretch>
            <a:fillRect/>
          </a:stretch>
        </p:blipFill>
        <p:spPr>
          <a:xfrm>
            <a:off x="4678906" y="381000"/>
            <a:ext cx="3874512" cy="4381500"/>
          </a:xfrm>
          <a:prstGeom prst="rect">
            <a:avLst/>
          </a:prstGeom>
        </p:spPr>
      </p:pic>
    </p:spTree>
    <p:extLst>
      <p:ext uri="{BB962C8B-B14F-4D97-AF65-F5344CB8AC3E}">
        <p14:creationId xmlns:p14="http://schemas.microsoft.com/office/powerpoint/2010/main" val="2492535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58E6FDB-2016-43A7-9FAE-23FC72B14482}"/>
              </a:ext>
            </a:extLst>
          </p:cNvPr>
          <p:cNvSpPr/>
          <p:nvPr/>
        </p:nvSpPr>
        <p:spPr>
          <a:xfrm>
            <a:off x="654148" y="1048042"/>
            <a:ext cx="7863839" cy="3812345"/>
          </a:xfrm>
          <a:prstGeom prst="roundRect">
            <a:avLst>
              <a:gd name="adj" fmla="val 3875"/>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l"/>
            <a:endParaRPr lang="en-GB" sz="1200" dirty="0" err="1">
              <a:solidFill>
                <a:schemeClr val="tx1"/>
              </a:solidFill>
            </a:endParaRPr>
          </a:p>
        </p:txBody>
      </p:sp>
      <p:sp>
        <p:nvSpPr>
          <p:cNvPr id="2" name="Title 1">
            <a:extLst>
              <a:ext uri="{FF2B5EF4-FFF2-40B4-BE49-F238E27FC236}">
                <a16:creationId xmlns:a16="http://schemas.microsoft.com/office/drawing/2014/main" id="{4B8E139C-9956-1B54-1B9D-6BFB3E0C8EA6}"/>
              </a:ext>
            </a:extLst>
          </p:cNvPr>
          <p:cNvSpPr>
            <a:spLocks noGrp="1"/>
          </p:cNvSpPr>
          <p:nvPr>
            <p:ph type="title"/>
          </p:nvPr>
        </p:nvSpPr>
        <p:spPr/>
        <p:txBody>
          <a:bodyPr/>
          <a:lstStyle/>
          <a:p>
            <a:r>
              <a:rPr lang="en-GB" sz="2800" dirty="0"/>
              <a:t>Customer Master File (CMF)</a:t>
            </a:r>
          </a:p>
        </p:txBody>
      </p:sp>
      <p:pic>
        <p:nvPicPr>
          <p:cNvPr id="4" name="Picture 3">
            <a:extLst>
              <a:ext uri="{FF2B5EF4-FFF2-40B4-BE49-F238E27FC236}">
                <a16:creationId xmlns:a16="http://schemas.microsoft.com/office/drawing/2014/main" id="{BD2B179B-29F5-4808-F859-4336E2F2AB2C}"/>
              </a:ext>
            </a:extLst>
          </p:cNvPr>
          <p:cNvPicPr>
            <a:picLocks noChangeAspect="1"/>
          </p:cNvPicPr>
          <p:nvPr/>
        </p:nvPicPr>
        <p:blipFill>
          <a:blip r:embed="rId2"/>
          <a:stretch>
            <a:fillRect/>
          </a:stretch>
        </p:blipFill>
        <p:spPr>
          <a:xfrm>
            <a:off x="757945" y="1150938"/>
            <a:ext cx="7628111" cy="3528000"/>
          </a:xfrm>
          <a:prstGeom prst="rect">
            <a:avLst/>
          </a:prstGeom>
          <a:noFill/>
        </p:spPr>
      </p:pic>
    </p:spTree>
    <p:extLst>
      <p:ext uri="{BB962C8B-B14F-4D97-AF65-F5344CB8AC3E}">
        <p14:creationId xmlns:p14="http://schemas.microsoft.com/office/powerpoint/2010/main" val="4120593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E166B-03B0-328F-0979-D7373973FB95}"/>
              </a:ext>
            </a:extLst>
          </p:cNvPr>
          <p:cNvSpPr>
            <a:spLocks noGrp="1"/>
          </p:cNvSpPr>
          <p:nvPr>
            <p:ph type="title"/>
          </p:nvPr>
        </p:nvSpPr>
        <p:spPr/>
        <p:txBody>
          <a:bodyPr/>
          <a:lstStyle/>
          <a:p>
            <a:r>
              <a:rPr lang="en-GB" sz="2800" dirty="0"/>
              <a:t>CMF Notepad</a:t>
            </a:r>
          </a:p>
        </p:txBody>
      </p:sp>
      <p:sp>
        <p:nvSpPr>
          <p:cNvPr id="4" name="Rectangle: Rounded Corners 3">
            <a:extLst>
              <a:ext uri="{FF2B5EF4-FFF2-40B4-BE49-F238E27FC236}">
                <a16:creationId xmlns:a16="http://schemas.microsoft.com/office/drawing/2014/main" id="{48BCC5A4-A75E-096B-72E9-26CF78E82C59}"/>
              </a:ext>
            </a:extLst>
          </p:cNvPr>
          <p:cNvSpPr/>
          <p:nvPr/>
        </p:nvSpPr>
        <p:spPr>
          <a:xfrm>
            <a:off x="654148" y="1048042"/>
            <a:ext cx="7863839" cy="3812345"/>
          </a:xfrm>
          <a:prstGeom prst="roundRect">
            <a:avLst>
              <a:gd name="adj" fmla="val 3875"/>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l"/>
            <a:endParaRPr lang="en-GB" sz="1200" dirty="0" err="1">
              <a:solidFill>
                <a:schemeClr val="tx1"/>
              </a:solidFill>
            </a:endParaRPr>
          </a:p>
        </p:txBody>
      </p:sp>
      <p:pic>
        <p:nvPicPr>
          <p:cNvPr id="5" name="Picture 4">
            <a:extLst>
              <a:ext uri="{FF2B5EF4-FFF2-40B4-BE49-F238E27FC236}">
                <a16:creationId xmlns:a16="http://schemas.microsoft.com/office/drawing/2014/main" id="{525635E9-D343-4A49-CCD9-6573A5480CBD}"/>
              </a:ext>
            </a:extLst>
          </p:cNvPr>
          <p:cNvPicPr>
            <a:picLocks noChangeAspect="1"/>
          </p:cNvPicPr>
          <p:nvPr/>
        </p:nvPicPr>
        <p:blipFill>
          <a:blip r:embed="rId2"/>
          <a:srcRect r="10489"/>
          <a:stretch>
            <a:fillRect/>
          </a:stretch>
        </p:blipFill>
        <p:spPr>
          <a:xfrm>
            <a:off x="781206" y="1449379"/>
            <a:ext cx="7604850" cy="2931119"/>
          </a:xfrm>
          <a:prstGeom prst="rect">
            <a:avLst/>
          </a:prstGeom>
          <a:noFill/>
        </p:spPr>
      </p:pic>
    </p:spTree>
    <p:extLst>
      <p:ext uri="{BB962C8B-B14F-4D97-AF65-F5344CB8AC3E}">
        <p14:creationId xmlns:p14="http://schemas.microsoft.com/office/powerpoint/2010/main" val="3091758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76BEC-5CA1-86C4-E48B-B9F21848CA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419418-D15C-4E61-FC83-38B1DDB0A5B2}"/>
              </a:ext>
            </a:extLst>
          </p:cNvPr>
          <p:cNvSpPr>
            <a:spLocks noGrp="1"/>
          </p:cNvSpPr>
          <p:nvPr>
            <p:ph type="title"/>
          </p:nvPr>
        </p:nvSpPr>
        <p:spPr/>
        <p:txBody>
          <a:bodyPr/>
          <a:lstStyle/>
          <a:p>
            <a:r>
              <a:rPr lang="en-GB" sz="2800" dirty="0"/>
              <a:t>Inward and outward processing</a:t>
            </a:r>
          </a:p>
        </p:txBody>
      </p:sp>
      <p:sp>
        <p:nvSpPr>
          <p:cNvPr id="3" name="Content Placeholder 2">
            <a:extLst>
              <a:ext uri="{FF2B5EF4-FFF2-40B4-BE49-F238E27FC236}">
                <a16:creationId xmlns:a16="http://schemas.microsoft.com/office/drawing/2014/main" id="{9BD8F216-D70D-B1A8-5382-5D8AA6062301}"/>
              </a:ext>
            </a:extLst>
          </p:cNvPr>
          <p:cNvSpPr>
            <a:spLocks noGrp="1"/>
          </p:cNvSpPr>
          <p:nvPr>
            <p:ph sz="quarter" idx="14"/>
          </p:nvPr>
        </p:nvSpPr>
        <p:spPr/>
        <p:txBody>
          <a:bodyPr/>
          <a:lstStyle/>
          <a:p>
            <a:endParaRPr lang="en-GB" dirty="0"/>
          </a:p>
        </p:txBody>
      </p:sp>
      <p:sp>
        <p:nvSpPr>
          <p:cNvPr id="4" name="Rectangle: Rounded Corners 3">
            <a:extLst>
              <a:ext uri="{FF2B5EF4-FFF2-40B4-BE49-F238E27FC236}">
                <a16:creationId xmlns:a16="http://schemas.microsoft.com/office/drawing/2014/main" id="{8FC1662A-6C34-A93A-B9BB-8802829F1EEC}"/>
              </a:ext>
            </a:extLst>
          </p:cNvPr>
          <p:cNvSpPr/>
          <p:nvPr/>
        </p:nvSpPr>
        <p:spPr>
          <a:xfrm>
            <a:off x="323850" y="1150938"/>
            <a:ext cx="8495998" cy="3527999"/>
          </a:xfrm>
          <a:prstGeom prst="roundRect">
            <a:avLst>
              <a:gd name="adj" fmla="val 511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08000" bIns="36000" rtlCol="0" anchor="t">
            <a:noAutofit/>
          </a:bodyPr>
          <a:lstStyle/>
          <a:p>
            <a:pPr algn="l"/>
            <a:endParaRPr lang="en-GB" sz="2000" b="1" dirty="0">
              <a:solidFill>
                <a:schemeClr val="tx1"/>
              </a:solidFill>
            </a:endParaRPr>
          </a:p>
        </p:txBody>
      </p:sp>
      <p:sp>
        <p:nvSpPr>
          <p:cNvPr id="6" name="Rectangle: Top Corners Rounded 5">
            <a:extLst>
              <a:ext uri="{FF2B5EF4-FFF2-40B4-BE49-F238E27FC236}">
                <a16:creationId xmlns:a16="http://schemas.microsoft.com/office/drawing/2014/main" id="{D1765E89-747F-C6D2-3955-0EF7C28E5BE8}"/>
              </a:ext>
            </a:extLst>
          </p:cNvPr>
          <p:cNvSpPr>
            <a:spLocks/>
          </p:cNvSpPr>
          <p:nvPr/>
        </p:nvSpPr>
        <p:spPr>
          <a:xfrm>
            <a:off x="489875" y="1296000"/>
            <a:ext cx="3924000" cy="3240000"/>
          </a:xfrm>
          <a:prstGeom prst="round2SameRect">
            <a:avLst>
              <a:gd name="adj1" fmla="val 4671"/>
              <a:gd name="adj2" fmla="val 440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spcAft>
                <a:spcPts val="300"/>
              </a:spcAft>
            </a:pPr>
            <a:r>
              <a:rPr lang="en-GB" sz="1200" b="1" dirty="0">
                <a:solidFill>
                  <a:schemeClr val="tx1"/>
                </a:solidFill>
              </a:rPr>
              <a:t>Inward Processing</a:t>
            </a:r>
          </a:p>
          <a:p>
            <a:pPr>
              <a:spcAft>
                <a:spcPts val="300"/>
              </a:spcAft>
            </a:pPr>
            <a:r>
              <a:rPr lang="en-GB" sz="750" dirty="0">
                <a:solidFill>
                  <a:schemeClr val="tx1"/>
                </a:solidFill>
              </a:rPr>
              <a:t>Temporary imports to be recalibrated, repaired or repackaged have been restricted to 10 shipments in a rolling year unless the UK importer holds an IP authorisation.</a:t>
            </a:r>
          </a:p>
          <a:p>
            <a:pPr>
              <a:spcAft>
                <a:spcPts val="300"/>
              </a:spcAft>
            </a:pPr>
            <a:r>
              <a:rPr lang="en-GB" sz="750" dirty="0">
                <a:solidFill>
                  <a:schemeClr val="tx1"/>
                </a:solidFill>
              </a:rPr>
              <a:t>The inbound AWB and invoice must clearly indicate goods are temporary for repair to ensure the correct declaration to customs is completed.</a:t>
            </a:r>
          </a:p>
          <a:p>
            <a:pPr>
              <a:spcAft>
                <a:spcPts val="300"/>
              </a:spcAft>
            </a:pPr>
            <a:r>
              <a:rPr lang="en-GB" sz="750" dirty="0">
                <a:solidFill>
                  <a:schemeClr val="tx1"/>
                </a:solidFill>
              </a:rPr>
              <a:t>No IP number: Importer is limited to 10 shipments in a rolling year, VAT and duty is payable on import, however the customer can reclaim this once the goods are re-exported. Goods must be re-exported within 6 months unless NIRU grant an extension.</a:t>
            </a:r>
          </a:p>
          <a:p>
            <a:pPr>
              <a:spcAft>
                <a:spcPts val="300"/>
              </a:spcAft>
            </a:pPr>
            <a:r>
              <a:rPr lang="en-GB" sz="750" dirty="0">
                <a:solidFill>
                  <a:schemeClr val="tx1"/>
                </a:solidFill>
              </a:rPr>
              <a:t>IP number: No limit to the number of entries, VAT and duty is not charged by HMRC at the point of import. Goods must be re-exported within 6 months; however, the customer may have agreed an extended time with NIRU.</a:t>
            </a:r>
          </a:p>
          <a:p>
            <a:pPr>
              <a:spcAft>
                <a:spcPts val="300"/>
              </a:spcAft>
            </a:pPr>
            <a:r>
              <a:rPr lang="en-GB" sz="750" dirty="0">
                <a:solidFill>
                  <a:schemeClr val="tx1"/>
                </a:solidFill>
              </a:rPr>
              <a:t>When goods are re-exported a pre-alert email must be sent to ukexportprealert@dhl.com on the day of shipments pick up to ensure the correct export entry is completed, quoting the AWB in the subject box, the type of entry required and the original import AWB/entry number within the body of the email. Please state if warranty or non-warranty repair has taken place and in addition if the latter the repair charge.</a:t>
            </a:r>
          </a:p>
          <a:p>
            <a:pPr>
              <a:spcAft>
                <a:spcPts val="300"/>
              </a:spcAft>
            </a:pPr>
            <a:r>
              <a:rPr lang="en-GB" sz="750" dirty="0">
                <a:solidFill>
                  <a:schemeClr val="tx1"/>
                </a:solidFill>
              </a:rPr>
              <a:t>The customer will need the evidence of export in order to reclaim any VAT/duty applied on import and/or to prove to HMRC the goods have been re-exported correctly via the BOD (Bill Of Discharge). Additional information and support can be found via the HMRC GOV.UK website below:</a:t>
            </a:r>
          </a:p>
          <a:p>
            <a:pPr>
              <a:spcAft>
                <a:spcPts val="300"/>
              </a:spcAft>
            </a:pPr>
            <a:r>
              <a:rPr lang="en-GB" sz="750" dirty="0">
                <a:solidFill>
                  <a:schemeClr val="tx1"/>
                </a:solidFill>
              </a:rPr>
              <a:t>https://www.gov.uk/guidance/using-inward-processing-to-process-or-repair-your-goods</a:t>
            </a:r>
          </a:p>
        </p:txBody>
      </p:sp>
      <p:sp>
        <p:nvSpPr>
          <p:cNvPr id="10" name="Rectangle: Top Corners Rounded 9">
            <a:extLst>
              <a:ext uri="{FF2B5EF4-FFF2-40B4-BE49-F238E27FC236}">
                <a16:creationId xmlns:a16="http://schemas.microsoft.com/office/drawing/2014/main" id="{03757210-FE02-B26B-EFBA-DD54EDF831F0}"/>
              </a:ext>
            </a:extLst>
          </p:cNvPr>
          <p:cNvSpPr>
            <a:spLocks/>
          </p:cNvSpPr>
          <p:nvPr/>
        </p:nvSpPr>
        <p:spPr>
          <a:xfrm>
            <a:off x="4747881" y="1296000"/>
            <a:ext cx="3924000" cy="3240000"/>
          </a:xfrm>
          <a:prstGeom prst="round2SameRect">
            <a:avLst>
              <a:gd name="adj1" fmla="val 4434"/>
              <a:gd name="adj2" fmla="val 446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spcAft>
                <a:spcPts val="300"/>
              </a:spcAft>
            </a:pPr>
            <a:r>
              <a:rPr lang="en-GB" sz="1200" b="1" dirty="0">
                <a:solidFill>
                  <a:schemeClr val="tx1"/>
                </a:solidFill>
              </a:rPr>
              <a:t>Outward Processing</a:t>
            </a:r>
          </a:p>
          <a:p>
            <a:pPr>
              <a:spcAft>
                <a:spcPts val="300"/>
              </a:spcAft>
            </a:pPr>
            <a:r>
              <a:rPr lang="en-GB" sz="750" dirty="0">
                <a:solidFill>
                  <a:schemeClr val="tx1"/>
                </a:solidFill>
              </a:rPr>
              <a:t>Temporary exports to be recalibrated, repaired.</a:t>
            </a:r>
          </a:p>
          <a:p>
            <a:pPr>
              <a:spcAft>
                <a:spcPts val="300"/>
              </a:spcAft>
            </a:pPr>
            <a:r>
              <a:rPr lang="en-GB" sz="750" dirty="0">
                <a:solidFill>
                  <a:schemeClr val="tx1"/>
                </a:solidFill>
              </a:rPr>
              <a:t>Customers that do not hold an OP (Outward Processing) authorisation will be restricted to 10 shipments in a rolling year when using Authorisation by Declaration. If they hold OP authorisation there is no limit using this process.</a:t>
            </a:r>
          </a:p>
          <a:p>
            <a:pPr>
              <a:spcAft>
                <a:spcPts val="300"/>
              </a:spcAft>
            </a:pPr>
            <a:r>
              <a:rPr lang="en-GB" sz="750" dirty="0">
                <a:solidFill>
                  <a:schemeClr val="tx1"/>
                </a:solidFill>
              </a:rPr>
              <a:t>On export from the UK, the customer must send a pre-alert email on the day of shipment pick up to our export team ukexportprealert@dhl.com, please ensure the AWB is quoted in the subject box, and the type of entry required within the body of the email including any authorisation numbers. We would also require a serial number/s or reference number/s relating to the goods in order for the goods to be clearly identified on export and then re-import.</a:t>
            </a:r>
          </a:p>
          <a:p>
            <a:pPr>
              <a:spcAft>
                <a:spcPts val="300"/>
              </a:spcAft>
            </a:pPr>
            <a:r>
              <a:rPr lang="en-GB" sz="750" dirty="0">
                <a:solidFill>
                  <a:schemeClr val="tx1"/>
                </a:solidFill>
              </a:rPr>
              <a:t>When repaired shipments are being returned to the UK, the shipper must clearly mark the shipment paperwork as ‘Return after Repair’, also if a ‘warranty or non-warranty repair’. If non-warranty the cost of repair will need to be quoted separately on the invoice, revenue will be calculated on the repair costs. Provide the original export AWB if available.</a:t>
            </a:r>
          </a:p>
          <a:p>
            <a:pPr>
              <a:spcAft>
                <a:spcPts val="300"/>
              </a:spcAft>
            </a:pPr>
            <a:r>
              <a:rPr lang="en-GB" sz="750" dirty="0">
                <a:solidFill>
                  <a:schemeClr val="tx1"/>
                </a:solidFill>
              </a:rPr>
              <a:t>We would need to ensure we hold CMFs both for import and export for the customer, plus any additional information to support prompt and accurate clearance, i.e. EORI, IP/OP authorisation numbers if held, any standing instructions, NLR (No License Required) etc. Additional information and support can be found via the HMRC GOV.UK website below:</a:t>
            </a:r>
          </a:p>
          <a:p>
            <a:pPr>
              <a:spcAft>
                <a:spcPts val="300"/>
              </a:spcAft>
            </a:pPr>
            <a:r>
              <a:rPr lang="en-GB" sz="750" dirty="0">
                <a:solidFill>
                  <a:schemeClr val="tx1"/>
                </a:solidFill>
              </a:rPr>
              <a:t>https://www.gov.uk/guidance/using-outward-processing-to-process-or-repair-your-goods</a:t>
            </a:r>
          </a:p>
        </p:txBody>
      </p:sp>
      <p:sp>
        <p:nvSpPr>
          <p:cNvPr id="15" name="Rectangle 14">
            <a:extLst>
              <a:ext uri="{FF2B5EF4-FFF2-40B4-BE49-F238E27FC236}">
                <a16:creationId xmlns:a16="http://schemas.microsoft.com/office/drawing/2014/main" id="{5D2753D8-0DEE-4A90-A85E-3C675A033B4D}"/>
              </a:ext>
            </a:extLst>
          </p:cNvPr>
          <p:cNvSpPr>
            <a:spLocks noChangeAspect="1"/>
          </p:cNvSpPr>
          <p:nvPr/>
        </p:nvSpPr>
        <p:spPr>
          <a:xfrm>
            <a:off x="-317845" y="4132920"/>
            <a:ext cx="144000" cy="144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59460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Top Corners Rounded 47">
            <a:extLst>
              <a:ext uri="{FF2B5EF4-FFF2-40B4-BE49-F238E27FC236}">
                <a16:creationId xmlns:a16="http://schemas.microsoft.com/office/drawing/2014/main" id="{D8C382AA-B3E9-698E-F6E8-EA10DC9F00CD}"/>
              </a:ext>
            </a:extLst>
          </p:cNvPr>
          <p:cNvSpPr>
            <a:spLocks/>
          </p:cNvSpPr>
          <p:nvPr/>
        </p:nvSpPr>
        <p:spPr>
          <a:xfrm>
            <a:off x="4976499" y="1300806"/>
            <a:ext cx="3843651" cy="3338257"/>
          </a:xfrm>
          <a:prstGeom prst="round2SameRect">
            <a:avLst>
              <a:gd name="adj1" fmla="val 4345"/>
              <a:gd name="adj2" fmla="val 37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72000" bIns="108000" rtlCol="0" anchor="t">
            <a:noAutofit/>
          </a:bodyPr>
          <a:lstStyle/>
          <a:p>
            <a:pPr>
              <a:spcAft>
                <a:spcPts val="1200"/>
              </a:spcAft>
            </a:pPr>
            <a:endParaRPr lang="en-GB" sz="1100" dirty="0">
              <a:solidFill>
                <a:schemeClr val="tx1"/>
              </a:solidFill>
            </a:endParaRPr>
          </a:p>
        </p:txBody>
      </p:sp>
      <p:sp>
        <p:nvSpPr>
          <p:cNvPr id="2" name="Title 1">
            <a:extLst>
              <a:ext uri="{FF2B5EF4-FFF2-40B4-BE49-F238E27FC236}">
                <a16:creationId xmlns:a16="http://schemas.microsoft.com/office/drawing/2014/main" id="{F97CDFBE-1B71-2A7D-AB63-C076B6F5CC0F}"/>
              </a:ext>
            </a:extLst>
          </p:cNvPr>
          <p:cNvSpPr>
            <a:spLocks noGrp="1"/>
          </p:cNvSpPr>
          <p:nvPr>
            <p:ph type="title"/>
          </p:nvPr>
        </p:nvSpPr>
        <p:spPr/>
        <p:txBody>
          <a:bodyPr/>
          <a:lstStyle/>
          <a:p>
            <a:r>
              <a:rPr lang="en-GB" sz="2800" dirty="0"/>
              <a:t>UK Customs contacts</a:t>
            </a:r>
          </a:p>
        </p:txBody>
      </p:sp>
      <p:sp>
        <p:nvSpPr>
          <p:cNvPr id="13" name="Rectangle: Top Corners Rounded 12">
            <a:extLst>
              <a:ext uri="{FF2B5EF4-FFF2-40B4-BE49-F238E27FC236}">
                <a16:creationId xmlns:a16="http://schemas.microsoft.com/office/drawing/2014/main" id="{89CAD37F-7AED-654E-9858-67C1AC84887C}"/>
              </a:ext>
            </a:extLst>
          </p:cNvPr>
          <p:cNvSpPr>
            <a:spLocks/>
          </p:cNvSpPr>
          <p:nvPr/>
        </p:nvSpPr>
        <p:spPr>
          <a:xfrm>
            <a:off x="324000" y="1300806"/>
            <a:ext cx="4524086" cy="3338257"/>
          </a:xfrm>
          <a:prstGeom prst="round2SameRect">
            <a:avLst>
              <a:gd name="adj1" fmla="val 4345"/>
              <a:gd name="adj2" fmla="val 375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72000" bIns="108000" rtlCol="0" anchor="t">
            <a:spAutoFit/>
          </a:bodyPr>
          <a:lstStyle/>
          <a:p>
            <a:pPr>
              <a:spcAft>
                <a:spcPts val="1200"/>
              </a:spcAft>
            </a:pPr>
            <a:r>
              <a:rPr lang="en-GB" sz="1400" b="1" dirty="0">
                <a:solidFill>
                  <a:schemeClr val="tx1"/>
                </a:solidFill>
              </a:rPr>
              <a:t>Amendment requests</a:t>
            </a:r>
          </a:p>
          <a:p>
            <a:pPr>
              <a:spcAft>
                <a:spcPts val="1200"/>
              </a:spcAft>
            </a:pPr>
            <a:r>
              <a:rPr lang="en-GB" sz="1200" b="1" dirty="0">
                <a:solidFill>
                  <a:schemeClr val="tx1"/>
                </a:solidFill>
              </a:rPr>
              <a:t>Imports</a:t>
            </a:r>
            <a:r>
              <a:rPr lang="en-GB" sz="1100" dirty="0">
                <a:solidFill>
                  <a:schemeClr val="tx1"/>
                </a:solidFill>
              </a:rPr>
              <a:t> – ukinvoicequeries@dhl.com</a:t>
            </a:r>
            <a:br>
              <a:rPr lang="en-GB" sz="1100" dirty="0">
                <a:solidFill>
                  <a:schemeClr val="tx1"/>
                </a:solidFill>
              </a:rPr>
            </a:br>
            <a:r>
              <a:rPr lang="en-GB" sz="1100" dirty="0">
                <a:solidFill>
                  <a:schemeClr val="tx1"/>
                </a:solidFill>
              </a:rPr>
              <a:t>This mailbox in only monitored, Mon-Fr 09:00 – 17:30</a:t>
            </a:r>
            <a:br>
              <a:rPr lang="en-GB" sz="1100" dirty="0">
                <a:solidFill>
                  <a:schemeClr val="tx1"/>
                </a:solidFill>
              </a:rPr>
            </a:br>
            <a:r>
              <a:rPr lang="en-GB" sz="1100" dirty="0">
                <a:solidFill>
                  <a:schemeClr val="tx1"/>
                </a:solidFill>
              </a:rPr>
              <a:t>Where an invoice has been raised which the customer wishes to dispute/amend. Amendment requests on DHL’s Deferment Number (GB-8151025 or NI-6248331)</a:t>
            </a:r>
          </a:p>
          <a:p>
            <a:pPr>
              <a:spcAft>
                <a:spcPts val="1200"/>
              </a:spcAft>
            </a:pPr>
            <a:r>
              <a:rPr lang="en-GB" sz="1200" b="1" dirty="0">
                <a:solidFill>
                  <a:schemeClr val="tx1"/>
                </a:solidFill>
              </a:rPr>
              <a:t>Imports</a:t>
            </a:r>
            <a:r>
              <a:rPr lang="en-GB" sz="1100" dirty="0">
                <a:solidFill>
                  <a:schemeClr val="tx1"/>
                </a:solidFill>
              </a:rPr>
              <a:t> – ukavipostclr@dhl.com</a:t>
            </a:r>
            <a:br>
              <a:rPr lang="en-GB" sz="1100" dirty="0">
                <a:solidFill>
                  <a:schemeClr val="tx1"/>
                </a:solidFill>
              </a:rPr>
            </a:br>
            <a:r>
              <a:rPr lang="en-GB" sz="1100" dirty="0">
                <a:solidFill>
                  <a:schemeClr val="tx1"/>
                </a:solidFill>
              </a:rPr>
              <a:t>Actions all amendment requests on the customers Deferment number or nil revenue, not on DHL’s DAN.</a:t>
            </a:r>
          </a:p>
          <a:p>
            <a:pPr>
              <a:spcAft>
                <a:spcPts val="1200"/>
              </a:spcAft>
            </a:pPr>
            <a:r>
              <a:rPr lang="en-GB" sz="1200" b="1" dirty="0">
                <a:solidFill>
                  <a:schemeClr val="tx1"/>
                </a:solidFill>
              </a:rPr>
              <a:t>Export</a:t>
            </a:r>
            <a:r>
              <a:rPr lang="en-GB" sz="1100" dirty="0">
                <a:solidFill>
                  <a:schemeClr val="tx1"/>
                </a:solidFill>
              </a:rPr>
              <a:t> – ukc81@dhl.com</a:t>
            </a:r>
            <a:br>
              <a:rPr lang="en-GB" sz="1100" dirty="0">
                <a:solidFill>
                  <a:schemeClr val="tx1"/>
                </a:solidFill>
              </a:rPr>
            </a:br>
            <a:r>
              <a:rPr lang="en-GB" sz="1100" dirty="0">
                <a:solidFill>
                  <a:schemeClr val="tx1"/>
                </a:solidFill>
              </a:rPr>
              <a:t>Actions all amendment requests for incorrect export entries</a:t>
            </a:r>
          </a:p>
          <a:p>
            <a:pPr>
              <a:spcAft>
                <a:spcPts val="1200"/>
              </a:spcAft>
            </a:pPr>
            <a:r>
              <a:rPr lang="en-GB" sz="1200" b="1" dirty="0">
                <a:solidFill>
                  <a:schemeClr val="tx1"/>
                </a:solidFill>
              </a:rPr>
              <a:t>Import and Exports </a:t>
            </a:r>
            <a:r>
              <a:rPr lang="en-GB" sz="1100" dirty="0">
                <a:solidFill>
                  <a:schemeClr val="tx1"/>
                </a:solidFill>
              </a:rPr>
              <a:t>– ukpcaescalations@dhl.com</a:t>
            </a:r>
            <a:br>
              <a:rPr lang="en-GB" sz="1100" dirty="0">
                <a:solidFill>
                  <a:schemeClr val="tx1"/>
                </a:solidFill>
              </a:rPr>
            </a:br>
            <a:r>
              <a:rPr lang="en-GB" sz="1100" dirty="0">
                <a:solidFill>
                  <a:schemeClr val="tx1"/>
                </a:solidFill>
              </a:rPr>
              <a:t>(SLA 1 working day) This email will be monitored by the PCA Specialist for urgent amendment escalations.</a:t>
            </a:r>
          </a:p>
        </p:txBody>
      </p:sp>
      <p:grpSp>
        <p:nvGrpSpPr>
          <p:cNvPr id="49" name="Group 48">
            <a:extLst>
              <a:ext uri="{FF2B5EF4-FFF2-40B4-BE49-F238E27FC236}">
                <a16:creationId xmlns:a16="http://schemas.microsoft.com/office/drawing/2014/main" id="{9C498B2C-8AF9-D013-C90E-02DE2F4442AF}"/>
              </a:ext>
            </a:extLst>
          </p:cNvPr>
          <p:cNvGrpSpPr/>
          <p:nvPr/>
        </p:nvGrpSpPr>
        <p:grpSpPr>
          <a:xfrm>
            <a:off x="5104189" y="1666972"/>
            <a:ext cx="3588270" cy="2605924"/>
            <a:chOff x="5144428" y="1547321"/>
            <a:chExt cx="3588270" cy="2605924"/>
          </a:xfrm>
        </p:grpSpPr>
        <p:cxnSp>
          <p:nvCxnSpPr>
            <p:cNvPr id="26" name="Gerade Verbindung 68">
              <a:extLst>
                <a:ext uri="{FF2B5EF4-FFF2-40B4-BE49-F238E27FC236}">
                  <a16:creationId xmlns:a16="http://schemas.microsoft.com/office/drawing/2014/main" id="{0C518BCB-A69F-7B07-8B35-0BE602B6F16F}"/>
                </a:ext>
              </a:extLst>
            </p:cNvPr>
            <p:cNvCxnSpPr>
              <a:cxnSpLocks/>
            </p:cNvCxnSpPr>
            <p:nvPr/>
          </p:nvCxnSpPr>
          <p:spPr>
            <a:xfrm flipH="1">
              <a:off x="7727019" y="2231741"/>
              <a:ext cx="279696" cy="239273"/>
            </a:xfrm>
            <a:prstGeom prst="line">
              <a:avLst/>
            </a:prstGeom>
            <a:noFill/>
            <a:ln w="19050" cap="flat" cmpd="sng" algn="ctr">
              <a:solidFill>
                <a:srgbClr val="C6C6C6"/>
              </a:solidFill>
              <a:prstDash val="solid"/>
              <a:miter lim="800000"/>
              <a:headEnd type="oval"/>
            </a:ln>
            <a:effectLst/>
          </p:spPr>
        </p:cxnSp>
        <p:cxnSp>
          <p:nvCxnSpPr>
            <p:cNvPr id="23" name="Gerade Verbindung 68">
              <a:extLst>
                <a:ext uri="{FF2B5EF4-FFF2-40B4-BE49-F238E27FC236}">
                  <a16:creationId xmlns:a16="http://schemas.microsoft.com/office/drawing/2014/main" id="{1C1C5169-442D-4C2F-FADE-28EBBA08784B}"/>
                </a:ext>
              </a:extLst>
            </p:cNvPr>
            <p:cNvCxnSpPr>
              <a:cxnSpLocks/>
            </p:cNvCxnSpPr>
            <p:nvPr/>
          </p:nvCxnSpPr>
          <p:spPr>
            <a:xfrm flipV="1">
              <a:off x="6222700" y="3363052"/>
              <a:ext cx="0" cy="431347"/>
            </a:xfrm>
            <a:prstGeom prst="line">
              <a:avLst/>
            </a:prstGeom>
            <a:noFill/>
            <a:ln w="19050" cap="flat" cmpd="sng" algn="ctr">
              <a:solidFill>
                <a:srgbClr val="C6C6C6"/>
              </a:solidFill>
              <a:prstDash val="solid"/>
              <a:miter lim="800000"/>
              <a:headEnd type="oval"/>
            </a:ln>
            <a:effectLst/>
          </p:spPr>
        </p:cxnSp>
        <p:cxnSp>
          <p:nvCxnSpPr>
            <p:cNvPr id="24" name="Gerade Verbindung 68">
              <a:extLst>
                <a:ext uri="{FF2B5EF4-FFF2-40B4-BE49-F238E27FC236}">
                  <a16:creationId xmlns:a16="http://schemas.microsoft.com/office/drawing/2014/main" id="{EC7DC320-8C78-4588-EF1E-EF4923030766}"/>
                </a:ext>
              </a:extLst>
            </p:cNvPr>
            <p:cNvCxnSpPr>
              <a:cxnSpLocks/>
            </p:cNvCxnSpPr>
            <p:nvPr/>
          </p:nvCxnSpPr>
          <p:spPr>
            <a:xfrm flipV="1">
              <a:off x="7579930" y="3385157"/>
              <a:ext cx="0" cy="422359"/>
            </a:xfrm>
            <a:prstGeom prst="line">
              <a:avLst/>
            </a:prstGeom>
            <a:noFill/>
            <a:ln w="19050" cap="flat" cmpd="sng" algn="ctr">
              <a:solidFill>
                <a:srgbClr val="C6C6C6"/>
              </a:solidFill>
              <a:prstDash val="solid"/>
              <a:miter lim="800000"/>
              <a:headEnd type="oval"/>
            </a:ln>
            <a:effectLst/>
          </p:spPr>
        </p:cxnSp>
        <p:cxnSp>
          <p:nvCxnSpPr>
            <p:cNvPr id="25" name="Gerade Verbindung 68">
              <a:extLst>
                <a:ext uri="{FF2B5EF4-FFF2-40B4-BE49-F238E27FC236}">
                  <a16:creationId xmlns:a16="http://schemas.microsoft.com/office/drawing/2014/main" id="{057FB080-A811-E5E2-278E-F0FCC1E423C5}"/>
                </a:ext>
              </a:extLst>
            </p:cNvPr>
            <p:cNvCxnSpPr>
              <a:cxnSpLocks/>
            </p:cNvCxnSpPr>
            <p:nvPr/>
          </p:nvCxnSpPr>
          <p:spPr>
            <a:xfrm flipV="1">
              <a:off x="5835801" y="2566425"/>
              <a:ext cx="278132" cy="238078"/>
            </a:xfrm>
            <a:prstGeom prst="line">
              <a:avLst/>
            </a:prstGeom>
            <a:noFill/>
            <a:ln w="19050" cap="flat" cmpd="sng" algn="ctr">
              <a:solidFill>
                <a:srgbClr val="C6C6C6"/>
              </a:solidFill>
              <a:prstDash val="solid"/>
              <a:miter lim="800000"/>
              <a:headEnd type="oval"/>
            </a:ln>
            <a:effectLst/>
          </p:spPr>
        </p:cxnSp>
        <p:pic>
          <p:nvPicPr>
            <p:cNvPr id="16" name="Picture 15">
              <a:extLst>
                <a:ext uri="{FF2B5EF4-FFF2-40B4-BE49-F238E27FC236}">
                  <a16:creationId xmlns:a16="http://schemas.microsoft.com/office/drawing/2014/main" id="{7E5197A7-8BA9-8510-9FEF-9CA9A920B6A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8000"/>
                      </a14:imgEffect>
                    </a14:imgLayer>
                  </a14:imgProps>
                </a:ext>
              </a:extLst>
            </a:blip>
            <a:stretch>
              <a:fillRect/>
            </a:stretch>
          </p:blipFill>
          <p:spPr>
            <a:xfrm>
              <a:off x="6191765" y="2481314"/>
              <a:ext cx="1508891" cy="1056224"/>
            </a:xfrm>
            <a:prstGeom prst="rect">
              <a:avLst/>
            </a:prstGeom>
          </p:spPr>
        </p:pic>
        <p:pic>
          <p:nvPicPr>
            <p:cNvPr id="17" name="Picture 16">
              <a:extLst>
                <a:ext uri="{FF2B5EF4-FFF2-40B4-BE49-F238E27FC236}">
                  <a16:creationId xmlns:a16="http://schemas.microsoft.com/office/drawing/2014/main" id="{D804CF72-15C7-4243-17BA-946AB226AAB0}"/>
                </a:ext>
              </a:extLst>
            </p:cNvPr>
            <p:cNvPicPr>
              <a:picLocks noChangeAspect="1"/>
            </p:cNvPicPr>
            <p:nvPr/>
          </p:nvPicPr>
          <p:blipFill>
            <a:blip r:embed="rId4"/>
            <a:stretch>
              <a:fillRect/>
            </a:stretch>
          </p:blipFill>
          <p:spPr>
            <a:xfrm>
              <a:off x="6064697" y="2309850"/>
              <a:ext cx="338357" cy="342930"/>
            </a:xfrm>
            <a:prstGeom prst="rect">
              <a:avLst/>
            </a:prstGeom>
          </p:spPr>
        </p:pic>
        <p:pic>
          <p:nvPicPr>
            <p:cNvPr id="19" name="Picture 18">
              <a:extLst>
                <a:ext uri="{FF2B5EF4-FFF2-40B4-BE49-F238E27FC236}">
                  <a16:creationId xmlns:a16="http://schemas.microsoft.com/office/drawing/2014/main" id="{F93F6054-BBFA-D960-AAA1-D6A57BE0B6B6}"/>
                </a:ext>
              </a:extLst>
            </p:cNvPr>
            <p:cNvPicPr>
              <a:picLocks noChangeAspect="1"/>
            </p:cNvPicPr>
            <p:nvPr/>
          </p:nvPicPr>
          <p:blipFill>
            <a:blip r:embed="rId4"/>
            <a:stretch>
              <a:fillRect/>
            </a:stretch>
          </p:blipFill>
          <p:spPr>
            <a:xfrm>
              <a:off x="7415026" y="3194608"/>
              <a:ext cx="338357" cy="342930"/>
            </a:xfrm>
            <a:prstGeom prst="rect">
              <a:avLst/>
            </a:prstGeom>
          </p:spPr>
        </p:pic>
        <p:pic>
          <p:nvPicPr>
            <p:cNvPr id="20" name="Picture 19">
              <a:extLst>
                <a:ext uri="{FF2B5EF4-FFF2-40B4-BE49-F238E27FC236}">
                  <a16:creationId xmlns:a16="http://schemas.microsoft.com/office/drawing/2014/main" id="{4847CA0C-0BDF-11F4-33DB-6FB034F32A9C}"/>
                </a:ext>
              </a:extLst>
            </p:cNvPr>
            <p:cNvPicPr>
              <a:picLocks noChangeAspect="1"/>
            </p:cNvPicPr>
            <p:nvPr/>
          </p:nvPicPr>
          <p:blipFill>
            <a:blip r:embed="rId4"/>
            <a:stretch>
              <a:fillRect/>
            </a:stretch>
          </p:blipFill>
          <p:spPr>
            <a:xfrm>
              <a:off x="7557841" y="2300825"/>
              <a:ext cx="338357" cy="342930"/>
            </a:xfrm>
            <a:prstGeom prst="rect">
              <a:avLst/>
            </a:prstGeom>
          </p:spPr>
        </p:pic>
        <p:pic>
          <p:nvPicPr>
            <p:cNvPr id="21" name="Picture 20">
              <a:extLst>
                <a:ext uri="{FF2B5EF4-FFF2-40B4-BE49-F238E27FC236}">
                  <a16:creationId xmlns:a16="http://schemas.microsoft.com/office/drawing/2014/main" id="{F6F49C43-9DE1-C1EB-E303-909C80ADFEF8}"/>
                </a:ext>
              </a:extLst>
            </p:cNvPr>
            <p:cNvPicPr>
              <a:picLocks noChangeAspect="1"/>
            </p:cNvPicPr>
            <p:nvPr/>
          </p:nvPicPr>
          <p:blipFill>
            <a:blip r:embed="rId5"/>
            <a:stretch>
              <a:fillRect/>
            </a:stretch>
          </p:blipFill>
          <p:spPr>
            <a:xfrm>
              <a:off x="6268425" y="1547321"/>
              <a:ext cx="1289416" cy="553260"/>
            </a:xfrm>
            <a:prstGeom prst="rect">
              <a:avLst/>
            </a:prstGeom>
          </p:spPr>
        </p:pic>
        <p:sp>
          <p:nvSpPr>
            <p:cNvPr id="22" name="Text Placeholder 7">
              <a:extLst>
                <a:ext uri="{FF2B5EF4-FFF2-40B4-BE49-F238E27FC236}">
                  <a16:creationId xmlns:a16="http://schemas.microsoft.com/office/drawing/2014/main" id="{3EDC0C41-623B-1FC7-549B-893F099CE5E2}"/>
                </a:ext>
              </a:extLst>
            </p:cNvPr>
            <p:cNvSpPr txBox="1">
              <a:spLocks/>
            </p:cNvSpPr>
            <p:nvPr/>
          </p:nvSpPr>
          <p:spPr>
            <a:xfrm>
              <a:off x="5532647" y="1724865"/>
              <a:ext cx="2168009" cy="134076"/>
            </a:xfrm>
            <a:prstGeom prst="rect">
              <a:avLst/>
            </a:prstGeom>
            <a:noFill/>
          </p:spPr>
          <p:txBody>
            <a:bodyPr vert="horz" wrap="square" lIns="0" tIns="0" rIns="0" bIns="0" rtlCol="0">
              <a:spAutoFit/>
            </a:bodyPr>
            <a:lstStyle>
              <a:lvl1pPr marL="0" marR="0" indent="0" algn="l" defTabSz="914400" rtl="0" eaLnBrk="1" fontAlgn="auto" latinLnBrk="0" hangingPunct="1">
                <a:lnSpc>
                  <a:spcPct val="110000"/>
                </a:lnSpc>
                <a:spcBef>
                  <a:spcPts val="0"/>
                </a:spcBef>
                <a:spcAft>
                  <a:spcPts val="500"/>
                </a:spcAft>
                <a:buClrTx/>
                <a:buSzTx/>
                <a:buFont typeface="Arial" pitchFamily="34" charset="0"/>
                <a:buNone/>
                <a:tabLst/>
                <a:defRPr kumimoji="0" lang="de-DE" sz="1400" b="0" i="0" u="none" strike="noStrike" kern="1200" cap="none" spc="0" normalizeH="0" baseline="0" noProof="0">
                  <a:ln>
                    <a:noFill/>
                  </a:ln>
                  <a:solidFill>
                    <a:schemeClr val="tx1"/>
                  </a:solidFill>
                  <a:effectLst/>
                  <a:uLnTx/>
                  <a:uFillTx/>
                  <a:latin typeface="+mn-lt"/>
                  <a:ea typeface="+mn-ea"/>
                  <a:cs typeface="+mn-cs"/>
                  <a:sym typeface="Delivery" panose="020F0503020204020204" pitchFamily="34" charset="0"/>
                </a:defRPr>
              </a:lvl1pPr>
              <a:lvl2pPr marL="180000" marR="0" indent="-180000" algn="l" defTabSz="914400" rtl="0" eaLnBrk="1" fontAlgn="auto" latinLnBrk="0" hangingPunct="1">
                <a:lnSpc>
                  <a:spcPct val="110000"/>
                </a:lnSpc>
                <a:spcBef>
                  <a:spcPts val="0"/>
                </a:spcBef>
                <a:spcAft>
                  <a:spcPts val="500"/>
                </a:spcAft>
                <a:buClrTx/>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sym typeface="Delivery" panose="020F0503020204020204" pitchFamily="34" charset="0"/>
                </a:defRPr>
              </a:lvl2pPr>
              <a:lvl3pPr marL="360000" marR="0" indent="-180000" algn="l" defTabSz="914400" rtl="0" eaLnBrk="1" fontAlgn="auto" latinLnBrk="0" hangingPunct="1">
                <a:lnSpc>
                  <a:spcPct val="110000"/>
                </a:lnSpc>
                <a:spcBef>
                  <a:spcPts val="0"/>
                </a:spcBef>
                <a:spcAft>
                  <a:spcPts val="500"/>
                </a:spcAft>
                <a:buClr>
                  <a:schemeClr val="tx1"/>
                </a:buClr>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sym typeface="Delivery" panose="020F0503020204020204" pitchFamily="34" charset="0"/>
                </a:defRPr>
              </a:lvl3pPr>
              <a:lvl4pPr marL="540000" marR="0" indent="-180000" algn="l" defTabSz="914400" rtl="0" eaLnBrk="1" fontAlgn="auto" latinLnBrk="0" hangingPunct="1">
                <a:lnSpc>
                  <a:spcPct val="110000"/>
                </a:lnSpc>
                <a:spcBef>
                  <a:spcPts val="0"/>
                </a:spcBef>
                <a:spcAft>
                  <a:spcPts val="500"/>
                </a:spcAft>
                <a:buClr>
                  <a:schemeClr val="tx1"/>
                </a:buClr>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sym typeface="Delivery" panose="020F0503020204020204" pitchFamily="34" charset="0"/>
                </a:defRPr>
              </a:lvl4pPr>
              <a:lvl5pPr marL="0" marR="0" indent="0" algn="l" defTabSz="914400" rtl="0" eaLnBrk="1" fontAlgn="auto" latinLnBrk="0" hangingPunct="1">
                <a:lnSpc>
                  <a:spcPct val="100000"/>
                </a:lnSpc>
                <a:spcBef>
                  <a:spcPts val="0"/>
                </a:spcBef>
                <a:spcAft>
                  <a:spcPts val="1400"/>
                </a:spcAft>
                <a:buClr>
                  <a:schemeClr val="tx1"/>
                </a:buClr>
                <a:buSzTx/>
                <a:buFontTx/>
                <a:buNone/>
                <a:tabLst/>
                <a:defRPr kumimoji="0" lang="en-US" sz="1800" b="1" i="0" u="none" strike="noStrike" kern="1200" cap="none" spc="0" normalizeH="0" baseline="0" noProof="0">
                  <a:ln>
                    <a:noFill/>
                  </a:ln>
                  <a:solidFill>
                    <a:schemeClr val="tx1"/>
                  </a:solidFill>
                  <a:effectLst/>
                  <a:uLnTx/>
                  <a:uFillTx/>
                  <a:latin typeface="+mn-lt"/>
                  <a:ea typeface="+mn-ea"/>
                  <a:cs typeface="+mn-cs"/>
                  <a:sym typeface="Delivery" panose="020F05030202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825" b="1" dirty="0">
                  <a:solidFill>
                    <a:srgbClr val="C00000"/>
                  </a:solidFill>
                </a:rPr>
                <a:t>U</a:t>
              </a:r>
              <a:r>
                <a:rPr lang="en-US" sz="825" b="1" dirty="0">
                  <a:solidFill>
                    <a:srgbClr val="C00000"/>
                  </a:solidFill>
                </a:rPr>
                <a:t>K Customs Enquires</a:t>
              </a:r>
            </a:p>
          </p:txBody>
        </p:sp>
        <p:grpSp>
          <p:nvGrpSpPr>
            <p:cNvPr id="46" name="Group 45">
              <a:extLst>
                <a:ext uri="{FF2B5EF4-FFF2-40B4-BE49-F238E27FC236}">
                  <a16:creationId xmlns:a16="http://schemas.microsoft.com/office/drawing/2014/main" id="{28DAF0DA-57FE-8E17-BFBC-4C924F9A8F1C}"/>
                </a:ext>
              </a:extLst>
            </p:cNvPr>
            <p:cNvGrpSpPr/>
            <p:nvPr/>
          </p:nvGrpSpPr>
          <p:grpSpPr>
            <a:xfrm>
              <a:off x="6060287" y="3143599"/>
              <a:ext cx="338357" cy="342930"/>
              <a:chOff x="6022587" y="3110388"/>
              <a:chExt cx="338357" cy="342930"/>
            </a:xfrm>
          </p:grpSpPr>
          <p:pic>
            <p:nvPicPr>
              <p:cNvPr id="18" name="Picture 17">
                <a:extLst>
                  <a:ext uri="{FF2B5EF4-FFF2-40B4-BE49-F238E27FC236}">
                    <a16:creationId xmlns:a16="http://schemas.microsoft.com/office/drawing/2014/main" id="{2BB180DA-9233-F181-B473-6417D4252081}"/>
                  </a:ext>
                </a:extLst>
              </p:cNvPr>
              <p:cNvPicPr>
                <a:picLocks noChangeAspect="1"/>
              </p:cNvPicPr>
              <p:nvPr/>
            </p:nvPicPr>
            <p:blipFill>
              <a:blip r:embed="rId4"/>
              <a:stretch>
                <a:fillRect/>
              </a:stretch>
            </p:blipFill>
            <p:spPr>
              <a:xfrm>
                <a:off x="6022587" y="3110388"/>
                <a:ext cx="338357" cy="342930"/>
              </a:xfrm>
              <a:prstGeom prst="rect">
                <a:avLst/>
              </a:prstGeom>
            </p:spPr>
          </p:pic>
          <p:pic>
            <p:nvPicPr>
              <p:cNvPr id="27" name="Picture 26">
                <a:extLst>
                  <a:ext uri="{FF2B5EF4-FFF2-40B4-BE49-F238E27FC236}">
                    <a16:creationId xmlns:a16="http://schemas.microsoft.com/office/drawing/2014/main" id="{9F7ED3C1-DBB9-C6B5-94A6-B4992FA27514}"/>
                  </a:ext>
                </a:extLst>
              </p:cNvPr>
              <p:cNvPicPr>
                <a:picLocks noChangeAspect="1"/>
              </p:cNvPicPr>
              <p:nvPr/>
            </p:nvPicPr>
            <p:blipFill>
              <a:blip r:embed="rId6"/>
              <a:stretch>
                <a:fillRect/>
              </a:stretch>
            </p:blipFill>
            <p:spPr>
              <a:xfrm>
                <a:off x="6134609" y="3186845"/>
                <a:ext cx="114310" cy="214903"/>
              </a:xfrm>
              <a:prstGeom prst="rect">
                <a:avLst/>
              </a:prstGeom>
            </p:spPr>
          </p:pic>
        </p:grpSp>
        <p:sp>
          <p:nvSpPr>
            <p:cNvPr id="28" name="Text Placeholder 7">
              <a:extLst>
                <a:ext uri="{FF2B5EF4-FFF2-40B4-BE49-F238E27FC236}">
                  <a16:creationId xmlns:a16="http://schemas.microsoft.com/office/drawing/2014/main" id="{BED4B50C-DCCD-D6D8-5BB6-CADF13AC2A95}"/>
                </a:ext>
              </a:extLst>
            </p:cNvPr>
            <p:cNvSpPr txBox="1">
              <a:spLocks/>
            </p:cNvSpPr>
            <p:nvPr/>
          </p:nvSpPr>
          <p:spPr>
            <a:xfrm>
              <a:off x="5871623" y="3861791"/>
              <a:ext cx="864830" cy="273729"/>
            </a:xfrm>
            <a:prstGeom prst="rect">
              <a:avLst/>
            </a:prstGeom>
            <a:noFill/>
          </p:spPr>
          <p:txBody>
            <a:bodyPr vert="horz" wrap="square" lIns="0" tIns="0" rIns="0" bIns="0" rtlCol="0">
              <a:spAutoFit/>
            </a:bodyPr>
            <a:lstStyle>
              <a:lvl1pPr marL="0" marR="0" indent="0" algn="l" defTabSz="914400" rtl="0" eaLnBrk="1" fontAlgn="auto" latinLnBrk="0" hangingPunct="1">
                <a:lnSpc>
                  <a:spcPct val="110000"/>
                </a:lnSpc>
                <a:spcBef>
                  <a:spcPts val="0"/>
                </a:spcBef>
                <a:spcAft>
                  <a:spcPts val="500"/>
                </a:spcAft>
                <a:buClrTx/>
                <a:buSzTx/>
                <a:buFont typeface="Arial" pitchFamily="34" charset="0"/>
                <a:buNone/>
                <a:tabLst/>
                <a:defRPr kumimoji="0" lang="de-DE" sz="1400" b="0" i="0" u="none" strike="noStrike" kern="1200" cap="none" spc="0" normalizeH="0" baseline="0" noProof="0">
                  <a:ln>
                    <a:noFill/>
                  </a:ln>
                  <a:solidFill>
                    <a:schemeClr val="tx1"/>
                  </a:solidFill>
                  <a:effectLst/>
                  <a:uLnTx/>
                  <a:uFillTx/>
                  <a:latin typeface="+mn-lt"/>
                  <a:ea typeface="+mn-ea"/>
                  <a:cs typeface="+mn-cs"/>
                  <a:sym typeface="Delivery" panose="020F0503020204020204" pitchFamily="34" charset="0"/>
                </a:defRPr>
              </a:lvl1pPr>
              <a:lvl2pPr marL="180000" marR="0" indent="-180000" algn="l" defTabSz="914400" rtl="0" eaLnBrk="1" fontAlgn="auto" latinLnBrk="0" hangingPunct="1">
                <a:lnSpc>
                  <a:spcPct val="110000"/>
                </a:lnSpc>
                <a:spcBef>
                  <a:spcPts val="0"/>
                </a:spcBef>
                <a:spcAft>
                  <a:spcPts val="500"/>
                </a:spcAft>
                <a:buClrTx/>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sym typeface="Delivery" panose="020F0503020204020204" pitchFamily="34" charset="0"/>
                </a:defRPr>
              </a:lvl2pPr>
              <a:lvl3pPr marL="360000" marR="0" indent="-180000" algn="l" defTabSz="914400" rtl="0" eaLnBrk="1" fontAlgn="auto" latinLnBrk="0" hangingPunct="1">
                <a:lnSpc>
                  <a:spcPct val="110000"/>
                </a:lnSpc>
                <a:spcBef>
                  <a:spcPts val="0"/>
                </a:spcBef>
                <a:spcAft>
                  <a:spcPts val="500"/>
                </a:spcAft>
                <a:buClr>
                  <a:schemeClr val="tx1"/>
                </a:buClr>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sym typeface="Delivery" panose="020F0503020204020204" pitchFamily="34" charset="0"/>
                </a:defRPr>
              </a:lvl3pPr>
              <a:lvl4pPr marL="540000" marR="0" indent="-180000" algn="l" defTabSz="914400" rtl="0" eaLnBrk="1" fontAlgn="auto" latinLnBrk="0" hangingPunct="1">
                <a:lnSpc>
                  <a:spcPct val="110000"/>
                </a:lnSpc>
                <a:spcBef>
                  <a:spcPts val="0"/>
                </a:spcBef>
                <a:spcAft>
                  <a:spcPts val="500"/>
                </a:spcAft>
                <a:buClr>
                  <a:schemeClr val="tx1"/>
                </a:buClr>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sym typeface="Delivery" panose="020F0503020204020204" pitchFamily="34" charset="0"/>
                </a:defRPr>
              </a:lvl4pPr>
              <a:lvl5pPr marL="0" marR="0" indent="0" algn="l" defTabSz="914400" rtl="0" eaLnBrk="1" fontAlgn="auto" latinLnBrk="0" hangingPunct="1">
                <a:lnSpc>
                  <a:spcPct val="100000"/>
                </a:lnSpc>
                <a:spcBef>
                  <a:spcPts val="0"/>
                </a:spcBef>
                <a:spcAft>
                  <a:spcPts val="1400"/>
                </a:spcAft>
                <a:buClr>
                  <a:schemeClr val="tx1"/>
                </a:buClr>
                <a:buSzTx/>
                <a:buFontTx/>
                <a:buNone/>
                <a:tabLst/>
                <a:defRPr kumimoji="0" lang="en-US" sz="1800" b="1" i="0" u="none" strike="noStrike" kern="1200" cap="none" spc="0" normalizeH="0" baseline="0" noProof="0">
                  <a:ln>
                    <a:noFill/>
                  </a:ln>
                  <a:solidFill>
                    <a:schemeClr val="tx1"/>
                  </a:solidFill>
                  <a:effectLst/>
                  <a:uLnTx/>
                  <a:uFillTx/>
                  <a:latin typeface="+mn-lt"/>
                  <a:ea typeface="+mn-ea"/>
                  <a:cs typeface="+mn-cs"/>
                  <a:sym typeface="Delivery" panose="020F05030202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825" b="1" dirty="0">
                  <a:solidFill>
                    <a:srgbClr val="C00000"/>
                  </a:solidFill>
                </a:rPr>
                <a:t>Telephone Support</a:t>
              </a:r>
              <a:endParaRPr lang="en-US" sz="825" b="1" dirty="0">
                <a:solidFill>
                  <a:srgbClr val="C00000"/>
                </a:solidFill>
              </a:endParaRPr>
            </a:p>
          </p:txBody>
        </p:sp>
        <p:pic>
          <p:nvPicPr>
            <p:cNvPr id="29" name="Picture 28">
              <a:extLst>
                <a:ext uri="{FF2B5EF4-FFF2-40B4-BE49-F238E27FC236}">
                  <a16:creationId xmlns:a16="http://schemas.microsoft.com/office/drawing/2014/main" id="{BF059C03-A99F-55D6-29F0-78921CCDC27A}"/>
                </a:ext>
              </a:extLst>
            </p:cNvPr>
            <p:cNvPicPr>
              <a:picLocks noChangeAspect="1"/>
            </p:cNvPicPr>
            <p:nvPr/>
          </p:nvPicPr>
          <p:blipFill>
            <a:blip r:embed="rId7"/>
            <a:stretch>
              <a:fillRect/>
            </a:stretch>
          </p:blipFill>
          <p:spPr>
            <a:xfrm>
              <a:off x="6119722" y="2369552"/>
              <a:ext cx="226882" cy="212702"/>
            </a:xfrm>
            <a:prstGeom prst="rect">
              <a:avLst/>
            </a:prstGeom>
          </p:spPr>
        </p:pic>
        <p:sp>
          <p:nvSpPr>
            <p:cNvPr id="30" name="Text Placeholder 7">
              <a:extLst>
                <a:ext uri="{FF2B5EF4-FFF2-40B4-BE49-F238E27FC236}">
                  <a16:creationId xmlns:a16="http://schemas.microsoft.com/office/drawing/2014/main" id="{0B717B90-2243-0EAF-CC7E-94DC0743F910}"/>
                </a:ext>
              </a:extLst>
            </p:cNvPr>
            <p:cNvSpPr txBox="1">
              <a:spLocks/>
            </p:cNvSpPr>
            <p:nvPr/>
          </p:nvSpPr>
          <p:spPr>
            <a:xfrm>
              <a:off x="5144428" y="2852286"/>
              <a:ext cx="878159" cy="134076"/>
            </a:xfrm>
            <a:prstGeom prst="rect">
              <a:avLst/>
            </a:prstGeom>
            <a:noFill/>
          </p:spPr>
          <p:txBody>
            <a:bodyPr vert="horz" wrap="square" lIns="0" tIns="0" rIns="0" bIns="0" rtlCol="0">
              <a:spAutoFit/>
            </a:bodyPr>
            <a:lstStyle>
              <a:lvl1pPr marL="0" marR="0" indent="0" algn="l" defTabSz="914400" rtl="0" eaLnBrk="1" fontAlgn="auto" latinLnBrk="0" hangingPunct="1">
                <a:lnSpc>
                  <a:spcPct val="110000"/>
                </a:lnSpc>
                <a:spcBef>
                  <a:spcPts val="0"/>
                </a:spcBef>
                <a:spcAft>
                  <a:spcPts val="500"/>
                </a:spcAft>
                <a:buClrTx/>
                <a:buSzTx/>
                <a:buFont typeface="Arial" pitchFamily="34" charset="0"/>
                <a:buNone/>
                <a:tabLst/>
                <a:defRPr kumimoji="0" lang="de-DE" sz="1400" b="0" i="0" u="none" strike="noStrike" kern="1200" cap="none" spc="0" normalizeH="0" baseline="0" noProof="0">
                  <a:ln>
                    <a:noFill/>
                  </a:ln>
                  <a:solidFill>
                    <a:schemeClr val="tx1"/>
                  </a:solidFill>
                  <a:effectLst/>
                  <a:uLnTx/>
                  <a:uFillTx/>
                  <a:latin typeface="+mn-lt"/>
                  <a:ea typeface="+mn-ea"/>
                  <a:cs typeface="+mn-cs"/>
                  <a:sym typeface="Delivery" panose="020F0503020204020204" pitchFamily="34" charset="0"/>
                </a:defRPr>
              </a:lvl1pPr>
              <a:lvl2pPr marL="180000" marR="0" indent="-180000" algn="l" defTabSz="914400" rtl="0" eaLnBrk="1" fontAlgn="auto" latinLnBrk="0" hangingPunct="1">
                <a:lnSpc>
                  <a:spcPct val="110000"/>
                </a:lnSpc>
                <a:spcBef>
                  <a:spcPts val="0"/>
                </a:spcBef>
                <a:spcAft>
                  <a:spcPts val="500"/>
                </a:spcAft>
                <a:buClrTx/>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sym typeface="Delivery" panose="020F0503020204020204" pitchFamily="34" charset="0"/>
                </a:defRPr>
              </a:lvl2pPr>
              <a:lvl3pPr marL="360000" marR="0" indent="-180000" algn="l" defTabSz="914400" rtl="0" eaLnBrk="1" fontAlgn="auto" latinLnBrk="0" hangingPunct="1">
                <a:lnSpc>
                  <a:spcPct val="110000"/>
                </a:lnSpc>
                <a:spcBef>
                  <a:spcPts val="0"/>
                </a:spcBef>
                <a:spcAft>
                  <a:spcPts val="500"/>
                </a:spcAft>
                <a:buClr>
                  <a:schemeClr val="tx1"/>
                </a:buClr>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sym typeface="Delivery" panose="020F0503020204020204" pitchFamily="34" charset="0"/>
                </a:defRPr>
              </a:lvl3pPr>
              <a:lvl4pPr marL="540000" marR="0" indent="-180000" algn="l" defTabSz="914400" rtl="0" eaLnBrk="1" fontAlgn="auto" latinLnBrk="0" hangingPunct="1">
                <a:lnSpc>
                  <a:spcPct val="110000"/>
                </a:lnSpc>
                <a:spcBef>
                  <a:spcPts val="0"/>
                </a:spcBef>
                <a:spcAft>
                  <a:spcPts val="500"/>
                </a:spcAft>
                <a:buClr>
                  <a:schemeClr val="tx1"/>
                </a:buClr>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sym typeface="Delivery" panose="020F0503020204020204" pitchFamily="34" charset="0"/>
                </a:defRPr>
              </a:lvl4pPr>
              <a:lvl5pPr marL="0" marR="0" indent="0" algn="l" defTabSz="914400" rtl="0" eaLnBrk="1" fontAlgn="auto" latinLnBrk="0" hangingPunct="1">
                <a:lnSpc>
                  <a:spcPct val="100000"/>
                </a:lnSpc>
                <a:spcBef>
                  <a:spcPts val="0"/>
                </a:spcBef>
                <a:spcAft>
                  <a:spcPts val="1400"/>
                </a:spcAft>
                <a:buClr>
                  <a:schemeClr val="tx1"/>
                </a:buClr>
                <a:buSzTx/>
                <a:buFontTx/>
                <a:buNone/>
                <a:tabLst/>
                <a:defRPr kumimoji="0" lang="en-US" sz="1800" b="1" i="0" u="none" strike="noStrike" kern="1200" cap="none" spc="0" normalizeH="0" baseline="0" noProof="0">
                  <a:ln>
                    <a:noFill/>
                  </a:ln>
                  <a:solidFill>
                    <a:schemeClr val="tx1"/>
                  </a:solidFill>
                  <a:effectLst/>
                  <a:uLnTx/>
                  <a:uFillTx/>
                  <a:latin typeface="+mn-lt"/>
                  <a:ea typeface="+mn-ea"/>
                  <a:cs typeface="+mn-cs"/>
                  <a:sym typeface="Delivery" panose="020F05030202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825" b="1" dirty="0">
                  <a:solidFill>
                    <a:srgbClr val="C00000"/>
                  </a:solidFill>
                </a:rPr>
                <a:t>U</a:t>
              </a:r>
              <a:r>
                <a:rPr lang="en-US" sz="825" b="1" dirty="0">
                  <a:solidFill>
                    <a:srgbClr val="C00000"/>
                  </a:solidFill>
                </a:rPr>
                <a:t>K Import Queries</a:t>
              </a:r>
            </a:p>
          </p:txBody>
        </p:sp>
        <p:sp>
          <p:nvSpPr>
            <p:cNvPr id="31" name="Text Placeholder 7">
              <a:extLst>
                <a:ext uri="{FF2B5EF4-FFF2-40B4-BE49-F238E27FC236}">
                  <a16:creationId xmlns:a16="http://schemas.microsoft.com/office/drawing/2014/main" id="{EE901A01-7D5B-3319-04BA-B01AFFE818BC}"/>
                </a:ext>
              </a:extLst>
            </p:cNvPr>
            <p:cNvSpPr txBox="1">
              <a:spLocks/>
            </p:cNvSpPr>
            <p:nvPr/>
          </p:nvSpPr>
          <p:spPr>
            <a:xfrm>
              <a:off x="7854539" y="2042874"/>
              <a:ext cx="878159" cy="134076"/>
            </a:xfrm>
            <a:prstGeom prst="rect">
              <a:avLst/>
            </a:prstGeom>
            <a:noFill/>
          </p:spPr>
          <p:txBody>
            <a:bodyPr vert="horz" wrap="square" lIns="0" tIns="0" rIns="0" bIns="0" rtlCol="0">
              <a:spAutoFit/>
            </a:bodyPr>
            <a:lstStyle>
              <a:lvl1pPr marL="0" marR="0" indent="0" algn="l" defTabSz="914400" rtl="0" eaLnBrk="1" fontAlgn="auto" latinLnBrk="0" hangingPunct="1">
                <a:lnSpc>
                  <a:spcPct val="110000"/>
                </a:lnSpc>
                <a:spcBef>
                  <a:spcPts val="0"/>
                </a:spcBef>
                <a:spcAft>
                  <a:spcPts val="500"/>
                </a:spcAft>
                <a:buClrTx/>
                <a:buSzTx/>
                <a:buFont typeface="Arial" pitchFamily="34" charset="0"/>
                <a:buNone/>
                <a:tabLst/>
                <a:defRPr kumimoji="0" lang="de-DE" sz="1400" b="0" i="0" u="none" strike="noStrike" kern="1200" cap="none" spc="0" normalizeH="0" baseline="0" noProof="0">
                  <a:ln>
                    <a:noFill/>
                  </a:ln>
                  <a:solidFill>
                    <a:schemeClr val="tx1"/>
                  </a:solidFill>
                  <a:effectLst/>
                  <a:uLnTx/>
                  <a:uFillTx/>
                  <a:latin typeface="+mn-lt"/>
                  <a:ea typeface="+mn-ea"/>
                  <a:cs typeface="+mn-cs"/>
                  <a:sym typeface="Delivery" panose="020F0503020204020204" pitchFamily="34" charset="0"/>
                </a:defRPr>
              </a:lvl1pPr>
              <a:lvl2pPr marL="180000" marR="0" indent="-180000" algn="l" defTabSz="914400" rtl="0" eaLnBrk="1" fontAlgn="auto" latinLnBrk="0" hangingPunct="1">
                <a:lnSpc>
                  <a:spcPct val="110000"/>
                </a:lnSpc>
                <a:spcBef>
                  <a:spcPts val="0"/>
                </a:spcBef>
                <a:spcAft>
                  <a:spcPts val="500"/>
                </a:spcAft>
                <a:buClrTx/>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sym typeface="Delivery" panose="020F0503020204020204" pitchFamily="34" charset="0"/>
                </a:defRPr>
              </a:lvl2pPr>
              <a:lvl3pPr marL="360000" marR="0" indent="-180000" algn="l" defTabSz="914400" rtl="0" eaLnBrk="1" fontAlgn="auto" latinLnBrk="0" hangingPunct="1">
                <a:lnSpc>
                  <a:spcPct val="110000"/>
                </a:lnSpc>
                <a:spcBef>
                  <a:spcPts val="0"/>
                </a:spcBef>
                <a:spcAft>
                  <a:spcPts val="500"/>
                </a:spcAft>
                <a:buClr>
                  <a:schemeClr val="tx1"/>
                </a:buClr>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sym typeface="Delivery" panose="020F0503020204020204" pitchFamily="34" charset="0"/>
                </a:defRPr>
              </a:lvl3pPr>
              <a:lvl4pPr marL="540000" marR="0" indent="-180000" algn="l" defTabSz="914400" rtl="0" eaLnBrk="1" fontAlgn="auto" latinLnBrk="0" hangingPunct="1">
                <a:lnSpc>
                  <a:spcPct val="110000"/>
                </a:lnSpc>
                <a:spcBef>
                  <a:spcPts val="0"/>
                </a:spcBef>
                <a:spcAft>
                  <a:spcPts val="500"/>
                </a:spcAft>
                <a:buClr>
                  <a:schemeClr val="tx1"/>
                </a:buClr>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sym typeface="Delivery" panose="020F0503020204020204" pitchFamily="34" charset="0"/>
                </a:defRPr>
              </a:lvl4pPr>
              <a:lvl5pPr marL="0" marR="0" indent="0" algn="l" defTabSz="914400" rtl="0" eaLnBrk="1" fontAlgn="auto" latinLnBrk="0" hangingPunct="1">
                <a:lnSpc>
                  <a:spcPct val="100000"/>
                </a:lnSpc>
                <a:spcBef>
                  <a:spcPts val="0"/>
                </a:spcBef>
                <a:spcAft>
                  <a:spcPts val="1400"/>
                </a:spcAft>
                <a:buClr>
                  <a:schemeClr val="tx1"/>
                </a:buClr>
                <a:buSzTx/>
                <a:buFontTx/>
                <a:buNone/>
                <a:tabLst/>
                <a:defRPr kumimoji="0" lang="en-US" sz="1800" b="1" i="0" u="none" strike="noStrike" kern="1200" cap="none" spc="0" normalizeH="0" baseline="0" noProof="0">
                  <a:ln>
                    <a:noFill/>
                  </a:ln>
                  <a:solidFill>
                    <a:schemeClr val="tx1"/>
                  </a:solidFill>
                  <a:effectLst/>
                  <a:uLnTx/>
                  <a:uFillTx/>
                  <a:latin typeface="+mn-lt"/>
                  <a:ea typeface="+mn-ea"/>
                  <a:cs typeface="+mn-cs"/>
                  <a:sym typeface="Delivery" panose="020F05030202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825" b="1" dirty="0">
                  <a:solidFill>
                    <a:srgbClr val="C00000"/>
                  </a:solidFill>
                </a:rPr>
                <a:t>U</a:t>
              </a:r>
              <a:r>
                <a:rPr lang="en-US" sz="825" b="1" dirty="0">
                  <a:solidFill>
                    <a:srgbClr val="C00000"/>
                  </a:solidFill>
                </a:rPr>
                <a:t>K Export Queries</a:t>
              </a:r>
            </a:p>
          </p:txBody>
        </p:sp>
        <p:sp>
          <p:nvSpPr>
            <p:cNvPr id="32" name="Text Placeholder 7">
              <a:extLst>
                <a:ext uri="{FF2B5EF4-FFF2-40B4-BE49-F238E27FC236}">
                  <a16:creationId xmlns:a16="http://schemas.microsoft.com/office/drawing/2014/main" id="{27F28649-FE12-3F0E-1CFA-98851C728645}"/>
                </a:ext>
              </a:extLst>
            </p:cNvPr>
            <p:cNvSpPr txBox="1">
              <a:spLocks/>
            </p:cNvSpPr>
            <p:nvPr/>
          </p:nvSpPr>
          <p:spPr>
            <a:xfrm>
              <a:off x="7307122" y="3879516"/>
              <a:ext cx="983025" cy="273729"/>
            </a:xfrm>
            <a:prstGeom prst="rect">
              <a:avLst/>
            </a:prstGeom>
            <a:noFill/>
          </p:spPr>
          <p:txBody>
            <a:bodyPr vert="horz" wrap="square" lIns="0" tIns="0" rIns="0" bIns="0" rtlCol="0">
              <a:spAutoFit/>
            </a:bodyPr>
            <a:lstStyle>
              <a:lvl1pPr marL="0" marR="0" indent="0" algn="l" defTabSz="914400" rtl="0" eaLnBrk="1" fontAlgn="auto" latinLnBrk="0" hangingPunct="1">
                <a:lnSpc>
                  <a:spcPct val="110000"/>
                </a:lnSpc>
                <a:spcBef>
                  <a:spcPts val="0"/>
                </a:spcBef>
                <a:spcAft>
                  <a:spcPts val="500"/>
                </a:spcAft>
                <a:buClrTx/>
                <a:buSzTx/>
                <a:buFont typeface="Arial" pitchFamily="34" charset="0"/>
                <a:buNone/>
                <a:tabLst/>
                <a:defRPr kumimoji="0" lang="de-DE" sz="1400" b="0" i="0" u="none" strike="noStrike" kern="1200" cap="none" spc="0" normalizeH="0" baseline="0" noProof="0">
                  <a:ln>
                    <a:noFill/>
                  </a:ln>
                  <a:solidFill>
                    <a:schemeClr val="tx1"/>
                  </a:solidFill>
                  <a:effectLst/>
                  <a:uLnTx/>
                  <a:uFillTx/>
                  <a:latin typeface="+mn-lt"/>
                  <a:ea typeface="+mn-ea"/>
                  <a:cs typeface="+mn-cs"/>
                  <a:sym typeface="Delivery" panose="020F0503020204020204" pitchFamily="34" charset="0"/>
                </a:defRPr>
              </a:lvl1pPr>
              <a:lvl2pPr marL="180000" marR="0" indent="-180000" algn="l" defTabSz="914400" rtl="0" eaLnBrk="1" fontAlgn="auto" latinLnBrk="0" hangingPunct="1">
                <a:lnSpc>
                  <a:spcPct val="110000"/>
                </a:lnSpc>
                <a:spcBef>
                  <a:spcPts val="0"/>
                </a:spcBef>
                <a:spcAft>
                  <a:spcPts val="500"/>
                </a:spcAft>
                <a:buClrTx/>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sym typeface="Delivery" panose="020F0503020204020204" pitchFamily="34" charset="0"/>
                </a:defRPr>
              </a:lvl2pPr>
              <a:lvl3pPr marL="360000" marR="0" indent="-180000" algn="l" defTabSz="914400" rtl="0" eaLnBrk="1" fontAlgn="auto" latinLnBrk="0" hangingPunct="1">
                <a:lnSpc>
                  <a:spcPct val="110000"/>
                </a:lnSpc>
                <a:spcBef>
                  <a:spcPts val="0"/>
                </a:spcBef>
                <a:spcAft>
                  <a:spcPts val="500"/>
                </a:spcAft>
                <a:buClr>
                  <a:schemeClr val="tx1"/>
                </a:buClr>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sym typeface="Delivery" panose="020F0503020204020204" pitchFamily="34" charset="0"/>
                </a:defRPr>
              </a:lvl3pPr>
              <a:lvl4pPr marL="540000" marR="0" indent="-180000" algn="l" defTabSz="914400" rtl="0" eaLnBrk="1" fontAlgn="auto" latinLnBrk="0" hangingPunct="1">
                <a:lnSpc>
                  <a:spcPct val="110000"/>
                </a:lnSpc>
                <a:spcBef>
                  <a:spcPts val="0"/>
                </a:spcBef>
                <a:spcAft>
                  <a:spcPts val="500"/>
                </a:spcAft>
                <a:buClr>
                  <a:schemeClr val="tx1"/>
                </a:buClr>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sym typeface="Delivery" panose="020F0503020204020204" pitchFamily="34" charset="0"/>
                </a:defRPr>
              </a:lvl4pPr>
              <a:lvl5pPr marL="0" marR="0" indent="0" algn="l" defTabSz="914400" rtl="0" eaLnBrk="1" fontAlgn="auto" latinLnBrk="0" hangingPunct="1">
                <a:lnSpc>
                  <a:spcPct val="100000"/>
                </a:lnSpc>
                <a:spcBef>
                  <a:spcPts val="0"/>
                </a:spcBef>
                <a:spcAft>
                  <a:spcPts val="1400"/>
                </a:spcAft>
                <a:buClr>
                  <a:schemeClr val="tx1"/>
                </a:buClr>
                <a:buSzTx/>
                <a:buFontTx/>
                <a:buNone/>
                <a:tabLst/>
                <a:defRPr kumimoji="0" lang="en-US" sz="1800" b="1" i="0" u="none" strike="noStrike" kern="1200" cap="none" spc="0" normalizeH="0" baseline="0" noProof="0">
                  <a:ln>
                    <a:noFill/>
                  </a:ln>
                  <a:solidFill>
                    <a:schemeClr val="tx1"/>
                  </a:solidFill>
                  <a:effectLst/>
                  <a:uLnTx/>
                  <a:uFillTx/>
                  <a:latin typeface="+mn-lt"/>
                  <a:ea typeface="+mn-ea"/>
                  <a:cs typeface="+mn-cs"/>
                  <a:sym typeface="Delivery" panose="020F05030202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825" b="1" dirty="0">
                  <a:solidFill>
                    <a:srgbClr val="C00000"/>
                  </a:solidFill>
                </a:rPr>
                <a:t>U</a:t>
              </a:r>
              <a:r>
                <a:rPr lang="en-US" sz="825" b="1" dirty="0">
                  <a:solidFill>
                    <a:srgbClr val="C00000"/>
                  </a:solidFill>
                </a:rPr>
                <a:t>K Post Entry Queries</a:t>
              </a:r>
            </a:p>
          </p:txBody>
        </p:sp>
        <p:pic>
          <p:nvPicPr>
            <p:cNvPr id="33" name="Picture 32">
              <a:extLst>
                <a:ext uri="{FF2B5EF4-FFF2-40B4-BE49-F238E27FC236}">
                  <a16:creationId xmlns:a16="http://schemas.microsoft.com/office/drawing/2014/main" id="{2AE28748-BE99-1699-E9CE-708F8583B18A}"/>
                </a:ext>
              </a:extLst>
            </p:cNvPr>
            <p:cNvPicPr>
              <a:picLocks noChangeAspect="1"/>
            </p:cNvPicPr>
            <p:nvPr/>
          </p:nvPicPr>
          <p:blipFill>
            <a:blip r:embed="rId8"/>
            <a:stretch>
              <a:fillRect/>
            </a:stretch>
          </p:blipFill>
          <p:spPr>
            <a:xfrm>
              <a:off x="7615140" y="2369552"/>
              <a:ext cx="223758" cy="209897"/>
            </a:xfrm>
            <a:prstGeom prst="rect">
              <a:avLst/>
            </a:prstGeom>
          </p:spPr>
        </p:pic>
        <p:grpSp>
          <p:nvGrpSpPr>
            <p:cNvPr id="34" name="Group 383">
              <a:extLst>
                <a:ext uri="{FF2B5EF4-FFF2-40B4-BE49-F238E27FC236}">
                  <a16:creationId xmlns:a16="http://schemas.microsoft.com/office/drawing/2014/main" id="{C57306C5-8BA8-F320-6C71-2046A5BD967C}"/>
                </a:ext>
              </a:extLst>
            </p:cNvPr>
            <p:cNvGrpSpPr>
              <a:grpSpLocks noChangeAspect="1"/>
            </p:cNvGrpSpPr>
            <p:nvPr/>
          </p:nvGrpSpPr>
          <p:grpSpPr>
            <a:xfrm>
              <a:off x="7480654" y="3248549"/>
              <a:ext cx="222489" cy="228980"/>
              <a:chOff x="4119563" y="-484188"/>
              <a:chExt cx="2184400" cy="2247900"/>
            </a:xfrm>
            <a:solidFill>
              <a:srgbClr val="D40511"/>
            </a:solidFill>
          </p:grpSpPr>
          <p:sp>
            <p:nvSpPr>
              <p:cNvPr id="35" name="Freeform 384">
                <a:extLst>
                  <a:ext uri="{FF2B5EF4-FFF2-40B4-BE49-F238E27FC236}">
                    <a16:creationId xmlns:a16="http://schemas.microsoft.com/office/drawing/2014/main" id="{584525B2-6DB3-DACD-757D-E5E78E62A90F}"/>
                  </a:ext>
                </a:extLst>
              </p:cNvPr>
              <p:cNvSpPr>
                <a:spLocks/>
              </p:cNvSpPr>
              <p:nvPr/>
            </p:nvSpPr>
            <p:spPr bwMode="auto">
              <a:xfrm>
                <a:off x="4119563" y="242887"/>
                <a:ext cx="992188" cy="1011238"/>
              </a:xfrm>
              <a:custGeom>
                <a:avLst/>
                <a:gdLst>
                  <a:gd name="T0" fmla="*/ 4743 w 5004"/>
                  <a:gd name="T1" fmla="*/ 3242 h 5096"/>
                  <a:gd name="T2" fmla="*/ 4814 w 5004"/>
                  <a:gd name="T3" fmla="*/ 3112 h 5096"/>
                  <a:gd name="T4" fmla="*/ 4888 w 5004"/>
                  <a:gd name="T5" fmla="*/ 2984 h 5096"/>
                  <a:gd name="T6" fmla="*/ 4965 w 5004"/>
                  <a:gd name="T7" fmla="*/ 2857 h 5096"/>
                  <a:gd name="T8" fmla="*/ 4949 w 5004"/>
                  <a:gd name="T9" fmla="*/ 2726 h 5096"/>
                  <a:gd name="T10" fmla="*/ 4838 w 5004"/>
                  <a:gd name="T11" fmla="*/ 2591 h 5096"/>
                  <a:gd name="T12" fmla="*/ 4720 w 5004"/>
                  <a:gd name="T13" fmla="*/ 2460 h 5096"/>
                  <a:gd name="T14" fmla="*/ 4599 w 5004"/>
                  <a:gd name="T15" fmla="*/ 2329 h 5096"/>
                  <a:gd name="T16" fmla="*/ 4471 w 5004"/>
                  <a:gd name="T17" fmla="*/ 2202 h 5096"/>
                  <a:gd name="T18" fmla="*/ 4338 w 5004"/>
                  <a:gd name="T19" fmla="*/ 2078 h 5096"/>
                  <a:gd name="T20" fmla="*/ 4201 w 5004"/>
                  <a:gd name="T21" fmla="*/ 1955 h 5096"/>
                  <a:gd name="T22" fmla="*/ 4057 w 5004"/>
                  <a:gd name="T23" fmla="*/ 1835 h 5096"/>
                  <a:gd name="T24" fmla="*/ 3908 w 5004"/>
                  <a:gd name="T25" fmla="*/ 1717 h 5096"/>
                  <a:gd name="T26" fmla="*/ 3754 w 5004"/>
                  <a:gd name="T27" fmla="*/ 1603 h 5096"/>
                  <a:gd name="T28" fmla="*/ 3593 w 5004"/>
                  <a:gd name="T29" fmla="*/ 1489 h 5096"/>
                  <a:gd name="T30" fmla="*/ 3427 w 5004"/>
                  <a:gd name="T31" fmla="*/ 1379 h 5096"/>
                  <a:gd name="T32" fmla="*/ 3255 w 5004"/>
                  <a:gd name="T33" fmla="*/ 1273 h 5096"/>
                  <a:gd name="T34" fmla="*/ 3077 w 5004"/>
                  <a:gd name="T35" fmla="*/ 1167 h 5096"/>
                  <a:gd name="T36" fmla="*/ 2893 w 5004"/>
                  <a:gd name="T37" fmla="*/ 1065 h 5096"/>
                  <a:gd name="T38" fmla="*/ 2703 w 5004"/>
                  <a:gd name="T39" fmla="*/ 964 h 5096"/>
                  <a:gd name="T40" fmla="*/ 2978 w 5004"/>
                  <a:gd name="T41" fmla="*/ 0 h 5096"/>
                  <a:gd name="T42" fmla="*/ 1488 w 5004"/>
                  <a:gd name="T43" fmla="*/ 3653 h 5096"/>
                  <a:gd name="T44" fmla="*/ 1963 w 5004"/>
                  <a:gd name="T45" fmla="*/ 2802 h 5096"/>
                  <a:gd name="T46" fmla="*/ 2165 w 5004"/>
                  <a:gd name="T47" fmla="*/ 2917 h 5096"/>
                  <a:gd name="T48" fmla="*/ 2356 w 5004"/>
                  <a:gd name="T49" fmla="*/ 3036 h 5096"/>
                  <a:gd name="T50" fmla="*/ 2537 w 5004"/>
                  <a:gd name="T51" fmla="*/ 3158 h 5096"/>
                  <a:gd name="T52" fmla="*/ 2708 w 5004"/>
                  <a:gd name="T53" fmla="*/ 3285 h 5096"/>
                  <a:gd name="T54" fmla="*/ 2870 w 5004"/>
                  <a:gd name="T55" fmla="*/ 3418 h 5096"/>
                  <a:gd name="T56" fmla="*/ 3022 w 5004"/>
                  <a:gd name="T57" fmla="*/ 3554 h 5096"/>
                  <a:gd name="T58" fmla="*/ 3165 w 5004"/>
                  <a:gd name="T59" fmla="*/ 3695 h 5096"/>
                  <a:gd name="T60" fmla="*/ 3300 w 5004"/>
                  <a:gd name="T61" fmla="*/ 3841 h 5096"/>
                  <a:gd name="T62" fmla="*/ 3426 w 5004"/>
                  <a:gd name="T63" fmla="*/ 3992 h 5096"/>
                  <a:gd name="T64" fmla="*/ 3543 w 5004"/>
                  <a:gd name="T65" fmla="*/ 4147 h 5096"/>
                  <a:gd name="T66" fmla="*/ 3652 w 5004"/>
                  <a:gd name="T67" fmla="*/ 4308 h 5096"/>
                  <a:gd name="T68" fmla="*/ 3754 w 5004"/>
                  <a:gd name="T69" fmla="*/ 4474 h 5096"/>
                  <a:gd name="T70" fmla="*/ 3847 w 5004"/>
                  <a:gd name="T71" fmla="*/ 4645 h 5096"/>
                  <a:gd name="T72" fmla="*/ 3933 w 5004"/>
                  <a:gd name="T73" fmla="*/ 4822 h 5096"/>
                  <a:gd name="T74" fmla="*/ 4012 w 5004"/>
                  <a:gd name="T75" fmla="*/ 5003 h 5096"/>
                  <a:gd name="T76" fmla="*/ 4080 w 5004"/>
                  <a:gd name="T77" fmla="*/ 4974 h 5096"/>
                  <a:gd name="T78" fmla="*/ 4146 w 5004"/>
                  <a:gd name="T79" fmla="*/ 4732 h 5096"/>
                  <a:gd name="T80" fmla="*/ 4218 w 5004"/>
                  <a:gd name="T81" fmla="*/ 4497 h 5096"/>
                  <a:gd name="T82" fmla="*/ 4294 w 5004"/>
                  <a:gd name="T83" fmla="*/ 4267 h 5096"/>
                  <a:gd name="T84" fmla="*/ 4376 w 5004"/>
                  <a:gd name="T85" fmla="*/ 4045 h 5096"/>
                  <a:gd name="T86" fmla="*/ 4464 w 5004"/>
                  <a:gd name="T87" fmla="*/ 3827 h 5096"/>
                  <a:gd name="T88" fmla="*/ 4557 w 5004"/>
                  <a:gd name="T89" fmla="*/ 3617 h 5096"/>
                  <a:gd name="T90" fmla="*/ 4657 w 5004"/>
                  <a:gd name="T91" fmla="*/ 3410 h 5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04" h="5096">
                    <a:moveTo>
                      <a:pt x="4708" y="3308"/>
                    </a:moveTo>
                    <a:lnTo>
                      <a:pt x="4743" y="3242"/>
                    </a:lnTo>
                    <a:lnTo>
                      <a:pt x="4778" y="3177"/>
                    </a:lnTo>
                    <a:lnTo>
                      <a:pt x="4814" y="3112"/>
                    </a:lnTo>
                    <a:lnTo>
                      <a:pt x="4850" y="3047"/>
                    </a:lnTo>
                    <a:lnTo>
                      <a:pt x="4888" y="2984"/>
                    </a:lnTo>
                    <a:lnTo>
                      <a:pt x="4926" y="2920"/>
                    </a:lnTo>
                    <a:lnTo>
                      <a:pt x="4965" y="2857"/>
                    </a:lnTo>
                    <a:lnTo>
                      <a:pt x="5004" y="2794"/>
                    </a:lnTo>
                    <a:lnTo>
                      <a:pt x="4949" y="2726"/>
                    </a:lnTo>
                    <a:lnTo>
                      <a:pt x="4895" y="2658"/>
                    </a:lnTo>
                    <a:lnTo>
                      <a:pt x="4838" y="2591"/>
                    </a:lnTo>
                    <a:lnTo>
                      <a:pt x="4779" y="2526"/>
                    </a:lnTo>
                    <a:lnTo>
                      <a:pt x="4720" y="2460"/>
                    </a:lnTo>
                    <a:lnTo>
                      <a:pt x="4660" y="2394"/>
                    </a:lnTo>
                    <a:lnTo>
                      <a:pt x="4599" y="2329"/>
                    </a:lnTo>
                    <a:lnTo>
                      <a:pt x="4535" y="2266"/>
                    </a:lnTo>
                    <a:lnTo>
                      <a:pt x="4471" y="2202"/>
                    </a:lnTo>
                    <a:lnTo>
                      <a:pt x="4405" y="2139"/>
                    </a:lnTo>
                    <a:lnTo>
                      <a:pt x="4338" y="2078"/>
                    </a:lnTo>
                    <a:lnTo>
                      <a:pt x="4270" y="2015"/>
                    </a:lnTo>
                    <a:lnTo>
                      <a:pt x="4201" y="1955"/>
                    </a:lnTo>
                    <a:lnTo>
                      <a:pt x="4129" y="1894"/>
                    </a:lnTo>
                    <a:lnTo>
                      <a:pt x="4057" y="1835"/>
                    </a:lnTo>
                    <a:lnTo>
                      <a:pt x="3983" y="1776"/>
                    </a:lnTo>
                    <a:lnTo>
                      <a:pt x="3908" y="1717"/>
                    </a:lnTo>
                    <a:lnTo>
                      <a:pt x="3831" y="1659"/>
                    </a:lnTo>
                    <a:lnTo>
                      <a:pt x="3754" y="1603"/>
                    </a:lnTo>
                    <a:lnTo>
                      <a:pt x="3674" y="1546"/>
                    </a:lnTo>
                    <a:lnTo>
                      <a:pt x="3593" y="1489"/>
                    </a:lnTo>
                    <a:lnTo>
                      <a:pt x="3511" y="1435"/>
                    </a:lnTo>
                    <a:lnTo>
                      <a:pt x="3427" y="1379"/>
                    </a:lnTo>
                    <a:lnTo>
                      <a:pt x="3342" y="1326"/>
                    </a:lnTo>
                    <a:lnTo>
                      <a:pt x="3255" y="1273"/>
                    </a:lnTo>
                    <a:lnTo>
                      <a:pt x="3166" y="1219"/>
                    </a:lnTo>
                    <a:lnTo>
                      <a:pt x="3077" y="1167"/>
                    </a:lnTo>
                    <a:lnTo>
                      <a:pt x="2985" y="1116"/>
                    </a:lnTo>
                    <a:lnTo>
                      <a:pt x="2893" y="1065"/>
                    </a:lnTo>
                    <a:lnTo>
                      <a:pt x="2798" y="1014"/>
                    </a:lnTo>
                    <a:lnTo>
                      <a:pt x="2703" y="964"/>
                    </a:lnTo>
                    <a:lnTo>
                      <a:pt x="2605" y="915"/>
                    </a:lnTo>
                    <a:lnTo>
                      <a:pt x="2978" y="0"/>
                    </a:lnTo>
                    <a:lnTo>
                      <a:pt x="0" y="909"/>
                    </a:lnTo>
                    <a:lnTo>
                      <a:pt x="1488" y="3653"/>
                    </a:lnTo>
                    <a:lnTo>
                      <a:pt x="1858" y="2747"/>
                    </a:lnTo>
                    <a:lnTo>
                      <a:pt x="1963" y="2802"/>
                    </a:lnTo>
                    <a:lnTo>
                      <a:pt x="2065" y="2859"/>
                    </a:lnTo>
                    <a:lnTo>
                      <a:pt x="2165" y="2917"/>
                    </a:lnTo>
                    <a:lnTo>
                      <a:pt x="2261" y="2976"/>
                    </a:lnTo>
                    <a:lnTo>
                      <a:pt x="2356" y="3036"/>
                    </a:lnTo>
                    <a:lnTo>
                      <a:pt x="2449" y="3096"/>
                    </a:lnTo>
                    <a:lnTo>
                      <a:pt x="2537" y="3158"/>
                    </a:lnTo>
                    <a:lnTo>
                      <a:pt x="2624" y="3222"/>
                    </a:lnTo>
                    <a:lnTo>
                      <a:pt x="2708" y="3285"/>
                    </a:lnTo>
                    <a:lnTo>
                      <a:pt x="2791" y="3351"/>
                    </a:lnTo>
                    <a:lnTo>
                      <a:pt x="2870" y="3418"/>
                    </a:lnTo>
                    <a:lnTo>
                      <a:pt x="2948" y="3485"/>
                    </a:lnTo>
                    <a:lnTo>
                      <a:pt x="3022" y="3554"/>
                    </a:lnTo>
                    <a:lnTo>
                      <a:pt x="3095" y="3624"/>
                    </a:lnTo>
                    <a:lnTo>
                      <a:pt x="3165" y="3695"/>
                    </a:lnTo>
                    <a:lnTo>
                      <a:pt x="3234" y="3767"/>
                    </a:lnTo>
                    <a:lnTo>
                      <a:pt x="3300" y="3841"/>
                    </a:lnTo>
                    <a:lnTo>
                      <a:pt x="3364" y="3916"/>
                    </a:lnTo>
                    <a:lnTo>
                      <a:pt x="3426" y="3992"/>
                    </a:lnTo>
                    <a:lnTo>
                      <a:pt x="3485" y="4069"/>
                    </a:lnTo>
                    <a:lnTo>
                      <a:pt x="3543" y="4147"/>
                    </a:lnTo>
                    <a:lnTo>
                      <a:pt x="3598" y="4228"/>
                    </a:lnTo>
                    <a:lnTo>
                      <a:pt x="3652" y="4308"/>
                    </a:lnTo>
                    <a:lnTo>
                      <a:pt x="3704" y="4391"/>
                    </a:lnTo>
                    <a:lnTo>
                      <a:pt x="3754" y="4474"/>
                    </a:lnTo>
                    <a:lnTo>
                      <a:pt x="3801" y="4559"/>
                    </a:lnTo>
                    <a:lnTo>
                      <a:pt x="3847" y="4645"/>
                    </a:lnTo>
                    <a:lnTo>
                      <a:pt x="3891" y="4732"/>
                    </a:lnTo>
                    <a:lnTo>
                      <a:pt x="3933" y="4822"/>
                    </a:lnTo>
                    <a:lnTo>
                      <a:pt x="3974" y="4912"/>
                    </a:lnTo>
                    <a:lnTo>
                      <a:pt x="4012" y="5003"/>
                    </a:lnTo>
                    <a:lnTo>
                      <a:pt x="4050" y="5096"/>
                    </a:lnTo>
                    <a:lnTo>
                      <a:pt x="4080" y="4974"/>
                    </a:lnTo>
                    <a:lnTo>
                      <a:pt x="4113" y="4851"/>
                    </a:lnTo>
                    <a:lnTo>
                      <a:pt x="4146" y="4732"/>
                    </a:lnTo>
                    <a:lnTo>
                      <a:pt x="4181" y="4613"/>
                    </a:lnTo>
                    <a:lnTo>
                      <a:pt x="4218" y="4497"/>
                    </a:lnTo>
                    <a:lnTo>
                      <a:pt x="4255" y="4382"/>
                    </a:lnTo>
                    <a:lnTo>
                      <a:pt x="4294" y="4267"/>
                    </a:lnTo>
                    <a:lnTo>
                      <a:pt x="4334" y="4155"/>
                    </a:lnTo>
                    <a:lnTo>
                      <a:pt x="4376" y="4045"/>
                    </a:lnTo>
                    <a:lnTo>
                      <a:pt x="4419" y="3935"/>
                    </a:lnTo>
                    <a:lnTo>
                      <a:pt x="4464" y="3827"/>
                    </a:lnTo>
                    <a:lnTo>
                      <a:pt x="4510" y="3721"/>
                    </a:lnTo>
                    <a:lnTo>
                      <a:pt x="4557" y="3617"/>
                    </a:lnTo>
                    <a:lnTo>
                      <a:pt x="4605" y="3512"/>
                    </a:lnTo>
                    <a:lnTo>
                      <a:pt x="4657" y="3410"/>
                    </a:lnTo>
                    <a:lnTo>
                      <a:pt x="4708" y="33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514350">
                  <a:defRPr/>
                </a:pPr>
                <a:endParaRPr lang="en-US" sz="1013" kern="0" dirty="0">
                  <a:solidFill>
                    <a:prstClr val="black"/>
                  </a:solidFill>
                  <a:latin typeface="Delivery"/>
                </a:endParaRPr>
              </a:p>
            </p:txBody>
          </p:sp>
          <p:sp>
            <p:nvSpPr>
              <p:cNvPr id="36" name="Freeform 385">
                <a:extLst>
                  <a:ext uri="{FF2B5EF4-FFF2-40B4-BE49-F238E27FC236}">
                    <a16:creationId xmlns:a16="http://schemas.microsoft.com/office/drawing/2014/main" id="{3A3C011E-68AD-959E-056C-7B1B95F9C442}"/>
                  </a:ext>
                </a:extLst>
              </p:cNvPr>
              <p:cNvSpPr>
                <a:spLocks/>
              </p:cNvSpPr>
              <p:nvPr/>
            </p:nvSpPr>
            <p:spPr bwMode="auto">
              <a:xfrm>
                <a:off x="4822826" y="-484188"/>
                <a:ext cx="782638" cy="1141413"/>
              </a:xfrm>
              <a:custGeom>
                <a:avLst/>
                <a:gdLst>
                  <a:gd name="T0" fmla="*/ 986 w 3945"/>
                  <a:gd name="T1" fmla="*/ 4791 h 5747"/>
                  <a:gd name="T2" fmla="*/ 1055 w 3945"/>
                  <a:gd name="T3" fmla="*/ 4847 h 5747"/>
                  <a:gd name="T4" fmla="*/ 1122 w 3945"/>
                  <a:gd name="T5" fmla="*/ 4902 h 5747"/>
                  <a:gd name="T6" fmla="*/ 1189 w 3945"/>
                  <a:gd name="T7" fmla="*/ 4959 h 5747"/>
                  <a:gd name="T8" fmla="*/ 1255 w 3945"/>
                  <a:gd name="T9" fmla="*/ 5016 h 5747"/>
                  <a:gd name="T10" fmla="*/ 1320 w 3945"/>
                  <a:gd name="T11" fmla="*/ 5074 h 5747"/>
                  <a:gd name="T12" fmla="*/ 1383 w 3945"/>
                  <a:gd name="T13" fmla="*/ 5131 h 5747"/>
                  <a:gd name="T14" fmla="*/ 1445 w 3945"/>
                  <a:gd name="T15" fmla="*/ 5190 h 5747"/>
                  <a:gd name="T16" fmla="*/ 1508 w 3945"/>
                  <a:gd name="T17" fmla="*/ 5250 h 5747"/>
                  <a:gd name="T18" fmla="*/ 1569 w 3945"/>
                  <a:gd name="T19" fmla="*/ 5311 h 5747"/>
                  <a:gd name="T20" fmla="*/ 1629 w 3945"/>
                  <a:gd name="T21" fmla="*/ 5371 h 5747"/>
                  <a:gd name="T22" fmla="*/ 1688 w 3945"/>
                  <a:gd name="T23" fmla="*/ 5432 h 5747"/>
                  <a:gd name="T24" fmla="*/ 1747 w 3945"/>
                  <a:gd name="T25" fmla="*/ 5494 h 5747"/>
                  <a:gd name="T26" fmla="*/ 1804 w 3945"/>
                  <a:gd name="T27" fmla="*/ 5557 h 5747"/>
                  <a:gd name="T28" fmla="*/ 1860 w 3945"/>
                  <a:gd name="T29" fmla="*/ 5619 h 5747"/>
                  <a:gd name="T30" fmla="*/ 1917 w 3945"/>
                  <a:gd name="T31" fmla="*/ 5684 h 5747"/>
                  <a:gd name="T32" fmla="*/ 1972 w 3945"/>
                  <a:gd name="T33" fmla="*/ 5747 h 5747"/>
                  <a:gd name="T34" fmla="*/ 2026 w 3945"/>
                  <a:gd name="T35" fmla="*/ 5684 h 5747"/>
                  <a:gd name="T36" fmla="*/ 2083 w 3945"/>
                  <a:gd name="T37" fmla="*/ 5619 h 5747"/>
                  <a:gd name="T38" fmla="*/ 2139 w 3945"/>
                  <a:gd name="T39" fmla="*/ 5557 h 5747"/>
                  <a:gd name="T40" fmla="*/ 2196 w 3945"/>
                  <a:gd name="T41" fmla="*/ 5494 h 5747"/>
                  <a:gd name="T42" fmla="*/ 2255 w 3945"/>
                  <a:gd name="T43" fmla="*/ 5432 h 5747"/>
                  <a:gd name="T44" fmla="*/ 2314 w 3945"/>
                  <a:gd name="T45" fmla="*/ 5371 h 5747"/>
                  <a:gd name="T46" fmla="*/ 2374 w 3945"/>
                  <a:gd name="T47" fmla="*/ 5311 h 5747"/>
                  <a:gd name="T48" fmla="*/ 2435 w 3945"/>
                  <a:gd name="T49" fmla="*/ 5250 h 5747"/>
                  <a:gd name="T50" fmla="*/ 2498 w 3945"/>
                  <a:gd name="T51" fmla="*/ 5190 h 5747"/>
                  <a:gd name="T52" fmla="*/ 2561 w 3945"/>
                  <a:gd name="T53" fmla="*/ 5131 h 5747"/>
                  <a:gd name="T54" fmla="*/ 2625 w 3945"/>
                  <a:gd name="T55" fmla="*/ 5074 h 5747"/>
                  <a:gd name="T56" fmla="*/ 2689 w 3945"/>
                  <a:gd name="T57" fmla="*/ 5016 h 5747"/>
                  <a:gd name="T58" fmla="*/ 2755 w 3945"/>
                  <a:gd name="T59" fmla="*/ 4959 h 5747"/>
                  <a:gd name="T60" fmla="*/ 2822 w 3945"/>
                  <a:gd name="T61" fmla="*/ 4902 h 5747"/>
                  <a:gd name="T62" fmla="*/ 2889 w 3945"/>
                  <a:gd name="T63" fmla="*/ 4847 h 5747"/>
                  <a:gd name="T64" fmla="*/ 2958 w 3945"/>
                  <a:gd name="T65" fmla="*/ 4791 h 5747"/>
                  <a:gd name="T66" fmla="*/ 2958 w 3945"/>
                  <a:gd name="T67" fmla="*/ 2426 h 5747"/>
                  <a:gd name="T68" fmla="*/ 3945 w 3945"/>
                  <a:gd name="T69" fmla="*/ 2427 h 5747"/>
                  <a:gd name="T70" fmla="*/ 1994 w 3945"/>
                  <a:gd name="T71" fmla="*/ 0 h 5747"/>
                  <a:gd name="T72" fmla="*/ 0 w 3945"/>
                  <a:gd name="T73" fmla="*/ 2423 h 5747"/>
                  <a:gd name="T74" fmla="*/ 986 w 3945"/>
                  <a:gd name="T75" fmla="*/ 2425 h 5747"/>
                  <a:gd name="T76" fmla="*/ 986 w 3945"/>
                  <a:gd name="T77" fmla="*/ 4791 h 5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945" h="5747">
                    <a:moveTo>
                      <a:pt x="986" y="4791"/>
                    </a:moveTo>
                    <a:lnTo>
                      <a:pt x="1055" y="4847"/>
                    </a:lnTo>
                    <a:lnTo>
                      <a:pt x="1122" y="4902"/>
                    </a:lnTo>
                    <a:lnTo>
                      <a:pt x="1189" y="4959"/>
                    </a:lnTo>
                    <a:lnTo>
                      <a:pt x="1255" y="5016"/>
                    </a:lnTo>
                    <a:lnTo>
                      <a:pt x="1320" y="5074"/>
                    </a:lnTo>
                    <a:lnTo>
                      <a:pt x="1383" y="5131"/>
                    </a:lnTo>
                    <a:lnTo>
                      <a:pt x="1445" y="5190"/>
                    </a:lnTo>
                    <a:lnTo>
                      <a:pt x="1508" y="5250"/>
                    </a:lnTo>
                    <a:lnTo>
                      <a:pt x="1569" y="5311"/>
                    </a:lnTo>
                    <a:lnTo>
                      <a:pt x="1629" y="5371"/>
                    </a:lnTo>
                    <a:lnTo>
                      <a:pt x="1688" y="5432"/>
                    </a:lnTo>
                    <a:lnTo>
                      <a:pt x="1747" y="5494"/>
                    </a:lnTo>
                    <a:lnTo>
                      <a:pt x="1804" y="5557"/>
                    </a:lnTo>
                    <a:lnTo>
                      <a:pt x="1860" y="5619"/>
                    </a:lnTo>
                    <a:lnTo>
                      <a:pt x="1917" y="5684"/>
                    </a:lnTo>
                    <a:lnTo>
                      <a:pt x="1972" y="5747"/>
                    </a:lnTo>
                    <a:lnTo>
                      <a:pt x="2026" y="5684"/>
                    </a:lnTo>
                    <a:lnTo>
                      <a:pt x="2083" y="5619"/>
                    </a:lnTo>
                    <a:lnTo>
                      <a:pt x="2139" y="5557"/>
                    </a:lnTo>
                    <a:lnTo>
                      <a:pt x="2196" y="5494"/>
                    </a:lnTo>
                    <a:lnTo>
                      <a:pt x="2255" y="5432"/>
                    </a:lnTo>
                    <a:lnTo>
                      <a:pt x="2314" y="5371"/>
                    </a:lnTo>
                    <a:lnTo>
                      <a:pt x="2374" y="5311"/>
                    </a:lnTo>
                    <a:lnTo>
                      <a:pt x="2435" y="5250"/>
                    </a:lnTo>
                    <a:lnTo>
                      <a:pt x="2498" y="5190"/>
                    </a:lnTo>
                    <a:lnTo>
                      <a:pt x="2561" y="5131"/>
                    </a:lnTo>
                    <a:lnTo>
                      <a:pt x="2625" y="5074"/>
                    </a:lnTo>
                    <a:lnTo>
                      <a:pt x="2689" y="5016"/>
                    </a:lnTo>
                    <a:lnTo>
                      <a:pt x="2755" y="4959"/>
                    </a:lnTo>
                    <a:lnTo>
                      <a:pt x="2822" y="4902"/>
                    </a:lnTo>
                    <a:lnTo>
                      <a:pt x="2889" y="4847"/>
                    </a:lnTo>
                    <a:lnTo>
                      <a:pt x="2958" y="4791"/>
                    </a:lnTo>
                    <a:lnTo>
                      <a:pt x="2958" y="2426"/>
                    </a:lnTo>
                    <a:lnTo>
                      <a:pt x="3945" y="2427"/>
                    </a:lnTo>
                    <a:lnTo>
                      <a:pt x="1994" y="0"/>
                    </a:lnTo>
                    <a:lnTo>
                      <a:pt x="0" y="2423"/>
                    </a:lnTo>
                    <a:lnTo>
                      <a:pt x="986" y="2425"/>
                    </a:lnTo>
                    <a:lnTo>
                      <a:pt x="986" y="47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514350">
                  <a:defRPr/>
                </a:pPr>
                <a:endParaRPr lang="en-US" sz="1013" kern="0" dirty="0">
                  <a:solidFill>
                    <a:prstClr val="black"/>
                  </a:solidFill>
                  <a:latin typeface="Delivery"/>
                </a:endParaRPr>
              </a:p>
            </p:txBody>
          </p:sp>
          <p:sp>
            <p:nvSpPr>
              <p:cNvPr id="37" name="Freeform 386">
                <a:extLst>
                  <a:ext uri="{FF2B5EF4-FFF2-40B4-BE49-F238E27FC236}">
                    <a16:creationId xmlns:a16="http://schemas.microsoft.com/office/drawing/2014/main" id="{4C249FB5-AEB4-4777-3E9A-EF750180282B}"/>
                  </a:ext>
                </a:extLst>
              </p:cNvPr>
              <p:cNvSpPr>
                <a:spLocks/>
              </p:cNvSpPr>
              <p:nvPr/>
            </p:nvSpPr>
            <p:spPr bwMode="auto">
              <a:xfrm>
                <a:off x="5024438" y="242887"/>
                <a:ext cx="1279525" cy="1520825"/>
              </a:xfrm>
              <a:custGeom>
                <a:avLst/>
                <a:gdLst>
                  <a:gd name="T0" fmla="*/ 4993 w 6453"/>
                  <a:gd name="T1" fmla="*/ 3653 h 7665"/>
                  <a:gd name="T2" fmla="*/ 4444 w 6453"/>
                  <a:gd name="T3" fmla="*/ 2843 h 7665"/>
                  <a:gd name="T4" fmla="*/ 4110 w 6453"/>
                  <a:gd name="T5" fmla="*/ 3046 h 7665"/>
                  <a:gd name="T6" fmla="*/ 3806 w 6453"/>
                  <a:gd name="T7" fmla="*/ 3260 h 7665"/>
                  <a:gd name="T8" fmla="*/ 3530 w 6453"/>
                  <a:gd name="T9" fmla="*/ 3490 h 7665"/>
                  <a:gd name="T10" fmla="*/ 3282 w 6453"/>
                  <a:gd name="T11" fmla="*/ 3731 h 7665"/>
                  <a:gd name="T12" fmla="*/ 3060 w 6453"/>
                  <a:gd name="T13" fmla="*/ 3987 h 7665"/>
                  <a:gd name="T14" fmla="*/ 2862 w 6453"/>
                  <a:gd name="T15" fmla="*/ 4258 h 7665"/>
                  <a:gd name="T16" fmla="*/ 2689 w 6453"/>
                  <a:gd name="T17" fmla="*/ 4545 h 7665"/>
                  <a:gd name="T18" fmla="*/ 2537 w 6453"/>
                  <a:gd name="T19" fmla="*/ 4847 h 7665"/>
                  <a:gd name="T20" fmla="*/ 2406 w 6453"/>
                  <a:gd name="T21" fmla="*/ 5166 h 7665"/>
                  <a:gd name="T22" fmla="*/ 2294 w 6453"/>
                  <a:gd name="T23" fmla="*/ 5500 h 7665"/>
                  <a:gd name="T24" fmla="*/ 2201 w 6453"/>
                  <a:gd name="T25" fmla="*/ 5853 h 7665"/>
                  <a:gd name="T26" fmla="*/ 2125 w 6453"/>
                  <a:gd name="T27" fmla="*/ 6222 h 7665"/>
                  <a:gd name="T28" fmla="*/ 2065 w 6453"/>
                  <a:gd name="T29" fmla="*/ 6610 h 7665"/>
                  <a:gd name="T30" fmla="*/ 2017 w 6453"/>
                  <a:gd name="T31" fmla="*/ 7017 h 7665"/>
                  <a:gd name="T32" fmla="*/ 1985 w 6453"/>
                  <a:gd name="T33" fmla="*/ 7444 h 7665"/>
                  <a:gd name="T34" fmla="*/ 0 w 6453"/>
                  <a:gd name="T35" fmla="*/ 7665 h 7665"/>
                  <a:gd name="T36" fmla="*/ 34 w 6453"/>
                  <a:gd name="T37" fmla="*/ 7107 h 7665"/>
                  <a:gd name="T38" fmla="*/ 87 w 6453"/>
                  <a:gd name="T39" fmla="*/ 6566 h 7665"/>
                  <a:gd name="T40" fmla="*/ 160 w 6453"/>
                  <a:gd name="T41" fmla="*/ 6043 h 7665"/>
                  <a:gd name="T42" fmla="*/ 255 w 6453"/>
                  <a:gd name="T43" fmla="*/ 5538 h 7665"/>
                  <a:gd name="T44" fmla="*/ 374 w 6453"/>
                  <a:gd name="T45" fmla="*/ 5051 h 7665"/>
                  <a:gd name="T46" fmla="*/ 519 w 6453"/>
                  <a:gd name="T47" fmla="*/ 4582 h 7665"/>
                  <a:gd name="T48" fmla="*/ 693 w 6453"/>
                  <a:gd name="T49" fmla="*/ 4131 h 7665"/>
                  <a:gd name="T50" fmla="*/ 897 w 6453"/>
                  <a:gd name="T51" fmla="*/ 3698 h 7665"/>
                  <a:gd name="T52" fmla="*/ 1134 w 6453"/>
                  <a:gd name="T53" fmla="*/ 3284 h 7665"/>
                  <a:gd name="T54" fmla="*/ 1405 w 6453"/>
                  <a:gd name="T55" fmla="*/ 2890 h 7665"/>
                  <a:gd name="T56" fmla="*/ 1714 w 6453"/>
                  <a:gd name="T57" fmla="*/ 2513 h 7665"/>
                  <a:gd name="T58" fmla="*/ 2061 w 6453"/>
                  <a:gd name="T59" fmla="*/ 2155 h 7665"/>
                  <a:gd name="T60" fmla="*/ 2447 w 6453"/>
                  <a:gd name="T61" fmla="*/ 1816 h 7665"/>
                  <a:gd name="T62" fmla="*/ 2878 w 6453"/>
                  <a:gd name="T63" fmla="*/ 1497 h 7665"/>
                  <a:gd name="T64" fmla="*/ 3354 w 6453"/>
                  <a:gd name="T65" fmla="*/ 1197 h 7665"/>
                  <a:gd name="T66" fmla="*/ 3877 w 6453"/>
                  <a:gd name="T67" fmla="*/ 915 h 7665"/>
                  <a:gd name="T68" fmla="*/ 6453 w 6453"/>
                  <a:gd name="T69" fmla="*/ 936 h 7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53" h="7665">
                    <a:moveTo>
                      <a:pt x="6453" y="936"/>
                    </a:moveTo>
                    <a:lnTo>
                      <a:pt x="4993" y="3653"/>
                    </a:lnTo>
                    <a:lnTo>
                      <a:pt x="4623" y="2747"/>
                    </a:lnTo>
                    <a:lnTo>
                      <a:pt x="4444" y="2843"/>
                    </a:lnTo>
                    <a:lnTo>
                      <a:pt x="4273" y="2943"/>
                    </a:lnTo>
                    <a:lnTo>
                      <a:pt x="4110" y="3046"/>
                    </a:lnTo>
                    <a:lnTo>
                      <a:pt x="3954" y="3152"/>
                    </a:lnTo>
                    <a:lnTo>
                      <a:pt x="3806" y="3260"/>
                    </a:lnTo>
                    <a:lnTo>
                      <a:pt x="3664" y="3374"/>
                    </a:lnTo>
                    <a:lnTo>
                      <a:pt x="3530" y="3490"/>
                    </a:lnTo>
                    <a:lnTo>
                      <a:pt x="3402" y="3609"/>
                    </a:lnTo>
                    <a:lnTo>
                      <a:pt x="3282" y="3731"/>
                    </a:lnTo>
                    <a:lnTo>
                      <a:pt x="3167" y="3858"/>
                    </a:lnTo>
                    <a:lnTo>
                      <a:pt x="3060" y="3987"/>
                    </a:lnTo>
                    <a:lnTo>
                      <a:pt x="2958" y="4121"/>
                    </a:lnTo>
                    <a:lnTo>
                      <a:pt x="2862" y="4258"/>
                    </a:lnTo>
                    <a:lnTo>
                      <a:pt x="2773" y="4400"/>
                    </a:lnTo>
                    <a:lnTo>
                      <a:pt x="2689" y="4545"/>
                    </a:lnTo>
                    <a:lnTo>
                      <a:pt x="2609" y="4694"/>
                    </a:lnTo>
                    <a:lnTo>
                      <a:pt x="2537" y="4847"/>
                    </a:lnTo>
                    <a:lnTo>
                      <a:pt x="2469" y="5005"/>
                    </a:lnTo>
                    <a:lnTo>
                      <a:pt x="2406" y="5166"/>
                    </a:lnTo>
                    <a:lnTo>
                      <a:pt x="2347" y="5331"/>
                    </a:lnTo>
                    <a:lnTo>
                      <a:pt x="2294" y="5500"/>
                    </a:lnTo>
                    <a:lnTo>
                      <a:pt x="2247" y="5675"/>
                    </a:lnTo>
                    <a:lnTo>
                      <a:pt x="2201" y="5853"/>
                    </a:lnTo>
                    <a:lnTo>
                      <a:pt x="2162" y="6035"/>
                    </a:lnTo>
                    <a:lnTo>
                      <a:pt x="2125" y="6222"/>
                    </a:lnTo>
                    <a:lnTo>
                      <a:pt x="2093" y="6414"/>
                    </a:lnTo>
                    <a:lnTo>
                      <a:pt x="2065" y="6610"/>
                    </a:lnTo>
                    <a:lnTo>
                      <a:pt x="2040" y="6812"/>
                    </a:lnTo>
                    <a:lnTo>
                      <a:pt x="2017" y="7017"/>
                    </a:lnTo>
                    <a:lnTo>
                      <a:pt x="1999" y="7228"/>
                    </a:lnTo>
                    <a:lnTo>
                      <a:pt x="1985" y="7444"/>
                    </a:lnTo>
                    <a:lnTo>
                      <a:pt x="1972" y="7665"/>
                    </a:lnTo>
                    <a:lnTo>
                      <a:pt x="0" y="7665"/>
                    </a:lnTo>
                    <a:lnTo>
                      <a:pt x="15" y="7384"/>
                    </a:lnTo>
                    <a:lnTo>
                      <a:pt x="34" y="7107"/>
                    </a:lnTo>
                    <a:lnTo>
                      <a:pt x="59" y="6834"/>
                    </a:lnTo>
                    <a:lnTo>
                      <a:pt x="87" y="6566"/>
                    </a:lnTo>
                    <a:lnTo>
                      <a:pt x="121" y="6302"/>
                    </a:lnTo>
                    <a:lnTo>
                      <a:pt x="160" y="6043"/>
                    </a:lnTo>
                    <a:lnTo>
                      <a:pt x="204" y="5788"/>
                    </a:lnTo>
                    <a:lnTo>
                      <a:pt x="255" y="5538"/>
                    </a:lnTo>
                    <a:lnTo>
                      <a:pt x="312" y="5293"/>
                    </a:lnTo>
                    <a:lnTo>
                      <a:pt x="374" y="5051"/>
                    </a:lnTo>
                    <a:lnTo>
                      <a:pt x="444" y="4814"/>
                    </a:lnTo>
                    <a:lnTo>
                      <a:pt x="519" y="4582"/>
                    </a:lnTo>
                    <a:lnTo>
                      <a:pt x="602" y="4354"/>
                    </a:lnTo>
                    <a:lnTo>
                      <a:pt x="693" y="4131"/>
                    </a:lnTo>
                    <a:lnTo>
                      <a:pt x="792" y="3913"/>
                    </a:lnTo>
                    <a:lnTo>
                      <a:pt x="897" y="3698"/>
                    </a:lnTo>
                    <a:lnTo>
                      <a:pt x="1012" y="3490"/>
                    </a:lnTo>
                    <a:lnTo>
                      <a:pt x="1134" y="3284"/>
                    </a:lnTo>
                    <a:lnTo>
                      <a:pt x="1266" y="3085"/>
                    </a:lnTo>
                    <a:lnTo>
                      <a:pt x="1405" y="2890"/>
                    </a:lnTo>
                    <a:lnTo>
                      <a:pt x="1555" y="2699"/>
                    </a:lnTo>
                    <a:lnTo>
                      <a:pt x="1714" y="2513"/>
                    </a:lnTo>
                    <a:lnTo>
                      <a:pt x="1881" y="2332"/>
                    </a:lnTo>
                    <a:lnTo>
                      <a:pt x="2061" y="2155"/>
                    </a:lnTo>
                    <a:lnTo>
                      <a:pt x="2249" y="1984"/>
                    </a:lnTo>
                    <a:lnTo>
                      <a:pt x="2447" y="1816"/>
                    </a:lnTo>
                    <a:lnTo>
                      <a:pt x="2657" y="1654"/>
                    </a:lnTo>
                    <a:lnTo>
                      <a:pt x="2878" y="1497"/>
                    </a:lnTo>
                    <a:lnTo>
                      <a:pt x="3111" y="1344"/>
                    </a:lnTo>
                    <a:lnTo>
                      <a:pt x="3354" y="1197"/>
                    </a:lnTo>
                    <a:lnTo>
                      <a:pt x="3610" y="1054"/>
                    </a:lnTo>
                    <a:lnTo>
                      <a:pt x="3877" y="915"/>
                    </a:lnTo>
                    <a:lnTo>
                      <a:pt x="3504" y="0"/>
                    </a:lnTo>
                    <a:lnTo>
                      <a:pt x="6453" y="9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514350">
                  <a:defRPr/>
                </a:pPr>
                <a:endParaRPr lang="en-US" sz="1013" kern="0" dirty="0">
                  <a:solidFill>
                    <a:prstClr val="black"/>
                  </a:solidFill>
                  <a:latin typeface="Delivery"/>
                </a:endParaRPr>
              </a:p>
            </p:txBody>
          </p:sp>
        </p:grpSp>
      </p:grpSp>
    </p:spTree>
    <p:extLst>
      <p:ext uri="{BB962C8B-B14F-4D97-AF65-F5344CB8AC3E}">
        <p14:creationId xmlns:p14="http://schemas.microsoft.com/office/powerpoint/2010/main" val="1995463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C33C-2D74-1882-0E46-2EB134231714}"/>
              </a:ext>
            </a:extLst>
          </p:cNvPr>
          <p:cNvSpPr>
            <a:spLocks noGrp="1"/>
          </p:cNvSpPr>
          <p:nvPr>
            <p:ph type="title"/>
          </p:nvPr>
        </p:nvSpPr>
        <p:spPr/>
        <p:txBody>
          <a:bodyPr/>
          <a:lstStyle/>
          <a:p>
            <a:r>
              <a:rPr lang="en-GB" sz="2800" dirty="0"/>
              <a:t>Regulatory Customs updates and guidelines</a:t>
            </a:r>
          </a:p>
        </p:txBody>
      </p:sp>
      <p:pic>
        <p:nvPicPr>
          <p:cNvPr id="5" name="Picture 4">
            <a:hlinkClick r:id="rId2"/>
            <a:extLst>
              <a:ext uri="{FF2B5EF4-FFF2-40B4-BE49-F238E27FC236}">
                <a16:creationId xmlns:a16="http://schemas.microsoft.com/office/drawing/2014/main" id="{73417F48-8CC5-D2A6-AD35-DDFC6DD983ED}"/>
              </a:ext>
            </a:extLst>
          </p:cNvPr>
          <p:cNvPicPr>
            <a:picLocks noChangeAspect="1"/>
          </p:cNvPicPr>
          <p:nvPr/>
        </p:nvPicPr>
        <p:blipFill>
          <a:blip r:embed="rId3"/>
          <a:srcRect l="4702" t="6014" r="11009" b="7181"/>
          <a:stretch>
            <a:fillRect/>
          </a:stretch>
        </p:blipFill>
        <p:spPr>
          <a:xfrm>
            <a:off x="323850" y="1480782"/>
            <a:ext cx="2498716" cy="2608550"/>
          </a:xfrm>
          <a:prstGeom prst="roundRect">
            <a:avLst>
              <a:gd name="adj" fmla="val 4842"/>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id="{31578990-E77E-F5E2-A4BE-5C5879504450}"/>
              </a:ext>
            </a:extLst>
          </p:cNvPr>
          <p:cNvGrpSpPr/>
          <p:nvPr/>
        </p:nvGrpSpPr>
        <p:grpSpPr>
          <a:xfrm>
            <a:off x="3288978" y="2654688"/>
            <a:ext cx="216000" cy="260737"/>
            <a:chOff x="3321522" y="1946511"/>
            <a:chExt cx="216000" cy="260737"/>
          </a:xfrm>
        </p:grpSpPr>
        <p:cxnSp>
          <p:nvCxnSpPr>
            <p:cNvPr id="7" name="Straight Connector 6">
              <a:extLst>
                <a:ext uri="{FF2B5EF4-FFF2-40B4-BE49-F238E27FC236}">
                  <a16:creationId xmlns:a16="http://schemas.microsoft.com/office/drawing/2014/main" id="{F2AE11C1-5FA9-58C6-9575-D299B674B22F}"/>
                </a:ext>
              </a:extLst>
            </p:cNvPr>
            <p:cNvCxnSpPr>
              <a:cxnSpLocks/>
            </p:cNvCxnSpPr>
            <p:nvPr/>
          </p:nvCxnSpPr>
          <p:spPr>
            <a:xfrm rot="2700000">
              <a:off x="3321523" y="2054511"/>
              <a:ext cx="216000" cy="0"/>
            </a:xfrm>
            <a:prstGeom prst="line">
              <a:avLst/>
            </a:prstGeom>
            <a:ln w="762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59768F-FB0E-5AF9-D121-10467D2A0A5E}"/>
                </a:ext>
              </a:extLst>
            </p:cNvPr>
            <p:cNvCxnSpPr>
              <a:cxnSpLocks/>
            </p:cNvCxnSpPr>
            <p:nvPr/>
          </p:nvCxnSpPr>
          <p:spPr>
            <a:xfrm rot="-2700000">
              <a:off x="3321522" y="2207248"/>
              <a:ext cx="216000" cy="0"/>
            </a:xfrm>
            <a:prstGeom prst="line">
              <a:avLst/>
            </a:prstGeom>
            <a:ln w="76200" cap="rnd">
              <a:solidFill>
                <a:schemeClr val="accent1"/>
              </a:solidFill>
              <a:round/>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47D29F65-210A-6C31-6E7B-07181CC8F451}"/>
              </a:ext>
            </a:extLst>
          </p:cNvPr>
          <p:cNvPicPr>
            <a:picLocks noChangeAspect="1"/>
          </p:cNvPicPr>
          <p:nvPr/>
        </p:nvPicPr>
        <p:blipFill>
          <a:blip r:embed="rId4"/>
          <a:stretch>
            <a:fillRect/>
          </a:stretch>
        </p:blipFill>
        <p:spPr>
          <a:xfrm>
            <a:off x="3971390" y="1281163"/>
            <a:ext cx="4394200" cy="3268524"/>
          </a:xfrm>
          <a:prstGeom prst="roundRect">
            <a:avLst>
              <a:gd name="adj" fmla="val 3845"/>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47114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91321-FE4E-DD1C-F45D-B0AE3A52EF37}"/>
              </a:ext>
            </a:extLst>
          </p:cNvPr>
          <p:cNvSpPr>
            <a:spLocks noGrp="1"/>
          </p:cNvSpPr>
          <p:nvPr>
            <p:ph type="title"/>
          </p:nvPr>
        </p:nvSpPr>
        <p:spPr/>
        <p:txBody>
          <a:bodyPr/>
          <a:lstStyle/>
          <a:p>
            <a:r>
              <a:rPr lang="en-GB" sz="2800" dirty="0"/>
              <a:t>DHL </a:t>
            </a:r>
            <a:r>
              <a:rPr lang="en-GB" sz="2800" dirty="0" err="1"/>
              <a:t>MyGTS</a:t>
            </a:r>
            <a:r>
              <a:rPr lang="en-GB" sz="2800" dirty="0"/>
              <a:t> (Global Trade Services)</a:t>
            </a:r>
          </a:p>
        </p:txBody>
      </p:sp>
      <p:sp>
        <p:nvSpPr>
          <p:cNvPr id="4" name="Rectangle: Top Corners Rounded 3">
            <a:extLst>
              <a:ext uri="{FF2B5EF4-FFF2-40B4-BE49-F238E27FC236}">
                <a16:creationId xmlns:a16="http://schemas.microsoft.com/office/drawing/2014/main" id="{B79940D5-34A3-CE7B-2D7E-62C754889BA1}"/>
              </a:ext>
            </a:extLst>
          </p:cNvPr>
          <p:cNvSpPr>
            <a:spLocks/>
          </p:cNvSpPr>
          <p:nvPr/>
        </p:nvSpPr>
        <p:spPr>
          <a:xfrm>
            <a:off x="324000" y="1300806"/>
            <a:ext cx="8496150" cy="3322570"/>
          </a:xfrm>
          <a:prstGeom prst="round2SameRect">
            <a:avLst>
              <a:gd name="adj1" fmla="val 4345"/>
              <a:gd name="adj2" fmla="val 375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72000" bIns="108000" rtlCol="0" anchor="t">
            <a:spAutoFit/>
          </a:bodyPr>
          <a:lstStyle/>
          <a:p>
            <a:pPr>
              <a:spcAft>
                <a:spcPts val="1200"/>
              </a:spcAft>
            </a:pPr>
            <a:r>
              <a:rPr lang="en-GB" sz="1400" b="1" dirty="0">
                <a:solidFill>
                  <a:schemeClr val="tx1"/>
                </a:solidFill>
              </a:rPr>
              <a:t>DHL </a:t>
            </a:r>
            <a:r>
              <a:rPr lang="en-GB" sz="1400" b="1" dirty="0" err="1">
                <a:solidFill>
                  <a:schemeClr val="tx1"/>
                </a:solidFill>
              </a:rPr>
              <a:t>MyGTS</a:t>
            </a:r>
            <a:r>
              <a:rPr lang="en-GB" sz="1400" b="1" dirty="0">
                <a:solidFill>
                  <a:schemeClr val="tx1"/>
                </a:solidFill>
              </a:rPr>
              <a:t> </a:t>
            </a:r>
            <a:r>
              <a:rPr lang="en-GB" sz="1400" dirty="0">
                <a:solidFill>
                  <a:schemeClr val="tx1"/>
                </a:solidFill>
              </a:rPr>
              <a:t>is a free online tool providing the essential Customs Information you need to plan, budget and understand international shipping requirements globally.</a:t>
            </a:r>
          </a:p>
          <a:p>
            <a:pPr>
              <a:spcAft>
                <a:spcPts val="1200"/>
              </a:spcAft>
            </a:pPr>
            <a:r>
              <a:rPr lang="en-GB" sz="1400" dirty="0">
                <a:solidFill>
                  <a:schemeClr val="tx1"/>
                </a:solidFill>
              </a:rPr>
              <a:t>Our online services are intuitive and easy-to-use, offering quality up to date global trade information. Including guidance regarding:</a:t>
            </a:r>
          </a:p>
          <a:p>
            <a:pPr marL="285750" indent="-285750">
              <a:spcAft>
                <a:spcPts val="1200"/>
              </a:spcAft>
              <a:buFont typeface="Delivery" panose="020F0503020204020204" pitchFamily="34" charset="0"/>
              <a:buChar char="⬛"/>
            </a:pPr>
            <a:r>
              <a:rPr lang="en-GB" sz="1400" b="1" dirty="0">
                <a:solidFill>
                  <a:schemeClr val="tx1"/>
                </a:solidFill>
              </a:rPr>
              <a:t>Interactive Tariff Code Classification</a:t>
            </a:r>
          </a:p>
          <a:p>
            <a:pPr marL="285750" indent="-285750">
              <a:spcAft>
                <a:spcPts val="1200"/>
              </a:spcAft>
              <a:buFont typeface="Delivery" panose="020F0503020204020204" pitchFamily="34" charset="0"/>
              <a:buChar char="⬛"/>
            </a:pPr>
            <a:r>
              <a:rPr lang="en-GB" sz="1400" b="1" dirty="0">
                <a:solidFill>
                  <a:schemeClr val="tx1"/>
                </a:solidFill>
              </a:rPr>
              <a:t>Estimated Landed Cost Calculation</a:t>
            </a:r>
          </a:p>
          <a:p>
            <a:pPr marL="285750" indent="-285750">
              <a:spcAft>
                <a:spcPts val="1200"/>
              </a:spcAft>
              <a:buFont typeface="Delivery" panose="020F0503020204020204" pitchFamily="34" charset="0"/>
              <a:buChar char="⬛"/>
            </a:pPr>
            <a:r>
              <a:rPr lang="en-GB" sz="1400" b="1" dirty="0">
                <a:solidFill>
                  <a:schemeClr val="tx1"/>
                </a:solidFill>
              </a:rPr>
              <a:t>Import and Export Customs Requirements</a:t>
            </a:r>
          </a:p>
          <a:p>
            <a:pPr marL="285750" indent="-285750">
              <a:spcAft>
                <a:spcPts val="1200"/>
              </a:spcAft>
              <a:buFont typeface="Delivery" panose="020F0503020204020204" pitchFamily="34" charset="0"/>
              <a:buChar char="⬛"/>
            </a:pPr>
            <a:r>
              <a:rPr lang="en-GB" sz="1400" b="1" dirty="0">
                <a:solidFill>
                  <a:schemeClr val="tx1"/>
                </a:solidFill>
              </a:rPr>
              <a:t>Trade Documentation</a:t>
            </a:r>
          </a:p>
          <a:p>
            <a:pPr>
              <a:spcAft>
                <a:spcPts val="1200"/>
              </a:spcAft>
            </a:pPr>
            <a:r>
              <a:rPr lang="en-GB" sz="1400" dirty="0">
                <a:solidFill>
                  <a:schemeClr val="tx1"/>
                </a:solidFill>
              </a:rPr>
              <a:t>Access the full range of DHL </a:t>
            </a:r>
            <a:r>
              <a:rPr lang="en-GB" sz="1400" dirty="0" err="1">
                <a:solidFill>
                  <a:schemeClr val="tx1"/>
                </a:solidFill>
              </a:rPr>
              <a:t>MyGTS</a:t>
            </a:r>
            <a:r>
              <a:rPr lang="en-GB" sz="1400" dirty="0">
                <a:solidFill>
                  <a:schemeClr val="tx1"/>
                </a:solidFill>
              </a:rPr>
              <a:t> via the free browser based solution, accessible from any computer. Just register as a new user, create your username and password and you are on your way.</a:t>
            </a:r>
          </a:p>
        </p:txBody>
      </p:sp>
    </p:spTree>
    <p:extLst>
      <p:ext uri="{BB962C8B-B14F-4D97-AF65-F5344CB8AC3E}">
        <p14:creationId xmlns:p14="http://schemas.microsoft.com/office/powerpoint/2010/main" val="1691809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DF5B5-8BFB-41DB-A395-78F81DFD9070}"/>
              </a:ext>
            </a:extLst>
          </p:cNvPr>
          <p:cNvSpPr>
            <a:spLocks noGrp="1"/>
          </p:cNvSpPr>
          <p:nvPr>
            <p:ph type="title"/>
          </p:nvPr>
        </p:nvSpPr>
        <p:spPr/>
        <p:txBody>
          <a:bodyPr/>
          <a:lstStyle/>
          <a:p>
            <a:r>
              <a:rPr lang="en-GB" dirty="0"/>
              <a:t>NEUPC </a:t>
            </a:r>
          </a:p>
        </p:txBody>
      </p:sp>
      <p:sp>
        <p:nvSpPr>
          <p:cNvPr id="3" name="Subtitle 2">
            <a:extLst>
              <a:ext uri="{FF2B5EF4-FFF2-40B4-BE49-F238E27FC236}">
                <a16:creationId xmlns:a16="http://schemas.microsoft.com/office/drawing/2014/main" id="{57F0002E-ED72-CB85-5AD4-E63084BBC540}"/>
              </a:ext>
            </a:extLst>
          </p:cNvPr>
          <p:cNvSpPr>
            <a:spLocks noGrp="1"/>
          </p:cNvSpPr>
          <p:nvPr>
            <p:ph type="subTitle" idx="1"/>
          </p:nvPr>
        </p:nvSpPr>
        <p:spPr/>
        <p:txBody>
          <a:bodyPr/>
          <a:lstStyle/>
          <a:p>
            <a:r>
              <a:rPr lang="en-GB" dirty="0"/>
              <a:t>Presented by Luke Rennocks</a:t>
            </a:r>
          </a:p>
        </p:txBody>
      </p:sp>
      <p:sp>
        <p:nvSpPr>
          <p:cNvPr id="6" name="Text Placeholder 5">
            <a:extLst>
              <a:ext uri="{FF2B5EF4-FFF2-40B4-BE49-F238E27FC236}">
                <a16:creationId xmlns:a16="http://schemas.microsoft.com/office/drawing/2014/main" id="{418727D5-A8DE-FDA4-AE56-293C3E2710E4}"/>
              </a:ext>
            </a:extLst>
          </p:cNvPr>
          <p:cNvSpPr>
            <a:spLocks noGrp="1"/>
          </p:cNvSpPr>
          <p:nvPr>
            <p:ph type="body" sz="quarter" idx="29"/>
          </p:nvPr>
        </p:nvSpPr>
        <p:spPr>
          <a:xfrm>
            <a:off x="316706" y="2922177"/>
            <a:ext cx="4398204" cy="400110"/>
          </a:xfrm>
        </p:spPr>
        <p:txBody>
          <a:bodyPr/>
          <a:lstStyle/>
          <a:p>
            <a:r>
              <a:rPr lang="en-GB" dirty="0"/>
              <a:t>and guest presenters: Simon Roe, Daniel Johnson and Jake Dodds</a:t>
            </a:r>
          </a:p>
        </p:txBody>
      </p:sp>
      <p:sp>
        <p:nvSpPr>
          <p:cNvPr id="5" name="Text Placeholder 4">
            <a:extLst>
              <a:ext uri="{FF2B5EF4-FFF2-40B4-BE49-F238E27FC236}">
                <a16:creationId xmlns:a16="http://schemas.microsoft.com/office/drawing/2014/main" id="{AA3B26B5-65D4-3722-1767-B0A048065595}"/>
              </a:ext>
            </a:extLst>
          </p:cNvPr>
          <p:cNvSpPr>
            <a:spLocks noGrp="1"/>
          </p:cNvSpPr>
          <p:nvPr>
            <p:ph type="body" sz="quarter" idx="28"/>
          </p:nvPr>
        </p:nvSpPr>
        <p:spPr/>
        <p:txBody>
          <a:bodyPr/>
          <a:lstStyle/>
          <a:p>
            <a:r>
              <a:rPr lang="en-GB" b="1" dirty="0"/>
              <a:t>DHL Express – Excellence. Simply Delivered.</a:t>
            </a:r>
          </a:p>
        </p:txBody>
      </p:sp>
      <p:pic>
        <p:nvPicPr>
          <p:cNvPr id="11" name="Picture Placeholder 10" descr="A person sitting in a chair in a library&#10;&#10;AI-generated content may be incorrect.">
            <a:extLst>
              <a:ext uri="{FF2B5EF4-FFF2-40B4-BE49-F238E27FC236}">
                <a16:creationId xmlns:a16="http://schemas.microsoft.com/office/drawing/2014/main" id="{B9CE216C-3644-70D0-7FB1-4DA0E5F20DE2}"/>
              </a:ext>
            </a:extLst>
          </p:cNvPr>
          <p:cNvPicPr>
            <a:picLocks noGrp="1" noChangeAspect="1"/>
          </p:cNvPicPr>
          <p:nvPr>
            <p:ph type="pic" sz="quarter" idx="14"/>
          </p:nvPr>
        </p:nvPicPr>
        <p:blipFill>
          <a:blip r:embed="rId2"/>
          <a:srcRect l="61" r="61"/>
          <a:stretch/>
        </p:blipFill>
        <p:spPr/>
      </p:pic>
    </p:spTree>
    <p:extLst>
      <p:ext uri="{BB962C8B-B14F-4D97-AF65-F5344CB8AC3E}">
        <p14:creationId xmlns:p14="http://schemas.microsoft.com/office/powerpoint/2010/main" val="46367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1EB48-EE49-BB67-9064-1497AFCE7A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5AB8AC-D675-16C7-9144-32227618FB46}"/>
              </a:ext>
            </a:extLst>
          </p:cNvPr>
          <p:cNvSpPr>
            <a:spLocks noGrp="1"/>
          </p:cNvSpPr>
          <p:nvPr>
            <p:ph type="title"/>
          </p:nvPr>
        </p:nvSpPr>
        <p:spPr/>
        <p:txBody>
          <a:bodyPr/>
          <a:lstStyle/>
          <a:p>
            <a:r>
              <a:rPr lang="en-GB" dirty="0"/>
              <a:t>NEUPC </a:t>
            </a:r>
            <a:br>
              <a:rPr lang="en-GB" dirty="0"/>
            </a:br>
            <a:r>
              <a:rPr lang="en-GB" b="0" dirty="0"/>
              <a:t>SPECIAL SERVICES GROUP</a:t>
            </a:r>
          </a:p>
        </p:txBody>
      </p:sp>
      <p:sp>
        <p:nvSpPr>
          <p:cNvPr id="3" name="Subtitle 2">
            <a:extLst>
              <a:ext uri="{FF2B5EF4-FFF2-40B4-BE49-F238E27FC236}">
                <a16:creationId xmlns:a16="http://schemas.microsoft.com/office/drawing/2014/main" id="{6F1FB31E-C263-2C2E-315E-7BE9CEB1A1B9}"/>
              </a:ext>
            </a:extLst>
          </p:cNvPr>
          <p:cNvSpPr>
            <a:spLocks noGrp="1"/>
          </p:cNvSpPr>
          <p:nvPr>
            <p:ph type="subTitle" idx="1"/>
          </p:nvPr>
        </p:nvSpPr>
        <p:spPr/>
        <p:txBody>
          <a:bodyPr/>
          <a:lstStyle/>
          <a:p>
            <a:r>
              <a:rPr lang="en-GB" dirty="0"/>
              <a:t>Presented by Luke Rennocks</a:t>
            </a:r>
          </a:p>
        </p:txBody>
      </p:sp>
      <p:pic>
        <p:nvPicPr>
          <p:cNvPr id="11" name="Picture Placeholder 10" descr="A person sitting in a chair in a library&#10;&#10;AI-generated content may be incorrect.">
            <a:extLst>
              <a:ext uri="{FF2B5EF4-FFF2-40B4-BE49-F238E27FC236}">
                <a16:creationId xmlns:a16="http://schemas.microsoft.com/office/drawing/2014/main" id="{99C49208-7591-3682-C6BC-3F43C535C922}"/>
              </a:ext>
            </a:extLst>
          </p:cNvPr>
          <p:cNvPicPr>
            <a:picLocks noGrp="1" noChangeAspect="1"/>
          </p:cNvPicPr>
          <p:nvPr>
            <p:ph type="pic" sz="quarter" idx="14"/>
          </p:nvPr>
        </p:nvPicPr>
        <p:blipFill>
          <a:blip r:embed="rId2"/>
          <a:srcRect l="61" r="61"/>
          <a:stretch>
            <a:fillRect/>
          </a:stretch>
        </p:blipFill>
        <p:spPr/>
      </p:pic>
      <p:sp>
        <p:nvSpPr>
          <p:cNvPr id="5" name="Text Placeholder 4">
            <a:extLst>
              <a:ext uri="{FF2B5EF4-FFF2-40B4-BE49-F238E27FC236}">
                <a16:creationId xmlns:a16="http://schemas.microsoft.com/office/drawing/2014/main" id="{8EBF35DD-480D-AE3C-B226-07C9157C9FDA}"/>
              </a:ext>
            </a:extLst>
          </p:cNvPr>
          <p:cNvSpPr>
            <a:spLocks noGrp="1"/>
          </p:cNvSpPr>
          <p:nvPr>
            <p:ph type="body" sz="quarter" idx="28"/>
          </p:nvPr>
        </p:nvSpPr>
        <p:spPr/>
        <p:txBody>
          <a:bodyPr/>
          <a:lstStyle/>
          <a:p>
            <a:r>
              <a:rPr lang="en-GB" dirty="0"/>
              <a:t>DHL Express – Excellence. Simply Delivered.</a:t>
            </a:r>
          </a:p>
        </p:txBody>
      </p:sp>
      <p:sp>
        <p:nvSpPr>
          <p:cNvPr id="6" name="Text Placeholder 5">
            <a:extLst>
              <a:ext uri="{FF2B5EF4-FFF2-40B4-BE49-F238E27FC236}">
                <a16:creationId xmlns:a16="http://schemas.microsoft.com/office/drawing/2014/main" id="{30E2D51F-BF74-96F6-2AB5-0DDA1A4F0268}"/>
              </a:ext>
            </a:extLst>
          </p:cNvPr>
          <p:cNvSpPr>
            <a:spLocks noGrp="1"/>
          </p:cNvSpPr>
          <p:nvPr>
            <p:ph type="body" sz="quarter" idx="29"/>
          </p:nvPr>
        </p:nvSpPr>
        <p:spPr>
          <a:xfrm>
            <a:off x="316706" y="2922177"/>
            <a:ext cx="4398204" cy="400110"/>
          </a:xfrm>
        </p:spPr>
        <p:txBody>
          <a:bodyPr/>
          <a:lstStyle/>
          <a:p>
            <a:r>
              <a:rPr lang="en-GB" dirty="0"/>
              <a:t>and guest presenters: Simon Roe, Daniel Johnson and Jake Dodds</a:t>
            </a:r>
          </a:p>
        </p:txBody>
      </p:sp>
    </p:spTree>
    <p:extLst>
      <p:ext uri="{BB962C8B-B14F-4D97-AF65-F5344CB8AC3E}">
        <p14:creationId xmlns:p14="http://schemas.microsoft.com/office/powerpoint/2010/main" val="1157963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erson sitting in a chair in a library&#10;&#10;AI-generated content may be incorrect.">
            <a:extLst>
              <a:ext uri="{FF2B5EF4-FFF2-40B4-BE49-F238E27FC236}">
                <a16:creationId xmlns:a16="http://schemas.microsoft.com/office/drawing/2014/main" id="{35D163B4-6483-7AC5-A88C-64B2E84E4D18}"/>
              </a:ext>
            </a:extLst>
          </p:cNvPr>
          <p:cNvPicPr>
            <a:picLocks noGrp="1" noChangeAspect="1"/>
          </p:cNvPicPr>
          <p:nvPr>
            <p:ph type="pic" sz="quarter" idx="18"/>
          </p:nvPr>
        </p:nvPicPr>
        <p:blipFill>
          <a:blip r:embed="rId2"/>
          <a:srcRect l="22942" r="22942"/>
          <a:stretch>
            <a:fillRect/>
          </a:stretch>
        </p:blipFill>
        <p:spPr/>
      </p:pic>
      <p:sp>
        <p:nvSpPr>
          <p:cNvPr id="15" name="Rectangle 14">
            <a:extLst>
              <a:ext uri="{FF2B5EF4-FFF2-40B4-BE49-F238E27FC236}">
                <a16:creationId xmlns:a16="http://schemas.microsoft.com/office/drawing/2014/main" id="{AE76AA00-0660-CB24-D2F9-8FD733A4BC48}"/>
              </a:ext>
            </a:extLst>
          </p:cNvPr>
          <p:cNvSpPr/>
          <p:nvPr/>
        </p:nvSpPr>
        <p:spPr>
          <a:xfrm rot="5400000">
            <a:off x="-96907" y="96906"/>
            <a:ext cx="5143500" cy="4949688"/>
          </a:xfrm>
          <a:prstGeom prst="rect">
            <a:avLst/>
          </a:prstGeom>
          <a:gradFill flip="none" rotWithShape="1">
            <a:gsLst>
              <a:gs pos="0">
                <a:schemeClr val="tx1">
                  <a:alpha val="0"/>
                </a:schemeClr>
              </a:gs>
              <a:gs pos="100000">
                <a:schemeClr val="tx1"/>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l"/>
            <a:endParaRPr lang="en-GB" sz="1200" dirty="0" err="1">
              <a:solidFill>
                <a:schemeClr val="tx1"/>
              </a:solidFill>
            </a:endParaRPr>
          </a:p>
        </p:txBody>
      </p:sp>
      <p:sp>
        <p:nvSpPr>
          <p:cNvPr id="9" name="Title 8">
            <a:extLst>
              <a:ext uri="{FF2B5EF4-FFF2-40B4-BE49-F238E27FC236}">
                <a16:creationId xmlns:a16="http://schemas.microsoft.com/office/drawing/2014/main" id="{CB779BAB-8CA6-540B-0262-4DAE6D8BA6F8}"/>
              </a:ext>
            </a:extLst>
          </p:cNvPr>
          <p:cNvSpPr>
            <a:spLocks noGrp="1"/>
          </p:cNvSpPr>
          <p:nvPr>
            <p:ph type="title"/>
          </p:nvPr>
        </p:nvSpPr>
        <p:spPr>
          <a:xfrm>
            <a:off x="323999" y="385163"/>
            <a:ext cx="3544615" cy="493950"/>
          </a:xfrm>
        </p:spPr>
        <p:txBody>
          <a:bodyPr anchor="t"/>
          <a:lstStyle/>
          <a:p>
            <a:r>
              <a:rPr lang="en-GB" sz="2800" b="0" dirty="0">
                <a:solidFill>
                  <a:schemeClr val="bg1"/>
                </a:solidFill>
                <a:latin typeface="Delivery Cd Light" panose="020F0406020204020204" pitchFamily="34" charset="0"/>
                <a:ea typeface="Delivery Cd Light" panose="020F0406020204020204" pitchFamily="34" charset="0"/>
                <a:cs typeface="Delivery Cd Light" panose="020F0406020204020204" pitchFamily="34" charset="0"/>
              </a:rPr>
              <a:t>Tailored solutions to your needs </a:t>
            </a:r>
            <a:r>
              <a:rPr lang="en-GB" sz="2800" dirty="0">
                <a:solidFill>
                  <a:schemeClr val="bg1"/>
                </a:solidFill>
              </a:rPr>
              <a:t>making the impossible, possible.</a:t>
            </a:r>
          </a:p>
        </p:txBody>
      </p:sp>
      <p:sp>
        <p:nvSpPr>
          <p:cNvPr id="7" name="Footer Placeholder 6">
            <a:extLst>
              <a:ext uri="{FF2B5EF4-FFF2-40B4-BE49-F238E27FC236}">
                <a16:creationId xmlns:a16="http://schemas.microsoft.com/office/drawing/2014/main" id="{8561AA24-B099-1B98-596E-C9252D1AE38E}"/>
              </a:ext>
            </a:extLst>
          </p:cNvPr>
          <p:cNvSpPr>
            <a:spLocks noGrp="1"/>
          </p:cNvSpPr>
          <p:nvPr>
            <p:ph type="ftr" sz="quarter" idx="10"/>
          </p:nvPr>
        </p:nvSpPr>
        <p:spPr/>
        <p:txBody>
          <a:bodyPr/>
          <a:lstStyle/>
          <a:p>
            <a:r>
              <a:rPr lang="en-US"/>
              <a:t>DHL | Presentation title | Location | xx Month 20xx</a:t>
            </a:r>
            <a:endParaRPr lang="en-US" dirty="0"/>
          </a:p>
        </p:txBody>
      </p:sp>
      <p:sp>
        <p:nvSpPr>
          <p:cNvPr id="11" name="Text Placeholder 10">
            <a:extLst>
              <a:ext uri="{FF2B5EF4-FFF2-40B4-BE49-F238E27FC236}">
                <a16:creationId xmlns:a16="http://schemas.microsoft.com/office/drawing/2014/main" id="{BAFA2F3C-7E17-9D24-BCD8-2D9CF7659D0A}"/>
              </a:ext>
            </a:extLst>
          </p:cNvPr>
          <p:cNvSpPr>
            <a:spLocks noGrp="1"/>
          </p:cNvSpPr>
          <p:nvPr>
            <p:ph type="body" sz="quarter" idx="19"/>
          </p:nvPr>
        </p:nvSpPr>
        <p:spPr>
          <a:xfrm>
            <a:off x="4163849" y="2539799"/>
            <a:ext cx="4656151" cy="2141233"/>
          </a:xfrm>
          <a:prstGeom prst="roundRect">
            <a:avLst>
              <a:gd name="adj" fmla="val 6305"/>
            </a:avLst>
          </a:prstGeom>
        </p:spPr>
        <p:txBody>
          <a:bodyPr lIns="180000" tIns="144000" rIns="180000" bIns="180000" anchor="t">
            <a:noAutofit/>
          </a:bodyPr>
          <a:lstStyle/>
          <a:p>
            <a:r>
              <a:rPr lang="en-GB" sz="1100" dirty="0"/>
              <a:t>Modern logistics is more than transporting shipments from A to B. Today's fast-moving environment requires organisations to be extremely flexible in order to react to the demands of the market. As your partner, we put speed, security and individuality first. </a:t>
            </a:r>
          </a:p>
          <a:p>
            <a:r>
              <a:rPr lang="en-GB" sz="1100" dirty="0"/>
              <a:t>For years we have been supporting Universities from all over the world around the clock as a competent partner with extensive experience, local know how and well-founded customs expertise. Thanks to our experts, they not only benefit from flexible transport options, but also from services that are tailored to their needs</a:t>
            </a:r>
          </a:p>
        </p:txBody>
      </p:sp>
      <p:pic>
        <p:nvPicPr>
          <p:cNvPr id="17" name="Picture 16" descr="A person smiling at camera&#10;&#10;AI-generated content may be incorrect.">
            <a:extLst>
              <a:ext uri="{FF2B5EF4-FFF2-40B4-BE49-F238E27FC236}">
                <a16:creationId xmlns:a16="http://schemas.microsoft.com/office/drawing/2014/main" id="{7D4E6A58-DD57-4715-5461-0FCECA390755}"/>
              </a:ext>
            </a:extLst>
          </p:cNvPr>
          <p:cNvPicPr>
            <a:picLocks noChangeAspect="1"/>
          </p:cNvPicPr>
          <p:nvPr/>
        </p:nvPicPr>
        <p:blipFill>
          <a:blip r:embed="rId3"/>
          <a:stretch>
            <a:fillRect/>
          </a:stretch>
        </p:blipFill>
        <p:spPr>
          <a:xfrm>
            <a:off x="212953" y="1916762"/>
            <a:ext cx="1683310" cy="1924812"/>
          </a:xfrm>
          <a:prstGeom prst="rect">
            <a:avLst/>
          </a:prstGeom>
        </p:spPr>
      </p:pic>
      <p:sp>
        <p:nvSpPr>
          <p:cNvPr id="19" name="Rectangle 18">
            <a:extLst>
              <a:ext uri="{FF2B5EF4-FFF2-40B4-BE49-F238E27FC236}">
                <a16:creationId xmlns:a16="http://schemas.microsoft.com/office/drawing/2014/main" id="{592ED296-9BAD-1A08-77E6-E4AEC8379C06}"/>
              </a:ext>
            </a:extLst>
          </p:cNvPr>
          <p:cNvSpPr/>
          <p:nvPr/>
        </p:nvSpPr>
        <p:spPr>
          <a:xfrm>
            <a:off x="384048" y="3553968"/>
            <a:ext cx="1414272" cy="287606"/>
          </a:xfrm>
          <a:prstGeom prst="rect">
            <a:avLst/>
          </a:prstGeom>
          <a:gradFill>
            <a:gsLst>
              <a:gs pos="0">
                <a:schemeClr val="tx1">
                  <a:alpha val="0"/>
                </a:schemeClr>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l"/>
            <a:endParaRPr lang="en-GB" sz="1200" dirty="0" err="1">
              <a:solidFill>
                <a:schemeClr val="tx1"/>
              </a:solidFill>
            </a:endParaRPr>
          </a:p>
        </p:txBody>
      </p:sp>
      <p:pic>
        <p:nvPicPr>
          <p:cNvPr id="21" name="Graphic 20" descr="Email with solid fill">
            <a:extLst>
              <a:ext uri="{FF2B5EF4-FFF2-40B4-BE49-F238E27FC236}">
                <a16:creationId xmlns:a16="http://schemas.microsoft.com/office/drawing/2014/main" id="{FF9821A5-7E81-3255-F43D-00194387970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013490" y="2904843"/>
            <a:ext cx="314532" cy="314532"/>
          </a:xfrm>
          <a:prstGeom prst="rect">
            <a:avLst/>
          </a:prstGeom>
        </p:spPr>
      </p:pic>
      <p:pic>
        <p:nvPicPr>
          <p:cNvPr id="23" name="Graphic 22" descr="Speaker phone with solid fill">
            <a:extLst>
              <a:ext uri="{FF2B5EF4-FFF2-40B4-BE49-F238E27FC236}">
                <a16:creationId xmlns:a16="http://schemas.microsoft.com/office/drawing/2014/main" id="{BF05A779-16F5-90B8-C940-157B087FD18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957985" y="2365248"/>
            <a:ext cx="413004" cy="413004"/>
          </a:xfrm>
          <a:prstGeom prst="rect">
            <a:avLst/>
          </a:prstGeom>
        </p:spPr>
      </p:pic>
      <p:sp>
        <p:nvSpPr>
          <p:cNvPr id="24" name="TextBox 23">
            <a:extLst>
              <a:ext uri="{FF2B5EF4-FFF2-40B4-BE49-F238E27FC236}">
                <a16:creationId xmlns:a16="http://schemas.microsoft.com/office/drawing/2014/main" id="{CE22CA0F-4914-29F0-7061-687646EBBD8C}"/>
              </a:ext>
            </a:extLst>
          </p:cNvPr>
          <p:cNvSpPr txBox="1"/>
          <p:nvPr/>
        </p:nvSpPr>
        <p:spPr>
          <a:xfrm>
            <a:off x="2474842" y="2463720"/>
            <a:ext cx="1316736" cy="314532"/>
          </a:xfrm>
          <a:prstGeom prst="rect">
            <a:avLst/>
          </a:prstGeom>
          <a:noFill/>
        </p:spPr>
        <p:txBody>
          <a:bodyPr wrap="none" lIns="0" tIns="0" rIns="0" bIns="0" rtlCol="0">
            <a:noAutofit/>
          </a:bodyPr>
          <a:lstStyle/>
          <a:p>
            <a:pPr algn="l">
              <a:lnSpc>
                <a:spcPct val="110000"/>
              </a:lnSpc>
              <a:spcAft>
                <a:spcPts val="500"/>
              </a:spcAft>
            </a:pPr>
            <a:r>
              <a:rPr lang="en-GB" sz="1200" b="1" dirty="0">
                <a:solidFill>
                  <a:schemeClr val="bg1"/>
                </a:solidFill>
              </a:rPr>
              <a:t>07483 526 202</a:t>
            </a:r>
          </a:p>
        </p:txBody>
      </p:sp>
      <p:sp>
        <p:nvSpPr>
          <p:cNvPr id="25" name="TextBox 24">
            <a:extLst>
              <a:ext uri="{FF2B5EF4-FFF2-40B4-BE49-F238E27FC236}">
                <a16:creationId xmlns:a16="http://schemas.microsoft.com/office/drawing/2014/main" id="{7168E7A9-7933-97C8-C3CB-8057C8500680}"/>
              </a:ext>
            </a:extLst>
          </p:cNvPr>
          <p:cNvSpPr txBox="1"/>
          <p:nvPr/>
        </p:nvSpPr>
        <p:spPr>
          <a:xfrm>
            <a:off x="2474842" y="3000964"/>
            <a:ext cx="1316736" cy="314532"/>
          </a:xfrm>
          <a:prstGeom prst="rect">
            <a:avLst/>
          </a:prstGeom>
          <a:noFill/>
        </p:spPr>
        <p:txBody>
          <a:bodyPr wrap="none" lIns="0" tIns="0" rIns="0" bIns="0" rtlCol="0">
            <a:noAutofit/>
          </a:bodyPr>
          <a:lstStyle/>
          <a:p>
            <a:pPr algn="l">
              <a:lnSpc>
                <a:spcPct val="110000"/>
              </a:lnSpc>
              <a:spcAft>
                <a:spcPts val="500"/>
              </a:spcAft>
            </a:pPr>
            <a:r>
              <a:rPr lang="en-GB" sz="1200" b="1" dirty="0">
                <a:solidFill>
                  <a:schemeClr val="bg1"/>
                </a:solidFill>
              </a:rPr>
              <a:t>jake.dodds2@dhl.com</a:t>
            </a:r>
          </a:p>
        </p:txBody>
      </p:sp>
      <p:sp>
        <p:nvSpPr>
          <p:cNvPr id="26" name="TextBox 25">
            <a:extLst>
              <a:ext uri="{FF2B5EF4-FFF2-40B4-BE49-F238E27FC236}">
                <a16:creationId xmlns:a16="http://schemas.microsoft.com/office/drawing/2014/main" id="{4D952F6E-6A74-BDA2-12B7-868C28DB52A6}"/>
              </a:ext>
            </a:extLst>
          </p:cNvPr>
          <p:cNvSpPr txBox="1"/>
          <p:nvPr/>
        </p:nvSpPr>
        <p:spPr>
          <a:xfrm>
            <a:off x="310896" y="3784818"/>
            <a:ext cx="1487424" cy="427518"/>
          </a:xfrm>
          <a:prstGeom prst="rect">
            <a:avLst/>
          </a:prstGeom>
          <a:gradFill>
            <a:gsLst>
              <a:gs pos="0">
                <a:schemeClr val="tx1">
                  <a:alpha val="0"/>
                </a:schemeClr>
              </a:gs>
              <a:gs pos="100000">
                <a:schemeClr val="tx1"/>
              </a:gs>
            </a:gsLst>
            <a:lin ang="16200000" scaled="0"/>
          </a:gradFill>
        </p:spPr>
        <p:txBody>
          <a:bodyPr wrap="none" lIns="0" tIns="0" rIns="0" bIns="0" rtlCol="0">
            <a:noAutofit/>
          </a:bodyPr>
          <a:lstStyle/>
          <a:p>
            <a:pPr algn="ctr">
              <a:lnSpc>
                <a:spcPct val="90000"/>
              </a:lnSpc>
              <a:spcAft>
                <a:spcPts val="300"/>
              </a:spcAft>
            </a:pPr>
            <a:r>
              <a:rPr lang="en-GB" sz="1000" b="1" dirty="0">
                <a:solidFill>
                  <a:schemeClr val="bg1"/>
                </a:solidFill>
              </a:rPr>
              <a:t>Jake Dodds</a:t>
            </a:r>
          </a:p>
          <a:p>
            <a:pPr algn="ctr">
              <a:lnSpc>
                <a:spcPct val="90000"/>
              </a:lnSpc>
            </a:pPr>
            <a:r>
              <a:rPr lang="en-GB" sz="800" dirty="0">
                <a:solidFill>
                  <a:schemeClr val="bg1"/>
                </a:solidFill>
              </a:rPr>
              <a:t>Business Development Manager</a:t>
            </a:r>
          </a:p>
          <a:p>
            <a:pPr algn="ctr">
              <a:lnSpc>
                <a:spcPct val="90000"/>
              </a:lnSpc>
            </a:pPr>
            <a:r>
              <a:rPr lang="en-GB" sz="800" dirty="0">
                <a:solidFill>
                  <a:schemeClr val="bg1"/>
                </a:solidFill>
              </a:rPr>
              <a:t>Special Services</a:t>
            </a:r>
          </a:p>
        </p:txBody>
      </p:sp>
      <p:sp>
        <p:nvSpPr>
          <p:cNvPr id="27" name="TextBox 26">
            <a:extLst>
              <a:ext uri="{FF2B5EF4-FFF2-40B4-BE49-F238E27FC236}">
                <a16:creationId xmlns:a16="http://schemas.microsoft.com/office/drawing/2014/main" id="{9940C1F7-D2A4-86AC-6D09-25135E358FEA}"/>
              </a:ext>
            </a:extLst>
          </p:cNvPr>
          <p:cNvSpPr txBox="1"/>
          <p:nvPr/>
        </p:nvSpPr>
        <p:spPr>
          <a:xfrm>
            <a:off x="5242560" y="688848"/>
            <a:ext cx="1950720" cy="914400"/>
          </a:xfrm>
          <a:prstGeom prst="rect">
            <a:avLst/>
          </a:prstGeom>
          <a:noFill/>
        </p:spPr>
        <p:txBody>
          <a:bodyPr wrap="none" lIns="0" tIns="0" rIns="0" bIns="0" rtlCol="0">
            <a:noAutofit/>
          </a:bodyPr>
          <a:lstStyle/>
          <a:p>
            <a:pPr algn="l">
              <a:lnSpc>
                <a:spcPct val="110000"/>
              </a:lnSpc>
              <a:spcAft>
                <a:spcPts val="500"/>
              </a:spcAft>
            </a:pPr>
            <a:r>
              <a:rPr lang="en-GB" sz="2800" b="1" dirty="0"/>
              <a:t>Agenda</a:t>
            </a:r>
            <a:endParaRPr lang="en-GB" sz="1200" b="1" dirty="0"/>
          </a:p>
          <a:p>
            <a:pPr marL="171450" indent="-171450" algn="l">
              <a:lnSpc>
                <a:spcPct val="110000"/>
              </a:lnSpc>
              <a:spcAft>
                <a:spcPts val="500"/>
              </a:spcAft>
              <a:buFont typeface="Delivery" panose="020F0503020204020204" pitchFamily="34" charset="0"/>
              <a:buChar char="⬛"/>
            </a:pPr>
            <a:r>
              <a:rPr lang="en-GB" sz="1200" dirty="0"/>
              <a:t>Special Services Overview</a:t>
            </a:r>
          </a:p>
          <a:p>
            <a:pPr marL="171450" indent="-171450" algn="l">
              <a:lnSpc>
                <a:spcPct val="110000"/>
              </a:lnSpc>
              <a:spcAft>
                <a:spcPts val="500"/>
              </a:spcAft>
              <a:buFont typeface="Delivery" panose="020F0503020204020204" pitchFamily="34" charset="0"/>
              <a:buChar char="⬛"/>
            </a:pPr>
            <a:r>
              <a:rPr lang="en-GB" sz="1200" dirty="0" err="1"/>
              <a:t>Sprintline</a:t>
            </a:r>
            <a:endParaRPr lang="en-GB" sz="1200" dirty="0"/>
          </a:p>
          <a:p>
            <a:pPr marL="171450" indent="-171450" algn="l">
              <a:lnSpc>
                <a:spcPct val="110000"/>
              </a:lnSpc>
              <a:spcAft>
                <a:spcPts val="500"/>
              </a:spcAft>
              <a:buFont typeface="Delivery" panose="020F0503020204020204" pitchFamily="34" charset="0"/>
              <a:buChar char="⬛"/>
            </a:pPr>
            <a:r>
              <a:rPr lang="en-GB" sz="1200" dirty="0" err="1"/>
              <a:t>Jetline</a:t>
            </a:r>
            <a:endParaRPr lang="en-GB" sz="1200" dirty="0"/>
          </a:p>
          <a:p>
            <a:pPr marL="171450" indent="-171450" algn="l">
              <a:lnSpc>
                <a:spcPct val="110000"/>
              </a:lnSpc>
              <a:spcAft>
                <a:spcPts val="500"/>
              </a:spcAft>
              <a:buFont typeface="Delivery" panose="020F0503020204020204" pitchFamily="34" charset="0"/>
              <a:buChar char="⬛"/>
            </a:pPr>
            <a:r>
              <a:rPr lang="en-GB" sz="1200" dirty="0"/>
              <a:t>NEUPC Support</a:t>
            </a:r>
          </a:p>
        </p:txBody>
      </p:sp>
    </p:spTree>
    <p:extLst>
      <p:ext uri="{BB962C8B-B14F-4D97-AF65-F5344CB8AC3E}">
        <p14:creationId xmlns:p14="http://schemas.microsoft.com/office/powerpoint/2010/main" val="4168916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59BF7CF-921D-AB73-9C4C-F6DEAAC9FBAC}"/>
              </a:ext>
            </a:extLst>
          </p:cNvPr>
          <p:cNvSpPr>
            <a:spLocks noGrp="1"/>
          </p:cNvSpPr>
          <p:nvPr>
            <p:ph type="title"/>
          </p:nvPr>
        </p:nvSpPr>
        <p:spPr/>
        <p:txBody>
          <a:bodyPr/>
          <a:lstStyle/>
          <a:p>
            <a:r>
              <a:rPr lang="en-GB" sz="2800" dirty="0"/>
              <a:t>Special Services Group</a:t>
            </a:r>
          </a:p>
        </p:txBody>
      </p:sp>
      <p:sp>
        <p:nvSpPr>
          <p:cNvPr id="8" name="Content Placeholder 7">
            <a:extLst>
              <a:ext uri="{FF2B5EF4-FFF2-40B4-BE49-F238E27FC236}">
                <a16:creationId xmlns:a16="http://schemas.microsoft.com/office/drawing/2014/main" id="{544E3827-6649-C889-AD47-290257270018}"/>
              </a:ext>
            </a:extLst>
          </p:cNvPr>
          <p:cNvSpPr>
            <a:spLocks noGrp="1"/>
          </p:cNvSpPr>
          <p:nvPr>
            <p:ph sz="quarter" idx="14"/>
          </p:nvPr>
        </p:nvSpPr>
        <p:spPr>
          <a:xfrm>
            <a:off x="324001" y="1150938"/>
            <a:ext cx="3219299" cy="3528000"/>
          </a:xfrm>
        </p:spPr>
        <p:txBody>
          <a:bodyPr/>
          <a:lstStyle/>
          <a:p>
            <a:pPr>
              <a:spcAft>
                <a:spcPts val="0"/>
              </a:spcAft>
            </a:pPr>
            <a:r>
              <a:rPr lang="en-GB" sz="1400" b="1" dirty="0"/>
              <a:t>Your emergency needs understood</a:t>
            </a:r>
          </a:p>
          <a:p>
            <a:pPr>
              <a:spcAft>
                <a:spcPts val="600"/>
              </a:spcAft>
            </a:pPr>
            <a:r>
              <a:rPr lang="en-GB" dirty="0"/>
              <a:t>Whether you're shipping urgent documents, medical supplies, corporate gifts or spare parts, we offer Same Day delivery by road or air via our trusted network of specialist service providers.</a:t>
            </a:r>
          </a:p>
          <a:p>
            <a:pPr>
              <a:spcAft>
                <a:spcPts val="0"/>
              </a:spcAft>
            </a:pPr>
            <a:endParaRPr lang="en-GB" dirty="0"/>
          </a:p>
        </p:txBody>
      </p:sp>
      <p:pic>
        <p:nvPicPr>
          <p:cNvPr id="9" name="Picture 8" descr="A person holding a box&#10;&#10;Description automatically generated">
            <a:extLst>
              <a:ext uri="{FF2B5EF4-FFF2-40B4-BE49-F238E27FC236}">
                <a16:creationId xmlns:a16="http://schemas.microsoft.com/office/drawing/2014/main" id="{59266E2E-13D6-9C11-D614-F9693868F12A}"/>
              </a:ext>
            </a:extLst>
          </p:cNvPr>
          <p:cNvPicPr/>
          <p:nvPr/>
        </p:nvPicPr>
        <p:blipFill rotWithShape="1">
          <a:blip r:embed="rId2">
            <a:extLst>
              <a:ext uri="{BEBA8EAE-BF5A-486C-A8C5-ECC9F3942E4B}">
                <a14:imgProps xmlns:a14="http://schemas.microsoft.com/office/drawing/2010/main">
                  <a14:imgLayer r:embed="rId3">
                    <a14:imgEffect>
                      <a14:backgroundRemoval t="7559" b="89976" l="9976" r="89943">
                        <a14:foregroundMark x1="40388" y1="8448" x2="40388" y2="8448"/>
                        <a14:foregroundMark x1="38043" y1="9822" x2="41871" y2="9984"/>
                        <a14:foregroundMark x1="44810" y1="37429" x2="52629" y2="47696"/>
                        <a14:foregroundMark x1="52629" y1="47696" x2="58398" y2="51576"/>
                        <a14:foregroundMark x1="58398" y1="51576" x2="59827" y2="58933"/>
                        <a14:foregroundMark x1="51119" y1="36419" x2="57778" y2="50445"/>
                        <a14:foregroundMark x1="22890" y1="55012" x2="21758" y2="63339"/>
                        <a14:foregroundMark x1="21084" y1="61277" x2="21084" y2="66047"/>
                        <a14:foregroundMark x1="19736" y1="67906" x2="21434" y2="78739"/>
                        <a14:foregroundMark x1="19736" y1="73646" x2="19844" y2="76354"/>
                        <a14:foregroundMark x1="32165" y1="86500" x2="38771" y2="89046"/>
                        <a14:foregroundMark x1="38771" y1="89046" x2="39849" y2="88723"/>
                        <a14:foregroundMark x1="42329" y1="88723" x2="51712" y2="86621"/>
                        <a14:foregroundMark x1="51712" y1="86621" x2="53276" y2="85327"/>
                        <a14:foregroundMark x1="52143" y1="37065" x2="56970" y2="44705"/>
                        <a14:foregroundMark x1="56970" y1="44705" x2="58479" y2="49960"/>
                        <a14:foregroundMark x1="35670" y1="13379" x2="35670" y2="13379"/>
                        <a14:foregroundMark x1="37476" y1="11156" x2="36101" y2="19968"/>
                        <a14:foregroundMark x1="38043" y1="9660" x2="34295" y2="19927"/>
                        <a14:foregroundMark x1="34295" y1="19927" x2="35535" y2="23888"/>
                        <a14:foregroundMark x1="40739" y1="7801" x2="40739" y2="7801"/>
                        <a14:foregroundMark x1="35212" y1="13217" x2="35212" y2="13217"/>
                        <a14:foregroundMark x1="34861" y1="13864" x2="34861" y2="13864"/>
                        <a14:foregroundMark x1="35886" y1="10954" x2="35886" y2="10954"/>
                        <a14:foregroundMark x1="35724" y1="10954" x2="35724" y2="10954"/>
                        <a14:foregroundMark x1="34996" y1="12571" x2="34996" y2="12571"/>
                        <a14:foregroundMark x1="34538" y1="14309" x2="34538" y2="14309"/>
                        <a14:foregroundMark x1="34268" y1="15279" x2="34268" y2="15279"/>
                        <a14:foregroundMark x1="34187" y1="17866" x2="34187" y2="17866"/>
                        <a14:foregroundMark x1="41224" y1="7801" x2="41224" y2="7801"/>
                        <a14:foregroundMark x1="41682" y1="7963" x2="41682" y2="7963"/>
                        <a14:foregroundMark x1="42761" y1="8892" x2="42761" y2="8892"/>
                        <a14:foregroundMark x1="38070" y1="8892" x2="38070" y2="8892"/>
                        <a14:foregroundMark x1="37153" y1="8367" x2="37153" y2="8367"/>
                        <a14:foregroundMark x1="37530" y1="8771" x2="37530" y2="8771"/>
                        <a14:foregroundMark x1="38070" y1="8205" x2="38070" y2="8205"/>
                        <a14:foregroundMark x1="38528" y1="7801" x2="38528" y2="7801"/>
                        <a14:foregroundMark x1="38690" y1="7801" x2="38690" y2="7801"/>
                        <a14:foregroundMark x1="39148" y1="7801" x2="39148" y2="7801"/>
                        <a14:foregroundMark x1="39499" y1="7680" x2="39499" y2="7680"/>
                        <a14:foregroundMark x1="39876" y1="7559" x2="39876" y2="7559"/>
                        <a14:foregroundMark x1="40226" y1="7559" x2="40226" y2="7559"/>
                        <a14:foregroundMark x1="40334" y1="7559" x2="40334" y2="7559"/>
                        <a14:foregroundMark x1="34322" y1="16047" x2="34322" y2="16047"/>
                        <a14:foregroundMark x1="34241" y1="17057" x2="34241" y2="17057"/>
                        <a14:foregroundMark x1="35266" y1="11884" x2="35266" y2="11884"/>
                        <a14:backgroundMark x1="21893" y1="87348" x2="28687" y2="86136"/>
                        <a14:backgroundMark x1="28687" y1="86136" x2="30925" y2="93614"/>
                        <a14:backgroundMark x1="34645" y1="93614" x2="34645" y2="93614"/>
                        <a14:backgroundMark x1="34187" y1="93614" x2="35319" y2="93452"/>
                        <a14:backgroundMark x1="58479" y1="37591" x2="69830" y2="65764"/>
                        <a14:backgroundMark x1="69830" y1="65764" x2="68752" y2="82781"/>
                        <a14:backgroundMark x1="55648" y1="39450" x2="59962" y2="48747"/>
                        <a14:backgroundMark x1="59962" y1="48747" x2="60609" y2="51981"/>
                        <a14:backgroundMark x1="58129" y1="84640" x2="62524" y2="78375"/>
                        <a14:backgroundMark x1="58129" y1="83468" x2="59261" y2="80922"/>
                        <a14:backgroundMark x1="58129" y1="83306" x2="59261" y2="81285"/>
                        <a14:backgroundMark x1="34113" y1="14309" x2="29334" y2="32781"/>
                        <a14:backgroundMark x1="34563" y1="12571" x2="34113" y2="14309"/>
                        <a14:backgroundMark x1="35535" y1="8812" x2="34563" y2="12571"/>
                        <a14:backgroundMark x1="29334" y1="32781" x2="23510" y2="41835"/>
                        <a14:backgroundMark x1="23510" y1="41835" x2="20976" y2="51455"/>
                        <a14:backgroundMark x1="40874" y1="6508" x2="41494" y2="6750"/>
                        <a14:backgroundMark x1="35886" y1="8650" x2="35886" y2="8650"/>
                        <a14:backgroundMark x1="36695" y1="8084" x2="36695" y2="8084"/>
                        <a14:backgroundMark x1="37153" y1="7680" x2="37153" y2="7680"/>
                        <a14:backgroundMark x1="37342" y1="7559" x2="37342" y2="7559"/>
                        <a14:backgroundMark x1="38798" y1="6871" x2="38798" y2="6871"/>
                        <a14:backgroundMark x1="37072" y1="8205" x2="37072" y2="8205"/>
                        <a14:backgroundMark x1="37072" y1="8488" x2="37072" y2="8488"/>
                      </a14:backgroundRemoval>
                    </a14:imgEffect>
                  </a14:imgLayer>
                </a14:imgProps>
              </a:ext>
              <a:ext uri="{28A0092B-C50C-407E-A947-70E740481C1C}">
                <a14:useLocalDpi xmlns:a14="http://schemas.microsoft.com/office/drawing/2010/main" val="0"/>
              </a:ext>
            </a:extLst>
          </a:blip>
          <a:srcRect l="16814" r="43468" b="18711"/>
          <a:stretch/>
        </p:blipFill>
        <p:spPr>
          <a:xfrm>
            <a:off x="2540702" y="-309541"/>
            <a:ext cx="3994845" cy="5453041"/>
          </a:xfrm>
          <a:prstGeom prst="rect">
            <a:avLst/>
          </a:prstGeom>
        </p:spPr>
      </p:pic>
      <p:pic>
        <p:nvPicPr>
          <p:cNvPr id="10" name="Shape-1 copy 1">
            <a:extLst>
              <a:ext uri="{FF2B5EF4-FFF2-40B4-BE49-F238E27FC236}">
                <a16:creationId xmlns:a16="http://schemas.microsoft.com/office/drawing/2014/main" id="{93D9C93D-572A-E6B6-46D8-1F977B10D336}"/>
              </a:ext>
            </a:extLst>
          </p:cNvPr>
          <p:cNvPicPr/>
          <p:nvPr/>
        </p:nvPicPr>
        <p:blipFill rotWithShape="1">
          <a:blip r:embed="rId4"/>
          <a:stretch>
            <a:fillRect/>
          </a:stretch>
        </p:blipFill>
        <p:spPr>
          <a:xfrm>
            <a:off x="6229350" y="0"/>
            <a:ext cx="2457450" cy="5181600"/>
          </a:xfrm>
          <a:prstGeom prst="rect">
            <a:avLst/>
          </a:prstGeom>
        </p:spPr>
      </p:pic>
      <p:sp>
        <p:nvSpPr>
          <p:cNvPr id="11" name="Rectangle 10">
            <a:extLst>
              <a:ext uri="{FF2B5EF4-FFF2-40B4-BE49-F238E27FC236}">
                <a16:creationId xmlns:a16="http://schemas.microsoft.com/office/drawing/2014/main" id="{F13069BB-0EAC-50EE-B102-694330DF3319}"/>
              </a:ext>
            </a:extLst>
          </p:cNvPr>
          <p:cNvSpPr/>
          <p:nvPr/>
        </p:nvSpPr>
        <p:spPr>
          <a:xfrm>
            <a:off x="6229350" y="228600"/>
            <a:ext cx="2419350" cy="647700"/>
          </a:xfrm>
          <a:prstGeom prst="rect">
            <a:avLst/>
          </a:prstGeom>
        </p:spPr>
        <p:txBody>
          <a:bodyPr spcFirstLastPara="0" lIns="95250" tIns="95250" rIns="95250" bIns="0" anchor="t"/>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prstClr val="black"/>
                </a:solidFill>
                <a:effectLst/>
                <a:uLnTx/>
                <a:uFillTx/>
                <a:latin typeface="Delivery Condensed Black"/>
                <a:ea typeface="+mn-ea"/>
                <a:cs typeface="Delivery Condensed Black"/>
              </a:rPr>
              <a:t>OUR </a:t>
            </a:r>
            <a:r>
              <a:rPr kumimoji="0" sz="1500" b="0" i="0" u="none" strike="noStrike" kern="1200" cap="none" spc="0" normalizeH="0" baseline="0" noProof="0">
                <a:ln>
                  <a:noFill/>
                </a:ln>
                <a:solidFill>
                  <a:prstClr val="black"/>
                </a:solidFill>
                <a:effectLst/>
                <a:uLnTx/>
                <a:uFillTx/>
                <a:latin typeface="Delivery Condensed Black"/>
                <a:ea typeface="+mn-ea"/>
                <a:cs typeface="Delivery Condensed Black"/>
              </a:rPr>
              <a:t>SPECIAL SERVICES</a:t>
            </a:r>
            <a:r>
              <a:rPr kumimoji="0" lang="en-GB" sz="1500" b="0" i="0" u="none" strike="noStrike" kern="1200" cap="none" spc="0" normalizeH="0" baseline="0" noProof="0">
                <a:ln>
                  <a:noFill/>
                </a:ln>
                <a:solidFill>
                  <a:prstClr val="black"/>
                </a:solidFill>
                <a:effectLst/>
                <a:uLnTx/>
                <a:uFillTx/>
                <a:latin typeface="Delivery Condensed Black"/>
                <a:ea typeface="+mn-ea"/>
                <a:cs typeface="Delivery Condensed Black"/>
              </a:rPr>
              <a:t> GROUP</a:t>
            </a:r>
            <a:endParaRPr kumimoji="0" sz="1500" b="0" i="0" u="none" strike="noStrike" kern="1200" cap="none" spc="0" normalizeH="0" baseline="0" noProof="0">
              <a:ln>
                <a:noFill/>
              </a:ln>
              <a:solidFill>
                <a:prstClr val="black"/>
              </a:solidFill>
              <a:effectLst/>
              <a:uLnTx/>
              <a:uFillTx/>
              <a:latin typeface="Delivery Condensed Black"/>
              <a:ea typeface="+mn-ea"/>
              <a:cs typeface="Delivery Condensed Black"/>
            </a:endParaRPr>
          </a:p>
        </p:txBody>
      </p:sp>
      <p:pic>
        <p:nvPicPr>
          <p:cNvPr id="12" name="Shape-1 copy 7">
            <a:extLst>
              <a:ext uri="{FF2B5EF4-FFF2-40B4-BE49-F238E27FC236}">
                <a16:creationId xmlns:a16="http://schemas.microsoft.com/office/drawing/2014/main" id="{77F7BA05-58BA-0DDE-6E2B-0E49890D18FF}"/>
              </a:ext>
            </a:extLst>
          </p:cNvPr>
          <p:cNvPicPr/>
          <p:nvPr/>
        </p:nvPicPr>
        <p:blipFill rotWithShape="1">
          <a:blip r:embed="rId5"/>
          <a:stretch>
            <a:fillRect/>
          </a:stretch>
        </p:blipFill>
        <p:spPr>
          <a:xfrm>
            <a:off x="6070318" y="1058776"/>
            <a:ext cx="1581150" cy="352425"/>
          </a:xfrm>
          <a:prstGeom prst="rect">
            <a:avLst/>
          </a:prstGeom>
        </p:spPr>
      </p:pic>
      <p:sp>
        <p:nvSpPr>
          <p:cNvPr id="13" name="text 12">
            <a:extLst>
              <a:ext uri="{FF2B5EF4-FFF2-40B4-BE49-F238E27FC236}">
                <a16:creationId xmlns:a16="http://schemas.microsoft.com/office/drawing/2014/main" id="{7ACEF2CC-7421-878F-539C-AE02480D2484}"/>
              </a:ext>
            </a:extLst>
          </p:cNvPr>
          <p:cNvSpPr/>
          <p:nvPr/>
        </p:nvSpPr>
        <p:spPr>
          <a:xfrm>
            <a:off x="6070318" y="1058776"/>
            <a:ext cx="1543050" cy="333375"/>
          </a:xfrm>
          <a:prstGeom prst="rect">
            <a:avLst/>
          </a:prstGeom>
        </p:spPr>
        <p:txBody>
          <a:bodyPr spcFirstLastPara="0" lIns="190500" tIns="95250" rIns="190500" bIns="0" anchor="t"/>
          <a:lstStyle/>
          <a:p>
            <a:pPr marL="0" marR="0" lvl="0" indent="0" algn="ctr" defTabSz="914400" rtl="0" eaLnBrk="1" fontAlgn="auto" latinLnBrk="0" hangingPunct="0">
              <a:lnSpc>
                <a:spcPct val="91667"/>
              </a:lnSpc>
              <a:spcBef>
                <a:spcPct val="3333"/>
              </a:spcBef>
              <a:spcAft>
                <a:spcPts val="0"/>
              </a:spcAft>
              <a:buClrTx/>
              <a:buSzTx/>
              <a:buFontTx/>
              <a:buNone/>
              <a:tabLst/>
              <a:defRPr/>
            </a:pPr>
            <a:r>
              <a:rPr kumimoji="0" sz="1050" b="1" i="1" u="none" strike="noStrike" kern="1200" cap="none" spc="0" normalizeH="0" baseline="0" noProof="0">
                <a:ln>
                  <a:noFill/>
                </a:ln>
                <a:solidFill>
                  <a:srgbClr val="CE100B"/>
                </a:solidFill>
                <a:effectLst/>
                <a:uLnTx/>
                <a:uFillTx/>
                <a:latin typeface="Delivery Condensed Black"/>
                <a:ea typeface="+mn-ea"/>
                <a:cs typeface="Delivery Condensed Black"/>
              </a:rPr>
              <a:t>NEXT </a:t>
            </a:r>
            <a:r>
              <a:rPr kumimoji="0" sz="1050" b="1" i="1" u="none" strike="noStrike" kern="1200" cap="none" spc="0" normalizeH="0" baseline="0" noProof="0">
                <a:ln>
                  <a:noFill/>
                </a:ln>
                <a:solidFill>
                  <a:prstClr val="black"/>
                </a:solidFill>
                <a:effectLst/>
                <a:uLnTx/>
                <a:uFillTx/>
                <a:latin typeface="Delivery Condensed Black"/>
                <a:ea typeface="+mn-ea"/>
                <a:cs typeface="Delivery Condensed Black"/>
              </a:rPr>
              <a:t>FLIGHT OUT</a:t>
            </a:r>
          </a:p>
        </p:txBody>
      </p:sp>
      <p:pic>
        <p:nvPicPr>
          <p:cNvPr id="14" name="Shape-1 copy 7">
            <a:extLst>
              <a:ext uri="{FF2B5EF4-FFF2-40B4-BE49-F238E27FC236}">
                <a16:creationId xmlns:a16="http://schemas.microsoft.com/office/drawing/2014/main" id="{297D90E9-741E-484B-8762-A335829BBF0E}"/>
              </a:ext>
            </a:extLst>
          </p:cNvPr>
          <p:cNvPicPr/>
          <p:nvPr/>
        </p:nvPicPr>
        <p:blipFill rotWithShape="1">
          <a:blip r:embed="rId5"/>
          <a:stretch>
            <a:fillRect/>
          </a:stretch>
        </p:blipFill>
        <p:spPr>
          <a:xfrm>
            <a:off x="6070318" y="2773276"/>
            <a:ext cx="1581150" cy="352425"/>
          </a:xfrm>
          <a:prstGeom prst="rect">
            <a:avLst/>
          </a:prstGeom>
        </p:spPr>
      </p:pic>
      <p:sp>
        <p:nvSpPr>
          <p:cNvPr id="15" name="text 12">
            <a:extLst>
              <a:ext uri="{FF2B5EF4-FFF2-40B4-BE49-F238E27FC236}">
                <a16:creationId xmlns:a16="http://schemas.microsoft.com/office/drawing/2014/main" id="{4D51CBC8-B860-A0C6-84EA-16593D5662A3}"/>
              </a:ext>
            </a:extLst>
          </p:cNvPr>
          <p:cNvSpPr/>
          <p:nvPr/>
        </p:nvSpPr>
        <p:spPr>
          <a:xfrm>
            <a:off x="6070318" y="2773276"/>
            <a:ext cx="1549545" cy="333375"/>
          </a:xfrm>
          <a:prstGeom prst="rect">
            <a:avLst/>
          </a:prstGeom>
        </p:spPr>
        <p:txBody>
          <a:bodyPr spcFirstLastPara="0" lIns="190500" tIns="95250" rIns="190500" bIns="0" anchor="t"/>
          <a:lstStyle/>
          <a:p>
            <a:pPr marL="0" marR="0" lvl="0" indent="0" algn="ctr" defTabSz="914400" rtl="0" eaLnBrk="1" fontAlgn="auto" latinLnBrk="0" hangingPunct="0">
              <a:lnSpc>
                <a:spcPct val="91667"/>
              </a:lnSpc>
              <a:spcBef>
                <a:spcPct val="3333"/>
              </a:spcBef>
              <a:spcAft>
                <a:spcPts val="0"/>
              </a:spcAft>
              <a:buClrTx/>
              <a:buSzTx/>
              <a:buFontTx/>
              <a:buNone/>
              <a:tabLst/>
              <a:defRPr/>
            </a:pPr>
            <a:r>
              <a:rPr kumimoji="0" sz="1050" b="1" i="1" u="none" strike="noStrike" kern="1200" cap="none" spc="0" normalizeH="0" baseline="0" noProof="0">
                <a:ln>
                  <a:noFill/>
                </a:ln>
                <a:solidFill>
                  <a:srgbClr val="CE100B"/>
                </a:solidFill>
                <a:effectLst/>
                <a:uLnTx/>
                <a:uFillTx/>
                <a:latin typeface="Delivery Condensed Black"/>
                <a:ea typeface="+mn-ea"/>
                <a:cs typeface="Delivery Condensed Black"/>
              </a:rPr>
              <a:t>HEAVY</a:t>
            </a:r>
            <a:r>
              <a:rPr kumimoji="0" sz="1050" b="1" i="1" u="none" strike="noStrike" kern="1200" cap="none" spc="0" normalizeH="0" baseline="0" noProof="0">
                <a:ln>
                  <a:noFill/>
                </a:ln>
                <a:solidFill>
                  <a:prstClr val="black"/>
                </a:solidFill>
                <a:effectLst/>
                <a:uLnTx/>
                <a:uFillTx/>
                <a:latin typeface="Delivery Condensed Black"/>
                <a:ea typeface="+mn-ea"/>
                <a:cs typeface="Delivery Condensed Black"/>
              </a:rPr>
              <a:t> WEIGHT</a:t>
            </a:r>
          </a:p>
        </p:txBody>
      </p:sp>
      <p:pic>
        <p:nvPicPr>
          <p:cNvPr id="16" name="Shape-1 copy 7">
            <a:extLst>
              <a:ext uri="{FF2B5EF4-FFF2-40B4-BE49-F238E27FC236}">
                <a16:creationId xmlns:a16="http://schemas.microsoft.com/office/drawing/2014/main" id="{BB45C003-D64D-36FE-1A47-A54CF3D7C563}"/>
              </a:ext>
            </a:extLst>
          </p:cNvPr>
          <p:cNvPicPr/>
          <p:nvPr/>
        </p:nvPicPr>
        <p:blipFill rotWithShape="1">
          <a:blip r:embed="rId5"/>
          <a:stretch>
            <a:fillRect/>
          </a:stretch>
        </p:blipFill>
        <p:spPr>
          <a:xfrm>
            <a:off x="6070318" y="3344776"/>
            <a:ext cx="1581150" cy="352425"/>
          </a:xfrm>
          <a:prstGeom prst="rect">
            <a:avLst/>
          </a:prstGeom>
        </p:spPr>
      </p:pic>
      <p:sp>
        <p:nvSpPr>
          <p:cNvPr id="17" name="text 12">
            <a:extLst>
              <a:ext uri="{FF2B5EF4-FFF2-40B4-BE49-F238E27FC236}">
                <a16:creationId xmlns:a16="http://schemas.microsoft.com/office/drawing/2014/main" id="{20A6C8FD-F594-91DE-5FCB-E1FD7B74E1A0}"/>
              </a:ext>
            </a:extLst>
          </p:cNvPr>
          <p:cNvSpPr/>
          <p:nvPr/>
        </p:nvSpPr>
        <p:spPr>
          <a:xfrm>
            <a:off x="6070318" y="3344776"/>
            <a:ext cx="1543050" cy="333375"/>
          </a:xfrm>
          <a:prstGeom prst="rect">
            <a:avLst/>
          </a:prstGeom>
        </p:spPr>
        <p:txBody>
          <a:bodyPr spcFirstLastPara="0" lIns="190500" tIns="95250" rIns="190500" bIns="0" anchor="t"/>
          <a:lstStyle/>
          <a:p>
            <a:pPr marL="0" marR="0" lvl="0" indent="0" algn="ctr" defTabSz="914400" rtl="0" eaLnBrk="1" fontAlgn="auto" latinLnBrk="0" hangingPunct="0">
              <a:lnSpc>
                <a:spcPct val="91667"/>
              </a:lnSpc>
              <a:spcBef>
                <a:spcPct val="3333"/>
              </a:spcBef>
              <a:spcAft>
                <a:spcPts val="0"/>
              </a:spcAft>
              <a:buClrTx/>
              <a:buSzTx/>
              <a:buFontTx/>
              <a:buNone/>
              <a:tabLst/>
              <a:defRPr/>
            </a:pPr>
            <a:r>
              <a:rPr kumimoji="0" sz="1050" b="1" i="1" u="none" strike="noStrike" kern="1200" cap="none" spc="0" normalizeH="0" baseline="0" noProof="0">
                <a:ln>
                  <a:noFill/>
                </a:ln>
                <a:solidFill>
                  <a:srgbClr val="CE100B"/>
                </a:solidFill>
                <a:effectLst/>
                <a:uLnTx/>
                <a:uFillTx/>
                <a:latin typeface="Delivery Condensed Black"/>
                <a:ea typeface="+mn-ea"/>
                <a:cs typeface="Delivery Condensed Black"/>
              </a:rPr>
              <a:t>DANGEROUS </a:t>
            </a:r>
            <a:r>
              <a:rPr kumimoji="0" sz="1050" b="1" i="1" u="none" strike="noStrike" kern="1200" cap="none" spc="0" normalizeH="0" baseline="0" noProof="0">
                <a:ln>
                  <a:noFill/>
                </a:ln>
                <a:solidFill>
                  <a:prstClr val="black"/>
                </a:solidFill>
                <a:effectLst/>
                <a:uLnTx/>
                <a:uFillTx/>
                <a:latin typeface="Delivery Condensed Black"/>
                <a:ea typeface="+mn-ea"/>
                <a:cs typeface="Delivery Condensed Black"/>
              </a:rPr>
              <a:t>GOODS</a:t>
            </a:r>
          </a:p>
        </p:txBody>
      </p:sp>
      <p:pic>
        <p:nvPicPr>
          <p:cNvPr id="18" name="Shape-1 copy 7">
            <a:extLst>
              <a:ext uri="{FF2B5EF4-FFF2-40B4-BE49-F238E27FC236}">
                <a16:creationId xmlns:a16="http://schemas.microsoft.com/office/drawing/2014/main" id="{3764629C-A25E-4F94-25C6-4FB7B7115C81}"/>
              </a:ext>
            </a:extLst>
          </p:cNvPr>
          <p:cNvPicPr/>
          <p:nvPr/>
        </p:nvPicPr>
        <p:blipFill rotWithShape="1">
          <a:blip r:embed="rId5"/>
          <a:stretch>
            <a:fillRect/>
          </a:stretch>
        </p:blipFill>
        <p:spPr>
          <a:xfrm>
            <a:off x="6070318" y="2201776"/>
            <a:ext cx="1581150" cy="352425"/>
          </a:xfrm>
          <a:prstGeom prst="rect">
            <a:avLst/>
          </a:prstGeom>
        </p:spPr>
      </p:pic>
      <p:sp>
        <p:nvSpPr>
          <p:cNvPr id="19" name="text 12">
            <a:extLst>
              <a:ext uri="{FF2B5EF4-FFF2-40B4-BE49-F238E27FC236}">
                <a16:creationId xmlns:a16="http://schemas.microsoft.com/office/drawing/2014/main" id="{1A39858A-A7AD-8914-7D4C-745EC9B39909}"/>
              </a:ext>
            </a:extLst>
          </p:cNvPr>
          <p:cNvSpPr/>
          <p:nvPr/>
        </p:nvSpPr>
        <p:spPr>
          <a:xfrm>
            <a:off x="6070318" y="2201776"/>
            <a:ext cx="1549545" cy="333375"/>
          </a:xfrm>
          <a:prstGeom prst="rect">
            <a:avLst/>
          </a:prstGeom>
        </p:spPr>
        <p:txBody>
          <a:bodyPr spcFirstLastPara="0" lIns="190500" tIns="95250" rIns="190500" bIns="0" anchor="t"/>
          <a:lstStyle/>
          <a:p>
            <a:pPr marL="0" marR="0" lvl="0" indent="0" algn="ctr" defTabSz="914400" rtl="0" eaLnBrk="1" fontAlgn="auto" latinLnBrk="0" hangingPunct="0">
              <a:lnSpc>
                <a:spcPct val="91667"/>
              </a:lnSpc>
              <a:spcBef>
                <a:spcPct val="3333"/>
              </a:spcBef>
              <a:spcAft>
                <a:spcPts val="0"/>
              </a:spcAft>
              <a:buClrTx/>
              <a:buSzTx/>
              <a:buFontTx/>
              <a:buNone/>
              <a:tabLst/>
              <a:defRPr/>
            </a:pPr>
            <a:r>
              <a:rPr kumimoji="0" sz="1050" b="1" i="1" u="none" strike="noStrike" kern="1200" cap="none" spc="0" normalizeH="0" baseline="0" noProof="0">
                <a:ln>
                  <a:noFill/>
                </a:ln>
                <a:solidFill>
                  <a:srgbClr val="CE100B"/>
                </a:solidFill>
                <a:effectLst/>
                <a:uLnTx/>
                <a:uFillTx/>
                <a:latin typeface="Delivery Condensed Black"/>
                <a:ea typeface="+mn-ea"/>
                <a:cs typeface="Delivery Condensed Black"/>
              </a:rPr>
              <a:t>DEDICATED </a:t>
            </a:r>
            <a:r>
              <a:rPr kumimoji="0" sz="1050" b="1" i="1" u="none" strike="noStrike" kern="1200" cap="none" spc="0" normalizeH="0" baseline="0" noProof="0">
                <a:ln>
                  <a:noFill/>
                </a:ln>
                <a:solidFill>
                  <a:prstClr val="black"/>
                </a:solidFill>
                <a:effectLst/>
                <a:uLnTx/>
                <a:uFillTx/>
                <a:latin typeface="Delivery Condensed Black"/>
                <a:ea typeface="+mn-ea"/>
                <a:cs typeface="Delivery Condensed Black"/>
              </a:rPr>
              <a:t>VEHICLE</a:t>
            </a:r>
          </a:p>
        </p:txBody>
      </p:sp>
      <p:pic>
        <p:nvPicPr>
          <p:cNvPr id="20" name="Shape-1 copy 7">
            <a:extLst>
              <a:ext uri="{FF2B5EF4-FFF2-40B4-BE49-F238E27FC236}">
                <a16:creationId xmlns:a16="http://schemas.microsoft.com/office/drawing/2014/main" id="{C3C2E07A-1BC0-A8DC-1137-D807676DE8C9}"/>
              </a:ext>
            </a:extLst>
          </p:cNvPr>
          <p:cNvPicPr/>
          <p:nvPr/>
        </p:nvPicPr>
        <p:blipFill rotWithShape="1">
          <a:blip r:embed="rId5"/>
          <a:stretch>
            <a:fillRect/>
          </a:stretch>
        </p:blipFill>
        <p:spPr>
          <a:xfrm>
            <a:off x="6070318" y="1630276"/>
            <a:ext cx="1581150" cy="352425"/>
          </a:xfrm>
          <a:prstGeom prst="rect">
            <a:avLst/>
          </a:prstGeom>
        </p:spPr>
      </p:pic>
      <p:sp>
        <p:nvSpPr>
          <p:cNvPr id="21" name="text 12">
            <a:extLst>
              <a:ext uri="{FF2B5EF4-FFF2-40B4-BE49-F238E27FC236}">
                <a16:creationId xmlns:a16="http://schemas.microsoft.com/office/drawing/2014/main" id="{BBB31244-7D83-7BD6-8704-061D9DDB666A}"/>
              </a:ext>
            </a:extLst>
          </p:cNvPr>
          <p:cNvSpPr/>
          <p:nvPr/>
        </p:nvSpPr>
        <p:spPr>
          <a:xfrm>
            <a:off x="6070318" y="1630276"/>
            <a:ext cx="1581150" cy="333375"/>
          </a:xfrm>
          <a:prstGeom prst="rect">
            <a:avLst/>
          </a:prstGeom>
        </p:spPr>
        <p:txBody>
          <a:bodyPr spcFirstLastPara="0" lIns="190500" tIns="95250" rIns="190500" bIns="0" anchor="t"/>
          <a:lstStyle/>
          <a:p>
            <a:pPr marL="0" marR="0" lvl="0" indent="0" algn="ctr" defTabSz="914400" rtl="0" eaLnBrk="1" fontAlgn="auto" latinLnBrk="0" hangingPunct="0">
              <a:lnSpc>
                <a:spcPct val="91667"/>
              </a:lnSpc>
              <a:spcBef>
                <a:spcPct val="3333"/>
              </a:spcBef>
              <a:spcAft>
                <a:spcPts val="0"/>
              </a:spcAft>
              <a:buClrTx/>
              <a:buSzTx/>
              <a:buFontTx/>
              <a:buNone/>
              <a:tabLst/>
              <a:defRPr/>
            </a:pPr>
            <a:r>
              <a:rPr kumimoji="0" sz="1050" b="1" i="1" u="none" strike="noStrike" kern="1200" cap="none" spc="0" normalizeH="0" baseline="0" noProof="0">
                <a:ln>
                  <a:noFill/>
                </a:ln>
                <a:solidFill>
                  <a:srgbClr val="CE100B"/>
                </a:solidFill>
                <a:effectLst/>
                <a:uLnTx/>
                <a:uFillTx/>
                <a:latin typeface="Delivery Condensed Black"/>
                <a:ea typeface="+mn-ea"/>
                <a:cs typeface="Delivery Condensed Black"/>
              </a:rPr>
              <a:t>ON-BOARD </a:t>
            </a:r>
            <a:r>
              <a:rPr kumimoji="0" sz="1050" b="1" i="1" u="none" strike="noStrike" kern="1200" cap="none" spc="0" normalizeH="0" baseline="0" noProof="0">
                <a:ln>
                  <a:noFill/>
                </a:ln>
                <a:solidFill>
                  <a:prstClr val="black"/>
                </a:solidFill>
                <a:effectLst/>
                <a:uLnTx/>
                <a:uFillTx/>
                <a:latin typeface="Delivery Condensed Black"/>
                <a:ea typeface="+mn-ea"/>
                <a:cs typeface="Delivery Condensed Black"/>
              </a:rPr>
              <a:t>COURIER</a:t>
            </a:r>
          </a:p>
        </p:txBody>
      </p:sp>
      <p:pic>
        <p:nvPicPr>
          <p:cNvPr id="22" name="Shape-1">
            <a:extLst>
              <a:ext uri="{FF2B5EF4-FFF2-40B4-BE49-F238E27FC236}">
                <a16:creationId xmlns:a16="http://schemas.microsoft.com/office/drawing/2014/main" id="{9E9CCB74-ECFA-7BE5-C302-B723214B0256}"/>
              </a:ext>
            </a:extLst>
          </p:cNvPr>
          <p:cNvPicPr/>
          <p:nvPr/>
        </p:nvPicPr>
        <p:blipFill rotWithShape="1">
          <a:blip r:embed="rId6"/>
          <a:stretch>
            <a:fillRect/>
          </a:stretch>
        </p:blipFill>
        <p:spPr>
          <a:xfrm>
            <a:off x="4453270" y="3909761"/>
            <a:ext cx="4437653" cy="1071814"/>
          </a:xfrm>
          <a:prstGeom prst="rect">
            <a:avLst/>
          </a:prstGeom>
        </p:spPr>
      </p:pic>
      <p:sp>
        <p:nvSpPr>
          <p:cNvPr id="23" name="text 13">
            <a:extLst>
              <a:ext uri="{FF2B5EF4-FFF2-40B4-BE49-F238E27FC236}">
                <a16:creationId xmlns:a16="http://schemas.microsoft.com/office/drawing/2014/main" id="{D838B330-0C78-A8BF-1009-F988A2DFE583}"/>
              </a:ext>
            </a:extLst>
          </p:cNvPr>
          <p:cNvSpPr/>
          <p:nvPr/>
        </p:nvSpPr>
        <p:spPr>
          <a:xfrm>
            <a:off x="4472320" y="3909761"/>
            <a:ext cx="4399553" cy="504825"/>
          </a:xfrm>
          <a:prstGeom prst="rect">
            <a:avLst/>
          </a:prstGeom>
        </p:spPr>
        <p:txBody>
          <a:bodyPr spcFirstLastPara="0" lIns="190500" tIns="95250" rIns="190500" bIns="0" anchor="t"/>
          <a:lstStyle/>
          <a:p>
            <a:pPr marL="0" marR="0" lvl="0" indent="0" algn="ctr" defTabSz="914400" rtl="0" eaLnBrk="1" fontAlgn="auto" latinLnBrk="0" hangingPunct="0">
              <a:lnSpc>
                <a:spcPct val="91667"/>
              </a:lnSpc>
              <a:spcBef>
                <a:spcPct val="3333"/>
              </a:spcBef>
              <a:spcAft>
                <a:spcPts val="0"/>
              </a:spcAft>
              <a:buClrTx/>
              <a:buSzTx/>
              <a:buFontTx/>
              <a:buNone/>
              <a:tabLst/>
              <a:defRPr/>
            </a:pPr>
            <a:r>
              <a:rPr kumimoji="0" sz="2250" b="0" i="0" u="none" strike="noStrike" kern="1200" cap="none" spc="0" normalizeH="0" baseline="0" noProof="0">
                <a:ln>
                  <a:noFill/>
                </a:ln>
                <a:solidFill>
                  <a:srgbClr val="FFFFFF"/>
                </a:solidFill>
                <a:effectLst/>
                <a:uLnTx/>
                <a:uFillTx/>
                <a:latin typeface="Delivery Condensed Black"/>
                <a:ea typeface="+mn-ea"/>
                <a:cs typeface="Delivery Condensed Black"/>
              </a:rPr>
              <a:t>TO </a:t>
            </a:r>
            <a:r>
              <a:rPr kumimoji="0" lang="en-GB" sz="2250" b="0" i="0" u="none" strike="noStrike" kern="1200" cap="none" spc="0" normalizeH="0" baseline="0" noProof="0">
                <a:ln>
                  <a:noFill/>
                </a:ln>
                <a:solidFill>
                  <a:srgbClr val="FFFFFF"/>
                </a:solidFill>
                <a:effectLst/>
                <a:uLnTx/>
                <a:uFillTx/>
                <a:latin typeface="Delivery Condensed Black"/>
                <a:ea typeface="+mn-ea"/>
                <a:cs typeface="Delivery Condensed Black"/>
              </a:rPr>
              <a:t>BOOK A SPECIAL SERVICE</a:t>
            </a:r>
            <a:endParaRPr kumimoji="0" sz="2250" b="0" i="0" u="none" strike="noStrike" kern="1200" cap="none" spc="0" normalizeH="0" baseline="0" noProof="0">
              <a:ln>
                <a:noFill/>
              </a:ln>
              <a:solidFill>
                <a:srgbClr val="FFFFFF"/>
              </a:solidFill>
              <a:effectLst/>
              <a:uLnTx/>
              <a:uFillTx/>
              <a:latin typeface="Delivery Condensed Black"/>
              <a:ea typeface="+mn-ea"/>
              <a:cs typeface="Delivery Condensed Black"/>
            </a:endParaRPr>
          </a:p>
        </p:txBody>
      </p:sp>
      <p:sp>
        <p:nvSpPr>
          <p:cNvPr id="24" name="Rectangle 23">
            <a:extLst>
              <a:ext uri="{FF2B5EF4-FFF2-40B4-BE49-F238E27FC236}">
                <a16:creationId xmlns:a16="http://schemas.microsoft.com/office/drawing/2014/main" id="{45588E40-E121-70D1-37B2-CCD1D0188D4F}"/>
              </a:ext>
            </a:extLst>
          </p:cNvPr>
          <p:cNvSpPr/>
          <p:nvPr/>
        </p:nvSpPr>
        <p:spPr>
          <a:xfrm>
            <a:off x="4479131" y="4214561"/>
            <a:ext cx="4385930" cy="552450"/>
          </a:xfrm>
          <a:prstGeom prst="rect">
            <a:avLst/>
          </a:prstGeom>
        </p:spPr>
        <p:txBody>
          <a:bodyPr spcFirstLastPara="0" lIns="190500" tIns="95250" rIns="190500" bIns="0" anchor="t"/>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srgbClr val="FFFFFF"/>
                </a:solidFill>
                <a:effectLst/>
                <a:uLnTx/>
                <a:uFillTx/>
                <a:latin typeface="Delivery Regular"/>
                <a:ea typeface="+mn-ea"/>
                <a:cs typeface="Delivery Regular"/>
              </a:rPr>
              <a:t>Contact our S</a:t>
            </a:r>
            <a:r>
              <a:rPr kumimoji="0" lang="en-GB" sz="1200" b="0" i="0" u="none" strike="noStrike" kern="1200" cap="none" spc="0" normalizeH="0" baseline="0" noProof="0" err="1">
                <a:ln>
                  <a:noFill/>
                </a:ln>
                <a:solidFill>
                  <a:srgbClr val="FFFFFF"/>
                </a:solidFill>
                <a:effectLst/>
                <a:uLnTx/>
                <a:uFillTx/>
                <a:latin typeface="Delivery Regular"/>
                <a:ea typeface="+mn-ea"/>
                <a:cs typeface="Delivery Regular"/>
              </a:rPr>
              <a:t>pecial</a:t>
            </a:r>
            <a:r>
              <a:rPr kumimoji="0" sz="1200" b="0" i="0" u="none" strike="noStrike" kern="1200" cap="none" spc="0" normalizeH="0" baseline="0" noProof="0">
                <a:ln>
                  <a:noFill/>
                </a:ln>
                <a:solidFill>
                  <a:srgbClr val="FFFFFF"/>
                </a:solidFill>
                <a:effectLst/>
                <a:uLnTx/>
                <a:uFillTx/>
                <a:latin typeface="Delivery Regular"/>
                <a:ea typeface="+mn-ea"/>
                <a:cs typeface="Delivery Regular"/>
              </a:rPr>
              <a:t> Services Group on </a:t>
            </a:r>
            <a:r>
              <a:rPr kumimoji="0" sz="1200" b="1" i="0" u="none" strike="noStrike" kern="1200" cap="none" spc="0" normalizeH="0" baseline="0" noProof="0">
                <a:ln>
                  <a:noFill/>
                </a:ln>
                <a:solidFill>
                  <a:srgbClr val="FFCC00"/>
                </a:solidFill>
                <a:effectLst/>
                <a:uLnTx/>
                <a:uFillTx/>
                <a:latin typeface="Delivery Regular"/>
                <a:ea typeface="+mn-ea"/>
                <a:cs typeface="Delivery Regular"/>
              </a:rPr>
              <a:t>s</a:t>
            </a:r>
            <a:r>
              <a:rPr kumimoji="0" lang="en-GB" sz="1200" b="1" i="0" u="none" strike="noStrike" kern="1200" cap="none" spc="0" normalizeH="0" baseline="0" noProof="0">
                <a:ln>
                  <a:noFill/>
                </a:ln>
                <a:solidFill>
                  <a:srgbClr val="FFCC00"/>
                </a:solidFill>
                <a:effectLst/>
                <a:uLnTx/>
                <a:uFillTx/>
                <a:latin typeface="Delivery Regular"/>
                <a:ea typeface="+mn-ea"/>
                <a:cs typeface="Delivery Regular"/>
              </a:rPr>
              <a:t>pecialservices.gb</a:t>
            </a:r>
            <a:r>
              <a:rPr kumimoji="0" sz="1200" b="1" i="0" u="none" strike="noStrike" kern="1200" cap="none" spc="0" normalizeH="0" baseline="0" noProof="0">
                <a:ln>
                  <a:noFill/>
                </a:ln>
                <a:solidFill>
                  <a:srgbClr val="FFCC00"/>
                </a:solidFill>
                <a:effectLst/>
                <a:uLnTx/>
                <a:uFillTx/>
                <a:latin typeface="Delivery Regular"/>
                <a:ea typeface="+mn-ea"/>
                <a:cs typeface="Delivery Regular"/>
              </a:rPr>
              <a:t>@dhl.com</a:t>
            </a:r>
            <a:r>
              <a:rPr kumimoji="0" sz="1200" b="1" i="0" u="none" strike="noStrike" kern="1200" cap="none" spc="0" normalizeH="0" baseline="0" noProof="0">
                <a:ln>
                  <a:noFill/>
                </a:ln>
                <a:solidFill>
                  <a:srgbClr val="FFFFFF"/>
                </a:solidFill>
                <a:effectLst/>
                <a:uLnTx/>
                <a:uFillTx/>
                <a:latin typeface="Delivery Regular"/>
                <a:ea typeface="+mn-ea"/>
                <a:cs typeface="Delivery Regular"/>
              </a:rPr>
              <a:t> </a:t>
            </a:r>
            <a:r>
              <a:rPr kumimoji="0" sz="1200" b="0" i="0" u="none" strike="noStrike" kern="1200" cap="none" spc="0" normalizeH="0" baseline="0" noProof="0">
                <a:ln>
                  <a:noFill/>
                </a:ln>
                <a:solidFill>
                  <a:srgbClr val="FFFFFF"/>
                </a:solidFill>
                <a:effectLst/>
                <a:uLnTx/>
                <a:uFillTx/>
                <a:latin typeface="Delivery Regular"/>
                <a:ea typeface="+mn-ea"/>
                <a:cs typeface="Delivery Regular"/>
              </a:rPr>
              <a:t>or call </a:t>
            </a:r>
            <a:r>
              <a:rPr kumimoji="0" sz="1200" b="1" i="0" u="none" strike="noStrike" kern="1200" cap="none" spc="0" normalizeH="0" baseline="0" noProof="0">
                <a:ln>
                  <a:noFill/>
                </a:ln>
                <a:solidFill>
                  <a:srgbClr val="FFCC00"/>
                </a:solidFill>
                <a:effectLst/>
                <a:uLnTx/>
                <a:uFillTx/>
                <a:latin typeface="Delivery Regular"/>
                <a:ea typeface="+mn-ea"/>
                <a:cs typeface="Delivery Regular"/>
              </a:rPr>
              <a:t>0844 248 0505</a:t>
            </a:r>
          </a:p>
        </p:txBody>
      </p:sp>
      <p:sp>
        <p:nvSpPr>
          <p:cNvPr id="25" name="Rectangle 24">
            <a:extLst>
              <a:ext uri="{FF2B5EF4-FFF2-40B4-BE49-F238E27FC236}">
                <a16:creationId xmlns:a16="http://schemas.microsoft.com/office/drawing/2014/main" id="{85F23FB0-8408-B7B4-20B4-FB1318762893}"/>
              </a:ext>
            </a:extLst>
          </p:cNvPr>
          <p:cNvSpPr/>
          <p:nvPr/>
        </p:nvSpPr>
        <p:spPr>
          <a:xfrm>
            <a:off x="4453270" y="4625616"/>
            <a:ext cx="4385930" cy="295275"/>
          </a:xfrm>
          <a:prstGeom prst="rect">
            <a:avLst/>
          </a:prstGeom>
        </p:spPr>
        <p:txBody>
          <a:bodyPr spcFirstLastPara="0" lIns="95250" tIns="95250" rIns="95250" bIns="0" anchor="t"/>
          <a:lstStyle/>
          <a:p>
            <a:pPr marL="0" marR="0" lvl="0" indent="0" algn="ctr" defTabSz="914400" rtl="0" eaLnBrk="1" fontAlgn="auto" latinLnBrk="0" hangingPunct="0">
              <a:lnSpc>
                <a:spcPct val="91667"/>
              </a:lnSpc>
              <a:spcBef>
                <a:spcPct val="3333"/>
              </a:spcBef>
              <a:spcAft>
                <a:spcPts val="0"/>
              </a:spcAft>
              <a:buClrTx/>
              <a:buSzTx/>
              <a:buFontTx/>
              <a:buNone/>
              <a:tabLst/>
              <a:defRPr/>
            </a:pPr>
            <a:r>
              <a:rPr kumimoji="0" sz="750" b="1" i="0" u="none" strike="noStrike" kern="1200" cap="none" spc="0" normalizeH="0" baseline="0" noProof="0">
                <a:ln>
                  <a:noFill/>
                </a:ln>
                <a:solidFill>
                  <a:srgbClr val="FFFFFF"/>
                </a:solidFill>
                <a:effectLst/>
                <a:uLnTx/>
                <a:uFillTx/>
                <a:latin typeface="Delivery Regular"/>
                <a:ea typeface="+mn-ea"/>
                <a:cs typeface="Delivery Regular"/>
              </a:rPr>
              <a:t>Operational Hours: </a:t>
            </a:r>
            <a:r>
              <a:rPr kumimoji="0" sz="750" b="0" i="0" u="none" strike="noStrike" kern="1200" cap="none" spc="0" normalizeH="0" baseline="0" noProof="0">
                <a:ln>
                  <a:noFill/>
                </a:ln>
                <a:solidFill>
                  <a:srgbClr val="FFFFFF"/>
                </a:solidFill>
                <a:effectLst/>
                <a:uLnTx/>
                <a:uFillTx/>
                <a:latin typeface="Delivery Regular"/>
                <a:ea typeface="+mn-ea"/>
                <a:cs typeface="Delivery Regular"/>
              </a:rPr>
              <a:t>Mon - Fri 08:00 – 18:00 &amp; Sat - Sun 08:00 - 14:00</a:t>
            </a:r>
          </a:p>
        </p:txBody>
      </p:sp>
      <p:pic>
        <p:nvPicPr>
          <p:cNvPr id="26" name="Hand Carry">
            <a:extLst>
              <a:ext uri="{FF2B5EF4-FFF2-40B4-BE49-F238E27FC236}">
                <a16:creationId xmlns:a16="http://schemas.microsoft.com/office/drawing/2014/main" id="{F26EB37F-F96F-FC0B-0486-DFEDFC402097}"/>
              </a:ext>
            </a:extLst>
          </p:cNvPr>
          <p:cNvPicPr/>
          <p:nvPr/>
        </p:nvPicPr>
        <p:blipFill rotWithShape="1">
          <a:blip r:embed="rId7"/>
          <a:stretch>
            <a:fillRect/>
          </a:stretch>
        </p:blipFill>
        <p:spPr>
          <a:xfrm>
            <a:off x="7897727" y="1650926"/>
            <a:ext cx="273291" cy="287115"/>
          </a:xfrm>
          <a:prstGeom prst="rect">
            <a:avLst/>
          </a:prstGeom>
        </p:spPr>
      </p:pic>
      <p:pic>
        <p:nvPicPr>
          <p:cNvPr id="27" name="Dangerous Goods">
            <a:extLst>
              <a:ext uri="{FF2B5EF4-FFF2-40B4-BE49-F238E27FC236}">
                <a16:creationId xmlns:a16="http://schemas.microsoft.com/office/drawing/2014/main" id="{5FE0F022-9967-3A85-58DA-6ECE682B6AED}"/>
              </a:ext>
            </a:extLst>
          </p:cNvPr>
          <p:cNvPicPr/>
          <p:nvPr/>
        </p:nvPicPr>
        <p:blipFill rotWithShape="1">
          <a:blip r:embed="rId8"/>
          <a:stretch>
            <a:fillRect/>
          </a:stretch>
        </p:blipFill>
        <p:spPr>
          <a:xfrm>
            <a:off x="7895172" y="3370801"/>
            <a:ext cx="276775" cy="276225"/>
          </a:xfrm>
          <a:prstGeom prst="rect">
            <a:avLst/>
          </a:prstGeom>
        </p:spPr>
      </p:pic>
      <p:pic>
        <p:nvPicPr>
          <p:cNvPr id="28" name="Heavy Weight">
            <a:extLst>
              <a:ext uri="{FF2B5EF4-FFF2-40B4-BE49-F238E27FC236}">
                <a16:creationId xmlns:a16="http://schemas.microsoft.com/office/drawing/2014/main" id="{21209630-B890-C4A2-0685-91BFAF5B8CBD}"/>
              </a:ext>
            </a:extLst>
          </p:cNvPr>
          <p:cNvPicPr/>
          <p:nvPr/>
        </p:nvPicPr>
        <p:blipFill rotWithShape="1">
          <a:blip r:embed="rId9"/>
          <a:stretch>
            <a:fillRect/>
          </a:stretch>
        </p:blipFill>
        <p:spPr>
          <a:xfrm>
            <a:off x="7896100" y="2803225"/>
            <a:ext cx="274918" cy="246917"/>
          </a:xfrm>
          <a:prstGeom prst="rect">
            <a:avLst/>
          </a:prstGeom>
        </p:spPr>
      </p:pic>
      <p:pic>
        <p:nvPicPr>
          <p:cNvPr id="29" name="Departing">
            <a:extLst>
              <a:ext uri="{FF2B5EF4-FFF2-40B4-BE49-F238E27FC236}">
                <a16:creationId xmlns:a16="http://schemas.microsoft.com/office/drawing/2014/main" id="{A758BB32-4952-99D0-A3AD-3E0C97AE3264}"/>
              </a:ext>
            </a:extLst>
          </p:cNvPr>
          <p:cNvPicPr/>
          <p:nvPr/>
        </p:nvPicPr>
        <p:blipFill rotWithShape="1">
          <a:blip r:embed="rId10"/>
          <a:stretch>
            <a:fillRect/>
          </a:stretch>
        </p:blipFill>
        <p:spPr>
          <a:xfrm>
            <a:off x="7870120" y="1059276"/>
            <a:ext cx="326878" cy="315376"/>
          </a:xfrm>
          <a:prstGeom prst="rect">
            <a:avLst/>
          </a:prstGeom>
        </p:spPr>
      </p:pic>
      <p:pic>
        <p:nvPicPr>
          <p:cNvPr id="30" name="Van">
            <a:extLst>
              <a:ext uri="{FF2B5EF4-FFF2-40B4-BE49-F238E27FC236}">
                <a16:creationId xmlns:a16="http://schemas.microsoft.com/office/drawing/2014/main" id="{5BA01245-43BE-550E-A30F-5FCAB53E60CD}"/>
              </a:ext>
            </a:extLst>
          </p:cNvPr>
          <p:cNvPicPr/>
          <p:nvPr/>
        </p:nvPicPr>
        <p:blipFill rotWithShape="1">
          <a:blip r:embed="rId11"/>
          <a:stretch>
            <a:fillRect/>
          </a:stretch>
        </p:blipFill>
        <p:spPr>
          <a:xfrm>
            <a:off x="7846937" y="2253324"/>
            <a:ext cx="373244" cy="245101"/>
          </a:xfrm>
          <a:prstGeom prst="rect">
            <a:avLst/>
          </a:prstGeom>
        </p:spPr>
      </p:pic>
      <p:sp>
        <p:nvSpPr>
          <p:cNvPr id="32" name="TextBox 31">
            <a:extLst>
              <a:ext uri="{FF2B5EF4-FFF2-40B4-BE49-F238E27FC236}">
                <a16:creationId xmlns:a16="http://schemas.microsoft.com/office/drawing/2014/main" id="{CF2BA1DD-B09E-2211-F03D-2BEF8C9175B3}"/>
              </a:ext>
            </a:extLst>
          </p:cNvPr>
          <p:cNvSpPr txBox="1"/>
          <p:nvPr/>
        </p:nvSpPr>
        <p:spPr>
          <a:xfrm>
            <a:off x="323850" y="2416514"/>
            <a:ext cx="2659839" cy="2256002"/>
          </a:xfrm>
          <a:prstGeom prst="rect">
            <a:avLst/>
          </a:prstGeom>
          <a:noFill/>
        </p:spPr>
        <p:txBody>
          <a:bodyPr wrap="square" lIns="0" tIns="0" bIns="0">
            <a:spAutoFit/>
          </a:bodyPr>
          <a:lstStyle/>
          <a:p>
            <a:pPr marL="0" marR="0" lvl="0" indent="0" algn="l" defTabSz="685800" rtl="0" eaLnBrk="1" fontAlgn="auto" latinLnBrk="0" hangingPunct="1">
              <a:lnSpc>
                <a:spcPct val="110000"/>
              </a:lnSpc>
              <a:spcBef>
                <a:spcPts val="0"/>
              </a:spcBef>
              <a:spcAft>
                <a:spcPts val="600"/>
              </a:spcAft>
              <a:buClr>
                <a:prstClr val="black"/>
              </a:buClr>
              <a:buSzTx/>
              <a:buFont typeface="Arial" panose="020B0604020202020204" pitchFamily="34" charset="0"/>
              <a:buNone/>
              <a:tabLst/>
              <a:defRPr/>
            </a:pPr>
            <a:r>
              <a:rPr kumimoji="0" lang="en-GB" sz="1200" b="1" i="0" u="none" strike="noStrike" kern="1200" cap="none" spc="0" normalizeH="0" baseline="0" noProof="0" dirty="0">
                <a:ln>
                  <a:noFill/>
                </a:ln>
                <a:solidFill>
                  <a:prstClr val="black"/>
                </a:solidFill>
                <a:effectLst/>
                <a:uLnTx/>
                <a:uFillTx/>
                <a:latin typeface="Delivery"/>
                <a:ea typeface="+mn-ea"/>
                <a:cs typeface="+mn-cs"/>
              </a:rPr>
              <a:t>The benefits:</a:t>
            </a:r>
            <a:endParaRPr kumimoji="0" lang="en-GB" sz="1200" b="0" i="0" u="none" strike="noStrike" kern="1200" cap="none" spc="0" normalizeH="0" baseline="0" noProof="0" dirty="0">
              <a:ln>
                <a:noFill/>
              </a:ln>
              <a:solidFill>
                <a:prstClr val="black"/>
              </a:solidFill>
              <a:effectLst/>
              <a:uLnTx/>
              <a:uFillTx/>
              <a:latin typeface="Delivery"/>
              <a:ea typeface="+mn-ea"/>
              <a:cs typeface="+mn-cs"/>
            </a:endParaRPr>
          </a:p>
          <a:p>
            <a:pPr marL="0" marR="0" lvl="0" indent="0" algn="l" defTabSz="685800" rtl="0" eaLnBrk="1" fontAlgn="auto" latinLnBrk="0" hangingPunct="1">
              <a:lnSpc>
                <a:spcPct val="110000"/>
              </a:lnSpc>
              <a:spcBef>
                <a:spcPts val="0"/>
              </a:spcBef>
              <a:spcAft>
                <a:spcPts val="600"/>
              </a:spcAft>
              <a:buClr>
                <a:prstClr val="black"/>
              </a:buClr>
              <a:buSzTx/>
              <a:buFont typeface="Arial" panose="020B0604020202020204" pitchFamily="34" charset="0"/>
              <a:buNone/>
              <a:tabLst/>
              <a:defRPr/>
            </a:pPr>
            <a:r>
              <a:rPr kumimoji="0" lang="en-GB" sz="1200" b="1" i="0" u="none" strike="noStrike" kern="1200" cap="none" spc="0" normalizeH="0" baseline="0" noProof="0" dirty="0">
                <a:ln>
                  <a:noFill/>
                </a:ln>
                <a:solidFill>
                  <a:prstClr val="black"/>
                </a:solidFill>
                <a:effectLst/>
                <a:uLnTx/>
                <a:uFillTx/>
                <a:latin typeface="Delivery"/>
                <a:ea typeface="+mn-ea"/>
                <a:cs typeface="+mn-cs"/>
              </a:rPr>
              <a:t>Safeguard your reputation</a:t>
            </a:r>
            <a:br>
              <a:rPr kumimoji="0" lang="en-GB" sz="1200" b="1" i="0" u="none" strike="noStrike" kern="1200" cap="none" spc="0" normalizeH="0" baseline="0" noProof="0" dirty="0">
                <a:ln>
                  <a:noFill/>
                </a:ln>
                <a:solidFill>
                  <a:prstClr val="black"/>
                </a:solidFill>
                <a:effectLst/>
                <a:uLnTx/>
                <a:uFillTx/>
                <a:latin typeface="Delivery"/>
                <a:ea typeface="+mn-ea"/>
                <a:cs typeface="+mn-cs"/>
              </a:rPr>
            </a:br>
            <a:r>
              <a:rPr kumimoji="0" lang="en-GB" sz="1200" b="0" i="0" u="none" strike="noStrike" kern="1200" cap="none" spc="0" normalizeH="0" baseline="0" noProof="0" dirty="0">
                <a:ln>
                  <a:noFill/>
                </a:ln>
                <a:solidFill>
                  <a:prstClr val="black"/>
                </a:solidFill>
                <a:effectLst/>
                <a:uLnTx/>
                <a:uFillTx/>
                <a:latin typeface="Delivery"/>
                <a:ea typeface="+mn-ea"/>
                <a:cs typeface="+mn-cs"/>
              </a:rPr>
              <a:t>Deliver your urgent items on time and in full.</a:t>
            </a:r>
          </a:p>
          <a:p>
            <a:pPr marL="0" marR="0" lvl="0" indent="0" algn="l" defTabSz="685800" rtl="0" eaLnBrk="1" fontAlgn="auto" latinLnBrk="0" hangingPunct="1">
              <a:lnSpc>
                <a:spcPct val="110000"/>
              </a:lnSpc>
              <a:spcBef>
                <a:spcPts val="0"/>
              </a:spcBef>
              <a:spcAft>
                <a:spcPts val="600"/>
              </a:spcAft>
              <a:buClr>
                <a:prstClr val="black"/>
              </a:buClr>
              <a:buSzTx/>
              <a:buFont typeface="Arial" panose="020B0604020202020204" pitchFamily="34" charset="0"/>
              <a:buNone/>
              <a:tabLst/>
              <a:defRPr/>
            </a:pPr>
            <a:r>
              <a:rPr kumimoji="0" lang="en-GB" sz="1200" b="1" i="0" u="none" strike="noStrike" kern="1200" cap="none" spc="0" normalizeH="0" baseline="0" noProof="0" dirty="0">
                <a:ln>
                  <a:noFill/>
                </a:ln>
                <a:solidFill>
                  <a:prstClr val="black"/>
                </a:solidFill>
                <a:effectLst/>
                <a:uLnTx/>
                <a:uFillTx/>
                <a:latin typeface="Delivery"/>
                <a:ea typeface="+mn-ea"/>
                <a:cs typeface="+mn-cs"/>
              </a:rPr>
              <a:t>Maximise your choice</a:t>
            </a:r>
            <a:br>
              <a:rPr kumimoji="0" lang="en-GB" sz="1200" b="1" i="0" u="none" strike="noStrike" kern="1200" cap="none" spc="0" normalizeH="0" baseline="0" noProof="0" dirty="0">
                <a:ln>
                  <a:noFill/>
                </a:ln>
                <a:solidFill>
                  <a:prstClr val="black"/>
                </a:solidFill>
                <a:effectLst/>
                <a:uLnTx/>
                <a:uFillTx/>
                <a:latin typeface="Delivery"/>
                <a:ea typeface="+mn-ea"/>
                <a:cs typeface="+mn-cs"/>
              </a:rPr>
            </a:br>
            <a:r>
              <a:rPr kumimoji="0" lang="en-GB" sz="1200" b="0" i="0" u="none" strike="noStrike" kern="1200" cap="none" spc="0" normalizeH="0" baseline="0" noProof="0" dirty="0">
                <a:ln>
                  <a:noFill/>
                </a:ln>
                <a:solidFill>
                  <a:prstClr val="black"/>
                </a:solidFill>
                <a:effectLst/>
                <a:uLnTx/>
                <a:uFillTx/>
                <a:latin typeface="Delivery"/>
                <a:ea typeface="+mn-ea"/>
                <a:cs typeface="+mn-cs"/>
              </a:rPr>
              <a:t>Ship items that cannot be transported through our express network.</a:t>
            </a:r>
          </a:p>
          <a:p>
            <a:pPr marL="0" marR="0" lvl="0" indent="0" algn="l" defTabSz="685800" rtl="0" eaLnBrk="1" fontAlgn="auto" latinLnBrk="0" hangingPunct="1">
              <a:lnSpc>
                <a:spcPct val="110000"/>
              </a:lnSpc>
              <a:spcBef>
                <a:spcPts val="0"/>
              </a:spcBef>
              <a:spcAft>
                <a:spcPts val="600"/>
              </a:spcAft>
              <a:buClr>
                <a:prstClr val="black"/>
              </a:buClr>
              <a:buSzTx/>
              <a:buFont typeface="Arial" panose="020B0604020202020204" pitchFamily="34" charset="0"/>
              <a:buNone/>
              <a:tabLst/>
              <a:defRPr/>
            </a:pPr>
            <a:r>
              <a:rPr kumimoji="0" lang="en-GB" sz="1200" b="1" i="0" u="none" strike="noStrike" kern="1200" cap="none" spc="0" normalizeH="0" baseline="0" noProof="0" dirty="0">
                <a:ln>
                  <a:noFill/>
                </a:ln>
                <a:solidFill>
                  <a:prstClr val="black"/>
                </a:solidFill>
                <a:effectLst/>
                <a:uLnTx/>
                <a:uFillTx/>
                <a:latin typeface="Delivery"/>
                <a:ea typeface="+mn-ea"/>
                <a:cs typeface="+mn-cs"/>
              </a:rPr>
              <a:t>Minimise your financial losses</a:t>
            </a:r>
            <a:br>
              <a:rPr kumimoji="0" lang="en-GB" sz="1200" b="1" i="0" u="none" strike="noStrike" kern="1200" cap="none" spc="0" normalizeH="0" baseline="0" noProof="0" dirty="0">
                <a:ln>
                  <a:noFill/>
                </a:ln>
                <a:solidFill>
                  <a:prstClr val="black"/>
                </a:solidFill>
                <a:effectLst/>
                <a:uLnTx/>
                <a:uFillTx/>
                <a:latin typeface="Delivery"/>
                <a:ea typeface="+mn-ea"/>
                <a:cs typeface="+mn-cs"/>
              </a:rPr>
            </a:br>
            <a:r>
              <a:rPr kumimoji="0" lang="en-GB" sz="1200" b="0" i="0" u="none" strike="noStrike" kern="1200" cap="none" spc="0" normalizeH="0" baseline="0" noProof="0" dirty="0">
                <a:ln>
                  <a:noFill/>
                </a:ln>
                <a:solidFill>
                  <a:prstClr val="black"/>
                </a:solidFill>
                <a:effectLst/>
                <a:uLnTx/>
                <a:uFillTx/>
                <a:latin typeface="Delivery"/>
                <a:ea typeface="+mn-ea"/>
                <a:cs typeface="+mn-cs"/>
              </a:rPr>
              <a:t>Reduce the financial impact </a:t>
            </a:r>
            <a:br>
              <a:rPr kumimoji="0" lang="en-GB" sz="1200" b="0" i="0" u="none" strike="noStrike" kern="1200" cap="none" spc="0" normalizeH="0" baseline="0" noProof="0" dirty="0">
                <a:ln>
                  <a:noFill/>
                </a:ln>
                <a:solidFill>
                  <a:prstClr val="black"/>
                </a:solidFill>
                <a:effectLst/>
                <a:uLnTx/>
                <a:uFillTx/>
                <a:latin typeface="Delivery"/>
                <a:ea typeface="+mn-ea"/>
                <a:cs typeface="+mn-cs"/>
              </a:rPr>
            </a:br>
            <a:r>
              <a:rPr kumimoji="0" lang="en-GB" sz="1200" b="0" i="0" u="none" strike="noStrike" kern="1200" cap="none" spc="0" normalizeH="0" baseline="0" noProof="0" dirty="0">
                <a:ln>
                  <a:noFill/>
                </a:ln>
                <a:solidFill>
                  <a:prstClr val="black"/>
                </a:solidFill>
                <a:effectLst/>
                <a:uLnTx/>
                <a:uFillTx/>
                <a:latin typeface="Delivery"/>
                <a:ea typeface="+mn-ea"/>
                <a:cs typeface="+mn-cs"/>
              </a:rPr>
              <a:t>relevant to your industry.</a:t>
            </a:r>
          </a:p>
        </p:txBody>
      </p:sp>
    </p:spTree>
    <p:extLst>
      <p:ext uri="{BB962C8B-B14F-4D97-AF65-F5344CB8AC3E}">
        <p14:creationId xmlns:p14="http://schemas.microsoft.com/office/powerpoint/2010/main" val="2244990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26E4E-E71C-2D74-720B-FABE8BD8FBB0}"/>
              </a:ext>
            </a:extLst>
          </p:cNvPr>
          <p:cNvSpPr>
            <a:spLocks noGrp="1"/>
          </p:cNvSpPr>
          <p:nvPr>
            <p:ph type="title"/>
          </p:nvPr>
        </p:nvSpPr>
        <p:spPr/>
        <p:txBody>
          <a:bodyPr/>
          <a:lstStyle/>
          <a:p>
            <a:r>
              <a:rPr lang="en-GB" sz="2800" dirty="0"/>
              <a:t>Special Services </a:t>
            </a:r>
            <a:r>
              <a:rPr lang="en-GB" sz="2800" b="0" dirty="0" err="1">
                <a:latin typeface="Delivery Cd Light" panose="020F0406020204020204" pitchFamily="34" charset="0"/>
                <a:ea typeface="Delivery Cd Light" panose="020F0406020204020204" pitchFamily="34" charset="0"/>
                <a:cs typeface="Delivery Cd Light" panose="020F0406020204020204" pitchFamily="34" charset="0"/>
              </a:rPr>
              <a:t>Sprintline</a:t>
            </a:r>
            <a:endParaRPr lang="en-GB" sz="2800" b="0" dirty="0">
              <a:latin typeface="Delivery Cd Light" panose="020F0406020204020204" pitchFamily="34" charset="0"/>
              <a:ea typeface="Delivery Cd Light" panose="020F0406020204020204" pitchFamily="34" charset="0"/>
              <a:cs typeface="Delivery Cd Light" panose="020F0406020204020204" pitchFamily="34" charset="0"/>
            </a:endParaRPr>
          </a:p>
        </p:txBody>
      </p:sp>
      <p:sp>
        <p:nvSpPr>
          <p:cNvPr id="3" name="Content Placeholder 2">
            <a:extLst>
              <a:ext uri="{FF2B5EF4-FFF2-40B4-BE49-F238E27FC236}">
                <a16:creationId xmlns:a16="http://schemas.microsoft.com/office/drawing/2014/main" id="{13DDAF6E-456E-48A9-3FDE-1223A8CD5A0F}"/>
              </a:ext>
            </a:extLst>
          </p:cNvPr>
          <p:cNvSpPr>
            <a:spLocks noGrp="1"/>
          </p:cNvSpPr>
          <p:nvPr>
            <p:ph sz="quarter" idx="14"/>
          </p:nvPr>
        </p:nvSpPr>
        <p:spPr>
          <a:xfrm>
            <a:off x="324000" y="1150938"/>
            <a:ext cx="2973011" cy="3528000"/>
          </a:xfrm>
        </p:spPr>
        <p:txBody>
          <a:bodyPr/>
          <a:lstStyle/>
          <a:p>
            <a:pPr>
              <a:spcAft>
                <a:spcPts val="600"/>
              </a:spcAft>
            </a:pPr>
            <a:r>
              <a:rPr lang="en-GB" sz="1400" b="1" dirty="0"/>
              <a:t>Do you want full control and visibility over your shipments?</a:t>
            </a:r>
          </a:p>
          <a:p>
            <a:pPr>
              <a:spcAft>
                <a:spcPts val="600"/>
              </a:spcAft>
            </a:pPr>
            <a:r>
              <a:rPr lang="en-GB" dirty="0"/>
              <a:t>Our </a:t>
            </a:r>
            <a:r>
              <a:rPr lang="en-GB" dirty="0" err="1"/>
              <a:t>sprintline</a:t>
            </a:r>
            <a:r>
              <a:rPr lang="en-GB" dirty="0"/>
              <a:t> service will transport your shipment exclusively. From a small package to a full truck, </a:t>
            </a:r>
            <a:r>
              <a:rPr lang="en-GB" b="1" dirty="0"/>
              <a:t>anything is possible</a:t>
            </a:r>
            <a:r>
              <a:rPr lang="en-GB" dirty="0"/>
              <a:t>. Our courier will pick up your shipment and immediately drive it to the destination.</a:t>
            </a:r>
          </a:p>
          <a:p>
            <a:pPr>
              <a:spcAft>
                <a:spcPts val="600"/>
              </a:spcAft>
            </a:pPr>
            <a:r>
              <a:rPr lang="en-GB" dirty="0"/>
              <a:t>We offer individual handling that responds to the special situation. Whether dangerous or bulky goods we find the right individual solution for your consignment. Thanks to </a:t>
            </a:r>
            <a:r>
              <a:rPr lang="en-GB" b="1" dirty="0"/>
              <a:t>high security precautions</a:t>
            </a:r>
            <a:r>
              <a:rPr lang="en-GB" dirty="0"/>
              <a:t> and a </a:t>
            </a:r>
            <a:r>
              <a:rPr lang="en-GB" b="1" dirty="0"/>
              <a:t>specialised network</a:t>
            </a:r>
            <a:r>
              <a:rPr lang="en-GB" dirty="0"/>
              <a:t>, even your most valuable goods are in the best hands with us.</a:t>
            </a:r>
          </a:p>
        </p:txBody>
      </p:sp>
      <p:sp>
        <p:nvSpPr>
          <p:cNvPr id="4" name="Rectangle: Rounded Corners 3">
            <a:extLst>
              <a:ext uri="{FF2B5EF4-FFF2-40B4-BE49-F238E27FC236}">
                <a16:creationId xmlns:a16="http://schemas.microsoft.com/office/drawing/2014/main" id="{BED7F9FE-8525-B3D3-6123-D4A51AD82878}"/>
              </a:ext>
            </a:extLst>
          </p:cNvPr>
          <p:cNvSpPr/>
          <p:nvPr/>
        </p:nvSpPr>
        <p:spPr>
          <a:xfrm>
            <a:off x="5090160" y="1150938"/>
            <a:ext cx="4185920" cy="396000"/>
          </a:xfrm>
          <a:prstGeom prst="roundRect">
            <a:avLst/>
          </a:prstGeom>
          <a:gradFill>
            <a:gsLst>
              <a:gs pos="0">
                <a:schemeClr val="bg2">
                  <a:alpha val="0"/>
                </a:schemeClr>
              </a:gs>
              <a:gs pos="28000">
                <a:schemeClr val="tx2">
                  <a:alpha val="50000"/>
                </a:schemeClr>
              </a:gs>
              <a:gs pos="100000">
                <a:schemeClr val="tx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48000" tIns="36000" rIns="72000" bIns="36000" rtlCol="0" anchor="ctr">
            <a:noAutofit/>
          </a:bodyPr>
          <a:lstStyle/>
          <a:p>
            <a:pPr algn="l"/>
            <a:r>
              <a:rPr lang="en-GB" sz="1200" dirty="0">
                <a:solidFill>
                  <a:schemeClr val="tx1"/>
                </a:solidFill>
              </a:rPr>
              <a:t>Door to door direct by </a:t>
            </a:r>
            <a:r>
              <a:rPr lang="en-GB" sz="1200" b="1" dirty="0">
                <a:solidFill>
                  <a:schemeClr val="tx1"/>
                </a:solidFill>
              </a:rPr>
              <a:t>dedicated</a:t>
            </a:r>
            <a:r>
              <a:rPr lang="en-GB" sz="1200" dirty="0">
                <a:solidFill>
                  <a:schemeClr val="tx1"/>
                </a:solidFill>
              </a:rPr>
              <a:t> vehicle</a:t>
            </a:r>
          </a:p>
        </p:txBody>
      </p:sp>
      <p:sp>
        <p:nvSpPr>
          <p:cNvPr id="5" name="Rectangle: Rounded Corners 4">
            <a:extLst>
              <a:ext uri="{FF2B5EF4-FFF2-40B4-BE49-F238E27FC236}">
                <a16:creationId xmlns:a16="http://schemas.microsoft.com/office/drawing/2014/main" id="{EB2D10C8-9D05-1603-F260-0228FAB84FEF}"/>
              </a:ext>
            </a:extLst>
          </p:cNvPr>
          <p:cNvSpPr/>
          <p:nvPr/>
        </p:nvSpPr>
        <p:spPr>
          <a:xfrm>
            <a:off x="5090160" y="1673371"/>
            <a:ext cx="4185920" cy="396000"/>
          </a:xfrm>
          <a:prstGeom prst="roundRect">
            <a:avLst/>
          </a:prstGeom>
          <a:gradFill>
            <a:gsLst>
              <a:gs pos="0">
                <a:schemeClr val="bg2">
                  <a:alpha val="0"/>
                </a:schemeClr>
              </a:gs>
              <a:gs pos="28000">
                <a:schemeClr val="tx2">
                  <a:alpha val="50000"/>
                </a:schemeClr>
              </a:gs>
              <a:gs pos="100000">
                <a:schemeClr val="tx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48000" tIns="36000" rIns="72000" bIns="36000" rtlCol="0" anchor="ctr">
            <a:noAutofit/>
          </a:bodyPr>
          <a:lstStyle/>
          <a:p>
            <a:pPr algn="l"/>
            <a:r>
              <a:rPr lang="en-GB" sz="1200" dirty="0">
                <a:solidFill>
                  <a:schemeClr val="tx1"/>
                </a:solidFill>
              </a:rPr>
              <a:t>Domestic and European coverage</a:t>
            </a:r>
          </a:p>
        </p:txBody>
      </p:sp>
      <p:sp>
        <p:nvSpPr>
          <p:cNvPr id="6" name="Rectangle: Rounded Corners 5">
            <a:extLst>
              <a:ext uri="{FF2B5EF4-FFF2-40B4-BE49-F238E27FC236}">
                <a16:creationId xmlns:a16="http://schemas.microsoft.com/office/drawing/2014/main" id="{C58D1B3B-A795-1F7C-09D1-318F6DC886B8}"/>
              </a:ext>
            </a:extLst>
          </p:cNvPr>
          <p:cNvSpPr/>
          <p:nvPr/>
        </p:nvSpPr>
        <p:spPr>
          <a:xfrm>
            <a:off x="5090160" y="2195804"/>
            <a:ext cx="4185920" cy="396000"/>
          </a:xfrm>
          <a:prstGeom prst="roundRect">
            <a:avLst/>
          </a:prstGeom>
          <a:gradFill>
            <a:gsLst>
              <a:gs pos="0">
                <a:schemeClr val="bg2">
                  <a:alpha val="0"/>
                </a:schemeClr>
              </a:gs>
              <a:gs pos="28000">
                <a:schemeClr val="tx2">
                  <a:alpha val="50000"/>
                </a:schemeClr>
              </a:gs>
              <a:gs pos="100000">
                <a:schemeClr val="tx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64000" tIns="36000" rIns="72000" bIns="36000" rtlCol="0" anchor="ctr">
            <a:noAutofit/>
          </a:bodyPr>
          <a:lstStyle/>
          <a:p>
            <a:pPr algn="l"/>
            <a:r>
              <a:rPr lang="en-GB" sz="1200" dirty="0">
                <a:solidFill>
                  <a:schemeClr val="tx1"/>
                </a:solidFill>
              </a:rPr>
              <a:t>Collection and delivery </a:t>
            </a:r>
            <a:r>
              <a:rPr lang="en-GB" sz="1200" b="1" dirty="0">
                <a:solidFill>
                  <a:schemeClr val="tx1"/>
                </a:solidFill>
              </a:rPr>
              <a:t>out of hours</a:t>
            </a:r>
          </a:p>
        </p:txBody>
      </p:sp>
      <p:sp>
        <p:nvSpPr>
          <p:cNvPr id="7" name="Rectangle: Rounded Corners 6">
            <a:extLst>
              <a:ext uri="{FF2B5EF4-FFF2-40B4-BE49-F238E27FC236}">
                <a16:creationId xmlns:a16="http://schemas.microsoft.com/office/drawing/2014/main" id="{54F47254-1558-246A-ED23-ECA7FE98301A}"/>
              </a:ext>
            </a:extLst>
          </p:cNvPr>
          <p:cNvSpPr/>
          <p:nvPr/>
        </p:nvSpPr>
        <p:spPr>
          <a:xfrm>
            <a:off x="5090160" y="2718237"/>
            <a:ext cx="4185920" cy="396000"/>
          </a:xfrm>
          <a:prstGeom prst="roundRect">
            <a:avLst/>
          </a:prstGeom>
          <a:gradFill>
            <a:gsLst>
              <a:gs pos="0">
                <a:schemeClr val="bg2">
                  <a:alpha val="0"/>
                </a:schemeClr>
              </a:gs>
              <a:gs pos="28000">
                <a:schemeClr val="tx2">
                  <a:alpha val="50000"/>
                </a:schemeClr>
              </a:gs>
              <a:gs pos="100000">
                <a:schemeClr val="tx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08000" tIns="36000" rIns="72000" bIns="36000" rtlCol="0" anchor="ctr">
            <a:noAutofit/>
          </a:bodyPr>
          <a:lstStyle/>
          <a:p>
            <a:pPr algn="l"/>
            <a:r>
              <a:rPr lang="en-GB" sz="1200" dirty="0">
                <a:solidFill>
                  <a:schemeClr val="tx1"/>
                </a:solidFill>
              </a:rPr>
              <a:t>Delivery to an individual (</a:t>
            </a:r>
            <a:r>
              <a:rPr lang="en-GB" sz="1200" b="1" dirty="0">
                <a:solidFill>
                  <a:schemeClr val="tx1"/>
                </a:solidFill>
              </a:rPr>
              <a:t>ID Check</a:t>
            </a:r>
            <a:r>
              <a:rPr lang="en-GB" sz="1200" dirty="0">
                <a:solidFill>
                  <a:schemeClr val="tx1"/>
                </a:solidFill>
              </a:rPr>
              <a:t>)</a:t>
            </a:r>
            <a:endParaRPr lang="en-GB" sz="1200" b="1" dirty="0">
              <a:solidFill>
                <a:schemeClr val="tx1"/>
              </a:solidFill>
            </a:endParaRPr>
          </a:p>
        </p:txBody>
      </p:sp>
      <p:sp>
        <p:nvSpPr>
          <p:cNvPr id="8" name="Rectangle: Rounded Corners 7">
            <a:extLst>
              <a:ext uri="{FF2B5EF4-FFF2-40B4-BE49-F238E27FC236}">
                <a16:creationId xmlns:a16="http://schemas.microsoft.com/office/drawing/2014/main" id="{B8E5D0FA-9343-F972-E3A7-CB70A3F1EFDF}"/>
              </a:ext>
            </a:extLst>
          </p:cNvPr>
          <p:cNvSpPr/>
          <p:nvPr/>
        </p:nvSpPr>
        <p:spPr>
          <a:xfrm>
            <a:off x="5090160" y="3240670"/>
            <a:ext cx="4185920" cy="396000"/>
          </a:xfrm>
          <a:prstGeom prst="roundRect">
            <a:avLst/>
          </a:prstGeom>
          <a:gradFill>
            <a:gsLst>
              <a:gs pos="0">
                <a:schemeClr val="bg2">
                  <a:alpha val="0"/>
                </a:schemeClr>
              </a:gs>
              <a:gs pos="28000">
                <a:schemeClr val="tx2">
                  <a:alpha val="50000"/>
                </a:schemeClr>
              </a:gs>
              <a:gs pos="100000">
                <a:schemeClr val="tx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44000" tIns="36000" rIns="72000" bIns="36000" rtlCol="0" anchor="ctr">
            <a:noAutofit/>
          </a:bodyPr>
          <a:lstStyle/>
          <a:p>
            <a:pPr algn="l"/>
            <a:r>
              <a:rPr lang="en-GB" sz="1200" b="1" dirty="0">
                <a:solidFill>
                  <a:schemeClr val="tx1"/>
                </a:solidFill>
              </a:rPr>
              <a:t>White glove</a:t>
            </a:r>
            <a:r>
              <a:rPr lang="en-GB" sz="1200" dirty="0">
                <a:solidFill>
                  <a:schemeClr val="tx1"/>
                </a:solidFill>
              </a:rPr>
              <a:t> delivery options</a:t>
            </a:r>
            <a:endParaRPr lang="en-GB" sz="1200" b="1" dirty="0">
              <a:solidFill>
                <a:schemeClr val="tx1"/>
              </a:solidFill>
            </a:endParaRPr>
          </a:p>
        </p:txBody>
      </p:sp>
      <p:sp>
        <p:nvSpPr>
          <p:cNvPr id="9" name="Rectangle: Rounded Corners 8">
            <a:extLst>
              <a:ext uri="{FF2B5EF4-FFF2-40B4-BE49-F238E27FC236}">
                <a16:creationId xmlns:a16="http://schemas.microsoft.com/office/drawing/2014/main" id="{D0CBFB1F-5EF2-E242-6062-697FACD94A50}"/>
              </a:ext>
            </a:extLst>
          </p:cNvPr>
          <p:cNvSpPr/>
          <p:nvPr/>
        </p:nvSpPr>
        <p:spPr>
          <a:xfrm>
            <a:off x="5090160" y="3763103"/>
            <a:ext cx="4185920" cy="396000"/>
          </a:xfrm>
          <a:prstGeom prst="roundRect">
            <a:avLst/>
          </a:prstGeom>
          <a:gradFill>
            <a:gsLst>
              <a:gs pos="0">
                <a:schemeClr val="bg2">
                  <a:alpha val="0"/>
                </a:schemeClr>
              </a:gs>
              <a:gs pos="28000">
                <a:schemeClr val="tx2">
                  <a:alpha val="50000"/>
                </a:schemeClr>
              </a:gs>
              <a:gs pos="100000">
                <a:schemeClr val="tx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36000" tIns="36000" rIns="72000" bIns="36000" rtlCol="0" anchor="ctr">
            <a:noAutofit/>
          </a:bodyPr>
          <a:lstStyle/>
          <a:p>
            <a:pPr algn="l"/>
            <a:r>
              <a:rPr lang="en-GB" sz="1200" dirty="0">
                <a:solidFill>
                  <a:schemeClr val="tx1"/>
                </a:solidFill>
              </a:rPr>
              <a:t>Temperature controlled options</a:t>
            </a:r>
          </a:p>
        </p:txBody>
      </p:sp>
      <p:sp>
        <p:nvSpPr>
          <p:cNvPr id="10" name="Rectangle: Rounded Corners 9">
            <a:extLst>
              <a:ext uri="{FF2B5EF4-FFF2-40B4-BE49-F238E27FC236}">
                <a16:creationId xmlns:a16="http://schemas.microsoft.com/office/drawing/2014/main" id="{BAA6A55C-0F6C-BD2A-2EDE-1BD5DD036054}"/>
              </a:ext>
            </a:extLst>
          </p:cNvPr>
          <p:cNvSpPr/>
          <p:nvPr/>
        </p:nvSpPr>
        <p:spPr>
          <a:xfrm>
            <a:off x="5090160" y="4285538"/>
            <a:ext cx="4185920" cy="396000"/>
          </a:xfrm>
          <a:prstGeom prst="roundRect">
            <a:avLst/>
          </a:prstGeom>
          <a:gradFill>
            <a:gsLst>
              <a:gs pos="0">
                <a:schemeClr val="bg2">
                  <a:alpha val="0"/>
                </a:schemeClr>
              </a:gs>
              <a:gs pos="28000">
                <a:schemeClr val="tx2">
                  <a:alpha val="50000"/>
                </a:schemeClr>
              </a:gs>
              <a:gs pos="100000">
                <a:schemeClr val="tx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36000" rIns="72000" bIns="36000" rtlCol="0" anchor="ctr">
            <a:noAutofit/>
          </a:bodyPr>
          <a:lstStyle/>
          <a:p>
            <a:pPr algn="l"/>
            <a:r>
              <a:rPr lang="en-GB" sz="1200" dirty="0">
                <a:solidFill>
                  <a:schemeClr val="tx1"/>
                </a:solidFill>
              </a:rPr>
              <a:t>Dangerous goods options</a:t>
            </a:r>
          </a:p>
        </p:txBody>
      </p:sp>
      <p:pic>
        <p:nvPicPr>
          <p:cNvPr id="11" name="Grafik 10">
            <a:extLst>
              <a:ext uri="{FF2B5EF4-FFF2-40B4-BE49-F238E27FC236}">
                <a16:creationId xmlns:a16="http://schemas.microsoft.com/office/drawing/2014/main" id="{7CB17FED-6021-9A44-51AA-DE58E80181B5}"/>
              </a:ext>
            </a:extLst>
          </p:cNvPr>
          <p:cNvPicPr>
            <a:picLocks noChangeAspect="1"/>
          </p:cNvPicPr>
          <p:nvPr/>
        </p:nvPicPr>
        <p:blipFill>
          <a:blip>
            <a:extLst>
              <a:ext uri="{96DAC541-7B7A-43D3-8B79-37D633B846F1}">
                <asvg:svgBlip xmlns:asvg="http://schemas.microsoft.com/office/drawing/2016/SVG/main" r:embed="rId2"/>
              </a:ext>
            </a:extLst>
          </a:blip>
          <a:srcRect b="792"/>
          <a:stretch>
            <a:fillRect/>
          </a:stretch>
        </p:blipFill>
        <p:spPr>
          <a:xfrm>
            <a:off x="8530794" y="1005546"/>
            <a:ext cx="692272" cy="686784"/>
          </a:xfrm>
          <a:prstGeom prst="rect">
            <a:avLst/>
          </a:prstGeom>
        </p:spPr>
      </p:pic>
      <p:pic>
        <p:nvPicPr>
          <p:cNvPr id="12" name="Grafik 10">
            <a:extLst>
              <a:ext uri="{FF2B5EF4-FFF2-40B4-BE49-F238E27FC236}">
                <a16:creationId xmlns:a16="http://schemas.microsoft.com/office/drawing/2014/main" id="{E775C1A0-F17D-9209-CB2F-87F6F95A1CD9}"/>
              </a:ext>
            </a:extLst>
          </p:cNvPr>
          <p:cNvPicPr>
            <a:picLocks noChangeAspect="1"/>
          </p:cNvPicPr>
          <p:nvPr/>
        </p:nvPicPr>
        <p:blipFill>
          <a:blip>
            <a:extLst>
              <a:ext uri="{96DAC541-7B7A-43D3-8B79-37D633B846F1}">
                <asvg:svgBlip xmlns:asvg="http://schemas.microsoft.com/office/drawing/2016/SVG/main" r:embed="rId2"/>
              </a:ext>
            </a:extLst>
          </a:blip>
          <a:srcRect b="792"/>
          <a:stretch>
            <a:fillRect/>
          </a:stretch>
        </p:blipFill>
        <p:spPr>
          <a:xfrm>
            <a:off x="8530794" y="1527979"/>
            <a:ext cx="692272" cy="686784"/>
          </a:xfrm>
          <a:prstGeom prst="rect">
            <a:avLst/>
          </a:prstGeom>
        </p:spPr>
      </p:pic>
      <p:pic>
        <p:nvPicPr>
          <p:cNvPr id="13" name="Grafik 10">
            <a:extLst>
              <a:ext uri="{FF2B5EF4-FFF2-40B4-BE49-F238E27FC236}">
                <a16:creationId xmlns:a16="http://schemas.microsoft.com/office/drawing/2014/main" id="{36D9411A-5ACC-08C4-C05E-B204557C54ED}"/>
              </a:ext>
            </a:extLst>
          </p:cNvPr>
          <p:cNvPicPr>
            <a:picLocks noChangeAspect="1"/>
          </p:cNvPicPr>
          <p:nvPr/>
        </p:nvPicPr>
        <p:blipFill>
          <a:blip>
            <a:extLst>
              <a:ext uri="{96DAC541-7B7A-43D3-8B79-37D633B846F1}">
                <asvg:svgBlip xmlns:asvg="http://schemas.microsoft.com/office/drawing/2016/SVG/main" r:embed="rId2"/>
              </a:ext>
            </a:extLst>
          </a:blip>
          <a:srcRect b="792"/>
          <a:stretch>
            <a:fillRect/>
          </a:stretch>
        </p:blipFill>
        <p:spPr>
          <a:xfrm>
            <a:off x="8530794" y="2050412"/>
            <a:ext cx="692272" cy="686784"/>
          </a:xfrm>
          <a:prstGeom prst="rect">
            <a:avLst/>
          </a:prstGeom>
        </p:spPr>
      </p:pic>
      <p:pic>
        <p:nvPicPr>
          <p:cNvPr id="14" name="Grafik 10">
            <a:extLst>
              <a:ext uri="{FF2B5EF4-FFF2-40B4-BE49-F238E27FC236}">
                <a16:creationId xmlns:a16="http://schemas.microsoft.com/office/drawing/2014/main" id="{94A06A6B-1D24-961A-78D9-B1C331FAD93C}"/>
              </a:ext>
            </a:extLst>
          </p:cNvPr>
          <p:cNvPicPr>
            <a:picLocks noChangeAspect="1"/>
          </p:cNvPicPr>
          <p:nvPr/>
        </p:nvPicPr>
        <p:blipFill>
          <a:blip>
            <a:extLst>
              <a:ext uri="{96DAC541-7B7A-43D3-8B79-37D633B846F1}">
                <asvg:svgBlip xmlns:asvg="http://schemas.microsoft.com/office/drawing/2016/SVG/main" r:embed="rId2"/>
              </a:ext>
            </a:extLst>
          </a:blip>
          <a:srcRect b="792"/>
          <a:stretch>
            <a:fillRect/>
          </a:stretch>
        </p:blipFill>
        <p:spPr>
          <a:xfrm>
            <a:off x="8530794" y="2572845"/>
            <a:ext cx="692272" cy="686784"/>
          </a:xfrm>
          <a:prstGeom prst="rect">
            <a:avLst/>
          </a:prstGeom>
        </p:spPr>
      </p:pic>
      <p:pic>
        <p:nvPicPr>
          <p:cNvPr id="15" name="Grafik 10">
            <a:extLst>
              <a:ext uri="{FF2B5EF4-FFF2-40B4-BE49-F238E27FC236}">
                <a16:creationId xmlns:a16="http://schemas.microsoft.com/office/drawing/2014/main" id="{C2E10400-7E13-27DF-5F95-6CC447E70FEC}"/>
              </a:ext>
            </a:extLst>
          </p:cNvPr>
          <p:cNvPicPr>
            <a:picLocks noChangeAspect="1"/>
          </p:cNvPicPr>
          <p:nvPr/>
        </p:nvPicPr>
        <p:blipFill>
          <a:blip>
            <a:extLst>
              <a:ext uri="{96DAC541-7B7A-43D3-8B79-37D633B846F1}">
                <asvg:svgBlip xmlns:asvg="http://schemas.microsoft.com/office/drawing/2016/SVG/main" r:embed="rId2"/>
              </a:ext>
            </a:extLst>
          </a:blip>
          <a:srcRect b="792"/>
          <a:stretch>
            <a:fillRect/>
          </a:stretch>
        </p:blipFill>
        <p:spPr>
          <a:xfrm>
            <a:off x="8530794" y="3095278"/>
            <a:ext cx="692272" cy="686784"/>
          </a:xfrm>
          <a:prstGeom prst="rect">
            <a:avLst/>
          </a:prstGeom>
        </p:spPr>
      </p:pic>
      <p:pic>
        <p:nvPicPr>
          <p:cNvPr id="16" name="Grafik 10">
            <a:extLst>
              <a:ext uri="{FF2B5EF4-FFF2-40B4-BE49-F238E27FC236}">
                <a16:creationId xmlns:a16="http://schemas.microsoft.com/office/drawing/2014/main" id="{521E5BAE-7124-955E-D871-887206F61A96}"/>
              </a:ext>
            </a:extLst>
          </p:cNvPr>
          <p:cNvPicPr>
            <a:picLocks noChangeAspect="1"/>
          </p:cNvPicPr>
          <p:nvPr/>
        </p:nvPicPr>
        <p:blipFill>
          <a:blip>
            <a:extLst>
              <a:ext uri="{96DAC541-7B7A-43D3-8B79-37D633B846F1}">
                <asvg:svgBlip xmlns:asvg="http://schemas.microsoft.com/office/drawing/2016/SVG/main" r:embed="rId2"/>
              </a:ext>
            </a:extLst>
          </a:blip>
          <a:srcRect b="792"/>
          <a:stretch>
            <a:fillRect/>
          </a:stretch>
        </p:blipFill>
        <p:spPr>
          <a:xfrm>
            <a:off x="8530794" y="3617711"/>
            <a:ext cx="692272" cy="686784"/>
          </a:xfrm>
          <a:prstGeom prst="rect">
            <a:avLst/>
          </a:prstGeom>
        </p:spPr>
      </p:pic>
      <p:pic>
        <p:nvPicPr>
          <p:cNvPr id="17" name="Grafik 10">
            <a:extLst>
              <a:ext uri="{FF2B5EF4-FFF2-40B4-BE49-F238E27FC236}">
                <a16:creationId xmlns:a16="http://schemas.microsoft.com/office/drawing/2014/main" id="{8FD069AD-4BE1-DEB9-695A-81EE2D6B2D31}"/>
              </a:ext>
            </a:extLst>
          </p:cNvPr>
          <p:cNvPicPr>
            <a:picLocks noChangeAspect="1"/>
          </p:cNvPicPr>
          <p:nvPr/>
        </p:nvPicPr>
        <p:blipFill>
          <a:blip>
            <a:extLst>
              <a:ext uri="{96DAC541-7B7A-43D3-8B79-37D633B846F1}">
                <asvg:svgBlip xmlns:asvg="http://schemas.microsoft.com/office/drawing/2016/SVG/main" r:embed="rId2"/>
              </a:ext>
            </a:extLst>
          </a:blip>
          <a:srcRect b="792"/>
          <a:stretch>
            <a:fillRect/>
          </a:stretch>
        </p:blipFill>
        <p:spPr>
          <a:xfrm>
            <a:off x="8530794" y="4140146"/>
            <a:ext cx="692272" cy="686784"/>
          </a:xfrm>
          <a:prstGeom prst="rect">
            <a:avLst/>
          </a:prstGeom>
        </p:spPr>
      </p:pic>
      <p:sp>
        <p:nvSpPr>
          <p:cNvPr id="18" name="TextBox 17">
            <a:extLst>
              <a:ext uri="{FF2B5EF4-FFF2-40B4-BE49-F238E27FC236}">
                <a16:creationId xmlns:a16="http://schemas.microsoft.com/office/drawing/2014/main" id="{486C8681-A212-24F3-67F1-1215BF1466A1}"/>
              </a:ext>
            </a:extLst>
          </p:cNvPr>
          <p:cNvSpPr txBox="1"/>
          <p:nvPr/>
        </p:nvSpPr>
        <p:spPr>
          <a:xfrm>
            <a:off x="5090160" y="758971"/>
            <a:ext cx="3729990" cy="391965"/>
          </a:xfrm>
          <a:prstGeom prst="rect">
            <a:avLst/>
          </a:prstGeom>
          <a:noFill/>
        </p:spPr>
        <p:txBody>
          <a:bodyPr wrap="none" lIns="324000" tIns="0" rIns="0" bIns="0" rtlCol="0" anchor="ctr">
            <a:noAutofit/>
          </a:bodyPr>
          <a:lstStyle/>
          <a:p>
            <a:pPr algn="l">
              <a:lnSpc>
                <a:spcPct val="110000"/>
              </a:lnSpc>
              <a:spcAft>
                <a:spcPts val="500"/>
              </a:spcAft>
            </a:pPr>
            <a:r>
              <a:rPr lang="en-GB" sz="1600" b="1" dirty="0"/>
              <a:t>The Direct Way, </a:t>
            </a:r>
            <a:r>
              <a:rPr lang="en-GB" sz="1600" b="1" dirty="0">
                <a:solidFill>
                  <a:schemeClr val="accent4"/>
                </a:solidFill>
              </a:rPr>
              <a:t>SPRINTLINE</a:t>
            </a:r>
          </a:p>
        </p:txBody>
      </p:sp>
      <p:pic>
        <p:nvPicPr>
          <p:cNvPr id="20" name="Picture 19" descr="A person holding a clipboard&#10;&#10;AI-generated content may be incorrect.">
            <a:extLst>
              <a:ext uri="{FF2B5EF4-FFF2-40B4-BE49-F238E27FC236}">
                <a16:creationId xmlns:a16="http://schemas.microsoft.com/office/drawing/2014/main" id="{8BFA7C33-4EFD-A84E-ACA4-8543B127761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96" b="99708" l="10000" r="90000">
                        <a14:foregroundMark x1="27278" y1="73636" x2="26889" y2="94835"/>
                        <a14:foregroundMark x1="33889" y1="75427" x2="38250" y2="97626"/>
                        <a14:foregroundMark x1="38250" y1="97626" x2="38250" y2="97626"/>
                        <a14:foregroundMark x1="19972" y1="91712" x2="32222" y2="98917"/>
                        <a14:foregroundMark x1="32222" y1="98917" x2="34194" y2="98959"/>
                        <a14:foregroundMark x1="20167" y1="95252" x2="20444" y2="99708"/>
                        <a14:foregroundMark x1="29444" y1="15119" x2="25111" y2="47855"/>
                        <a14:foregroundMark x1="32722" y1="13328" x2="38444" y2="35985"/>
                        <a14:foregroundMark x1="38444" y1="35985" x2="38444" y2="36277"/>
                        <a14:foregroundMark x1="31722" y1="11870" x2="28750" y2="14952"/>
                        <a14:foregroundMark x1="28667" y1="13911" x2="28667" y2="13911"/>
                        <a14:foregroundMark x1="29444" y1="12870" x2="29444" y2="12870"/>
                        <a14:foregroundMark x1="30139" y1="11870" x2="28361" y2="13036"/>
                        <a14:foregroundMark x1="39917" y1="69138" x2="35833" y2="68846"/>
                        <a14:foregroundMark x1="42361" y1="64973" x2="42361" y2="64973"/>
                        <a14:foregroundMark x1="42556" y1="68138" x2="42556" y2="68138"/>
                        <a14:foregroundMark x1="15556" y1="91670" x2="15556" y2="91670"/>
                        <a14:foregroundMark x1="42694" y1="71803" x2="42694" y2="71803"/>
                        <a14:foregroundMark x1="27833" y1="13744" x2="25889" y2="18867"/>
                        <a14:foregroundMark x1="29972" y1="11745" x2="34806" y2="13619"/>
                        <a14:foregroundMark x1="32333" y1="11412" x2="32333" y2="11412"/>
                        <a14:foregroundMark x1="32556" y1="11245" x2="32556" y2="11245"/>
                        <a14:foregroundMark x1="33389" y1="11662" x2="33389" y2="11662"/>
                        <a14:foregroundMark x1="34000" y1="11745" x2="34000" y2="11745"/>
                        <a14:foregroundMark x1="34444" y1="12328" x2="34444" y2="12328"/>
                        <a14:foregroundMark x1="30667" y1="11495" x2="30889" y2="11495"/>
                        <a14:foregroundMark x1="31528" y1="11537" x2="31528" y2="11537"/>
                        <a14:backgroundMark x1="53167" y1="61474" x2="58194" y2="93878"/>
                        <a14:backgroundMark x1="58194" y1="93878" x2="58000" y2="96460"/>
                        <a14:backgroundMark x1="45556" y1="83549" x2="48417" y2="96460"/>
                        <a14:backgroundMark x1="48417" y1="96460" x2="48417" y2="96460"/>
                        <a14:backgroundMark x1="41194" y1="67722" x2="41000" y2="69763"/>
                        <a14:backgroundMark x1="41556" y1="73095" x2="41556" y2="73095"/>
                        <a14:backgroundMark x1="17500" y1="98209" x2="17500" y2="98209"/>
                      </a14:backgroundRemoval>
                    </a14:imgEffect>
                  </a14:imgLayer>
                </a14:imgProps>
              </a:ext>
            </a:extLst>
          </a:blip>
          <a:srcRect l="13237" t="7103" r="50810"/>
          <a:stretch>
            <a:fillRect/>
          </a:stretch>
        </p:blipFill>
        <p:spPr>
          <a:xfrm>
            <a:off x="3335625" y="531205"/>
            <a:ext cx="2676375" cy="4612295"/>
          </a:xfrm>
          <a:prstGeom prst="rect">
            <a:avLst/>
          </a:prstGeom>
        </p:spPr>
      </p:pic>
    </p:spTree>
    <p:extLst>
      <p:ext uri="{BB962C8B-B14F-4D97-AF65-F5344CB8AC3E}">
        <p14:creationId xmlns:p14="http://schemas.microsoft.com/office/powerpoint/2010/main" val="1778661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CB343-3B97-34A8-723B-20B71D8957EC}"/>
            </a:ext>
          </a:extLst>
        </p:cNvPr>
        <p:cNvGrpSpPr/>
        <p:nvPr/>
      </p:nvGrpSpPr>
      <p:grpSpPr>
        <a:xfrm>
          <a:off x="0" y="0"/>
          <a:ext cx="0" cy="0"/>
          <a:chOff x="0" y="0"/>
          <a:chExt cx="0" cy="0"/>
        </a:xfrm>
      </p:grpSpPr>
      <p:grpSp>
        <p:nvGrpSpPr>
          <p:cNvPr id="21" name="Group 20">
            <a:extLst>
              <a:ext uri="{FF2B5EF4-FFF2-40B4-BE49-F238E27FC236}">
                <a16:creationId xmlns:a16="http://schemas.microsoft.com/office/drawing/2014/main" id="{8FB3AC4C-9EB1-4638-D920-2A40DCD9CC5F}"/>
              </a:ext>
            </a:extLst>
          </p:cNvPr>
          <p:cNvGrpSpPr/>
          <p:nvPr/>
        </p:nvGrpSpPr>
        <p:grpSpPr>
          <a:xfrm>
            <a:off x="0" y="1150938"/>
            <a:ext cx="4185920" cy="3530600"/>
            <a:chOff x="5090160" y="1150938"/>
            <a:chExt cx="4185920" cy="3530600"/>
          </a:xfrm>
        </p:grpSpPr>
        <p:sp>
          <p:nvSpPr>
            <p:cNvPr id="4" name="Rectangle: Rounded Corners 3">
              <a:extLst>
                <a:ext uri="{FF2B5EF4-FFF2-40B4-BE49-F238E27FC236}">
                  <a16:creationId xmlns:a16="http://schemas.microsoft.com/office/drawing/2014/main" id="{D59648B5-8C73-AFFA-F9CF-8DD5E49A395A}"/>
                </a:ext>
              </a:extLst>
            </p:cNvPr>
            <p:cNvSpPr/>
            <p:nvPr/>
          </p:nvSpPr>
          <p:spPr>
            <a:xfrm>
              <a:off x="5090160" y="1150938"/>
              <a:ext cx="4185920" cy="396000"/>
            </a:xfrm>
            <a:prstGeom prst="roundRect">
              <a:avLst/>
            </a:prstGeom>
            <a:gradFill>
              <a:gsLst>
                <a:gs pos="0">
                  <a:schemeClr val="bg2">
                    <a:alpha val="0"/>
                  </a:schemeClr>
                </a:gs>
                <a:gs pos="28000">
                  <a:schemeClr val="tx2">
                    <a:alpha val="50000"/>
                  </a:schemeClr>
                </a:gs>
                <a:gs pos="100000">
                  <a:schemeClr val="tx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56000" tIns="36000" rIns="72000" bIns="36000" rtlCol="0" anchor="ctr">
              <a:noAutofit/>
            </a:bodyPr>
            <a:lstStyle/>
            <a:p>
              <a:pPr algn="l"/>
              <a:r>
                <a:rPr lang="en-GB" sz="1200" b="1" dirty="0">
                  <a:solidFill>
                    <a:schemeClr val="tx1"/>
                  </a:solidFill>
                </a:rPr>
                <a:t>Global</a:t>
              </a:r>
              <a:r>
                <a:rPr lang="en-GB" sz="1200" dirty="0">
                  <a:solidFill>
                    <a:schemeClr val="tx1"/>
                  </a:solidFill>
                </a:rPr>
                <a:t> coverage</a:t>
              </a:r>
            </a:p>
          </p:txBody>
        </p:sp>
        <p:sp>
          <p:nvSpPr>
            <p:cNvPr id="5" name="Rectangle: Rounded Corners 4">
              <a:extLst>
                <a:ext uri="{FF2B5EF4-FFF2-40B4-BE49-F238E27FC236}">
                  <a16:creationId xmlns:a16="http://schemas.microsoft.com/office/drawing/2014/main" id="{6FA86CBC-C1C6-097E-812F-139FBD55CA94}"/>
                </a:ext>
              </a:extLst>
            </p:cNvPr>
            <p:cNvSpPr/>
            <p:nvPr/>
          </p:nvSpPr>
          <p:spPr>
            <a:xfrm>
              <a:off x="5090160" y="1673371"/>
              <a:ext cx="4185920" cy="396000"/>
            </a:xfrm>
            <a:prstGeom prst="roundRect">
              <a:avLst/>
            </a:prstGeom>
            <a:gradFill>
              <a:gsLst>
                <a:gs pos="0">
                  <a:schemeClr val="bg2">
                    <a:alpha val="0"/>
                  </a:schemeClr>
                </a:gs>
                <a:gs pos="28000">
                  <a:schemeClr val="tx2">
                    <a:alpha val="50000"/>
                  </a:schemeClr>
                </a:gs>
                <a:gs pos="100000">
                  <a:schemeClr val="tx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56000" tIns="36000" rIns="72000" bIns="36000" rtlCol="0" anchor="ctr">
              <a:noAutofit/>
            </a:bodyPr>
            <a:lstStyle/>
            <a:p>
              <a:pPr algn="l"/>
              <a:r>
                <a:rPr lang="en-GB" sz="1200" b="1" dirty="0">
                  <a:solidFill>
                    <a:schemeClr val="tx1"/>
                  </a:solidFill>
                </a:rPr>
                <a:t>On board courier </a:t>
              </a:r>
              <a:r>
                <a:rPr lang="en-GB" sz="1200" dirty="0">
                  <a:solidFill>
                    <a:schemeClr val="tx1"/>
                  </a:solidFill>
                </a:rPr>
                <a:t>personal carry-on option</a:t>
              </a:r>
            </a:p>
          </p:txBody>
        </p:sp>
        <p:sp>
          <p:nvSpPr>
            <p:cNvPr id="6" name="Rectangle: Rounded Corners 5">
              <a:extLst>
                <a:ext uri="{FF2B5EF4-FFF2-40B4-BE49-F238E27FC236}">
                  <a16:creationId xmlns:a16="http://schemas.microsoft.com/office/drawing/2014/main" id="{1048BDF4-53FA-23F1-412D-D5A22A9FAA61}"/>
                </a:ext>
              </a:extLst>
            </p:cNvPr>
            <p:cNvSpPr/>
            <p:nvPr/>
          </p:nvSpPr>
          <p:spPr>
            <a:xfrm>
              <a:off x="5090160" y="2195804"/>
              <a:ext cx="4185920" cy="396000"/>
            </a:xfrm>
            <a:prstGeom prst="roundRect">
              <a:avLst/>
            </a:prstGeom>
            <a:gradFill>
              <a:gsLst>
                <a:gs pos="0">
                  <a:schemeClr val="bg2">
                    <a:alpha val="0"/>
                  </a:schemeClr>
                </a:gs>
                <a:gs pos="28000">
                  <a:schemeClr val="tx2">
                    <a:alpha val="50000"/>
                  </a:schemeClr>
                </a:gs>
                <a:gs pos="100000">
                  <a:schemeClr val="tx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56000" tIns="36000" rIns="72000" bIns="36000" rtlCol="0" anchor="ctr">
              <a:noAutofit/>
            </a:bodyPr>
            <a:lstStyle/>
            <a:p>
              <a:pPr algn="l"/>
              <a:r>
                <a:rPr lang="en-GB" sz="1200" b="1" dirty="0">
                  <a:solidFill>
                    <a:schemeClr val="tx1"/>
                  </a:solidFill>
                </a:rPr>
                <a:t>1</a:t>
              </a:r>
              <a:r>
                <a:rPr lang="en-GB" sz="1200" b="1" baseline="30000" dirty="0">
                  <a:solidFill>
                    <a:schemeClr val="tx1"/>
                  </a:solidFill>
                </a:rPr>
                <a:t>st</a:t>
              </a:r>
              <a:r>
                <a:rPr lang="en-GB" sz="1200" b="1" dirty="0">
                  <a:solidFill>
                    <a:schemeClr val="tx1"/>
                  </a:solidFill>
                </a:rPr>
                <a:t> and last mile </a:t>
              </a:r>
              <a:r>
                <a:rPr lang="en-GB" sz="1200" dirty="0">
                  <a:solidFill>
                    <a:schemeClr val="tx1"/>
                  </a:solidFill>
                </a:rPr>
                <a:t>by dedicated vehicle</a:t>
              </a:r>
              <a:endParaRPr lang="en-GB" sz="1200" b="1" dirty="0">
                <a:solidFill>
                  <a:schemeClr val="tx1"/>
                </a:solidFill>
              </a:endParaRPr>
            </a:p>
          </p:txBody>
        </p:sp>
        <p:sp>
          <p:nvSpPr>
            <p:cNvPr id="7" name="Rectangle: Rounded Corners 6">
              <a:extLst>
                <a:ext uri="{FF2B5EF4-FFF2-40B4-BE49-F238E27FC236}">
                  <a16:creationId xmlns:a16="http://schemas.microsoft.com/office/drawing/2014/main" id="{08DF7BCD-C842-2780-0DA7-DB7AAAA1A896}"/>
                </a:ext>
              </a:extLst>
            </p:cNvPr>
            <p:cNvSpPr/>
            <p:nvPr/>
          </p:nvSpPr>
          <p:spPr>
            <a:xfrm>
              <a:off x="5090160" y="2718237"/>
              <a:ext cx="4185920" cy="396000"/>
            </a:xfrm>
            <a:prstGeom prst="roundRect">
              <a:avLst/>
            </a:prstGeom>
            <a:gradFill>
              <a:gsLst>
                <a:gs pos="0">
                  <a:schemeClr val="bg2">
                    <a:alpha val="0"/>
                  </a:schemeClr>
                </a:gs>
                <a:gs pos="28000">
                  <a:schemeClr val="tx2">
                    <a:alpha val="50000"/>
                  </a:schemeClr>
                </a:gs>
                <a:gs pos="100000">
                  <a:schemeClr val="tx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56000" tIns="36000" rIns="72000" bIns="36000" rtlCol="0" anchor="ctr">
              <a:noAutofit/>
            </a:bodyPr>
            <a:lstStyle/>
            <a:p>
              <a:pPr algn="l"/>
              <a:r>
                <a:rPr lang="en-GB" sz="1200" dirty="0">
                  <a:solidFill>
                    <a:schemeClr val="tx1"/>
                  </a:solidFill>
                </a:rPr>
                <a:t>Next flight out</a:t>
              </a:r>
              <a:endParaRPr lang="en-GB" sz="1200" b="1" dirty="0">
                <a:solidFill>
                  <a:schemeClr val="tx1"/>
                </a:solidFill>
              </a:endParaRPr>
            </a:p>
          </p:txBody>
        </p:sp>
        <p:sp>
          <p:nvSpPr>
            <p:cNvPr id="8" name="Rectangle: Rounded Corners 7">
              <a:extLst>
                <a:ext uri="{FF2B5EF4-FFF2-40B4-BE49-F238E27FC236}">
                  <a16:creationId xmlns:a16="http://schemas.microsoft.com/office/drawing/2014/main" id="{92C245B2-FFEE-3EFA-9C89-5E5DF5B7686F}"/>
                </a:ext>
              </a:extLst>
            </p:cNvPr>
            <p:cNvSpPr/>
            <p:nvPr/>
          </p:nvSpPr>
          <p:spPr>
            <a:xfrm>
              <a:off x="5090160" y="3240670"/>
              <a:ext cx="4185920" cy="396000"/>
            </a:xfrm>
            <a:prstGeom prst="roundRect">
              <a:avLst/>
            </a:prstGeom>
            <a:gradFill>
              <a:gsLst>
                <a:gs pos="0">
                  <a:schemeClr val="bg2">
                    <a:alpha val="0"/>
                  </a:schemeClr>
                </a:gs>
                <a:gs pos="28000">
                  <a:schemeClr val="tx2">
                    <a:alpha val="50000"/>
                  </a:schemeClr>
                </a:gs>
                <a:gs pos="100000">
                  <a:schemeClr val="tx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56000" tIns="36000" rIns="72000" bIns="36000" rtlCol="0" anchor="ctr">
              <a:noAutofit/>
            </a:bodyPr>
            <a:lstStyle/>
            <a:p>
              <a:pPr algn="l"/>
              <a:r>
                <a:rPr lang="en-GB" sz="1200" dirty="0">
                  <a:solidFill>
                    <a:schemeClr val="tx1"/>
                  </a:solidFill>
                </a:rPr>
                <a:t>Customs formalities</a:t>
              </a:r>
            </a:p>
          </p:txBody>
        </p:sp>
        <p:sp>
          <p:nvSpPr>
            <p:cNvPr id="9" name="Rectangle: Rounded Corners 8">
              <a:extLst>
                <a:ext uri="{FF2B5EF4-FFF2-40B4-BE49-F238E27FC236}">
                  <a16:creationId xmlns:a16="http://schemas.microsoft.com/office/drawing/2014/main" id="{D110B4BC-65B0-5524-A3CB-BF3C1C7B3B5E}"/>
                </a:ext>
              </a:extLst>
            </p:cNvPr>
            <p:cNvSpPr/>
            <p:nvPr/>
          </p:nvSpPr>
          <p:spPr>
            <a:xfrm>
              <a:off x="5090160" y="3763103"/>
              <a:ext cx="4185920" cy="396000"/>
            </a:xfrm>
            <a:prstGeom prst="roundRect">
              <a:avLst/>
            </a:prstGeom>
            <a:gradFill>
              <a:gsLst>
                <a:gs pos="0">
                  <a:schemeClr val="bg2">
                    <a:alpha val="0"/>
                  </a:schemeClr>
                </a:gs>
                <a:gs pos="28000">
                  <a:schemeClr val="tx2">
                    <a:alpha val="50000"/>
                  </a:schemeClr>
                </a:gs>
                <a:gs pos="100000">
                  <a:schemeClr val="tx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56000" tIns="36000" rIns="72000" bIns="36000" rtlCol="0" anchor="ctr">
              <a:noAutofit/>
            </a:bodyPr>
            <a:lstStyle/>
            <a:p>
              <a:pPr algn="l"/>
              <a:r>
                <a:rPr lang="en-GB" sz="1200" b="1" dirty="0">
                  <a:solidFill>
                    <a:schemeClr val="tx1"/>
                  </a:solidFill>
                </a:rPr>
                <a:t>Dangerous goods </a:t>
              </a:r>
              <a:r>
                <a:rPr lang="en-GB" sz="1200" dirty="0">
                  <a:solidFill>
                    <a:schemeClr val="tx1"/>
                  </a:solidFill>
                </a:rPr>
                <a:t>solutions</a:t>
              </a:r>
            </a:p>
          </p:txBody>
        </p:sp>
        <p:sp>
          <p:nvSpPr>
            <p:cNvPr id="10" name="Rectangle: Rounded Corners 9">
              <a:extLst>
                <a:ext uri="{FF2B5EF4-FFF2-40B4-BE49-F238E27FC236}">
                  <a16:creationId xmlns:a16="http://schemas.microsoft.com/office/drawing/2014/main" id="{79082735-0380-F3B7-4DE3-C77D6975CED9}"/>
                </a:ext>
              </a:extLst>
            </p:cNvPr>
            <p:cNvSpPr/>
            <p:nvPr/>
          </p:nvSpPr>
          <p:spPr>
            <a:xfrm>
              <a:off x="5090160" y="4285538"/>
              <a:ext cx="4185920" cy="396000"/>
            </a:xfrm>
            <a:prstGeom prst="roundRect">
              <a:avLst/>
            </a:prstGeom>
            <a:gradFill>
              <a:gsLst>
                <a:gs pos="0">
                  <a:schemeClr val="bg2">
                    <a:alpha val="0"/>
                  </a:schemeClr>
                </a:gs>
                <a:gs pos="28000">
                  <a:schemeClr val="tx2">
                    <a:alpha val="50000"/>
                  </a:schemeClr>
                </a:gs>
                <a:gs pos="100000">
                  <a:schemeClr val="tx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56000" tIns="36000" rIns="72000" bIns="36000" rtlCol="0" anchor="ctr">
              <a:noAutofit/>
            </a:bodyPr>
            <a:lstStyle/>
            <a:p>
              <a:pPr algn="l"/>
              <a:r>
                <a:rPr lang="en-GB" sz="1200" dirty="0">
                  <a:solidFill>
                    <a:schemeClr val="tx1"/>
                  </a:solidFill>
                </a:rPr>
                <a:t>Solutions for </a:t>
              </a:r>
              <a:r>
                <a:rPr lang="en-GB" b="1" dirty="0">
                  <a:solidFill>
                    <a:schemeClr val="tx1"/>
                  </a:solidFill>
                </a:rPr>
                <a:t>emergencies</a:t>
              </a:r>
              <a:endParaRPr lang="en-GB" sz="1200" b="1" dirty="0">
                <a:solidFill>
                  <a:schemeClr val="tx1"/>
                </a:solidFill>
              </a:endParaRPr>
            </a:p>
          </p:txBody>
        </p:sp>
      </p:grpSp>
      <p:sp>
        <p:nvSpPr>
          <p:cNvPr id="2" name="Title 1">
            <a:extLst>
              <a:ext uri="{FF2B5EF4-FFF2-40B4-BE49-F238E27FC236}">
                <a16:creationId xmlns:a16="http://schemas.microsoft.com/office/drawing/2014/main" id="{A29C427A-4B95-3EC7-B4CD-5F2E480951EE}"/>
              </a:ext>
            </a:extLst>
          </p:cNvPr>
          <p:cNvSpPr>
            <a:spLocks noGrp="1"/>
          </p:cNvSpPr>
          <p:nvPr>
            <p:ph type="title"/>
          </p:nvPr>
        </p:nvSpPr>
        <p:spPr/>
        <p:txBody>
          <a:bodyPr/>
          <a:lstStyle/>
          <a:p>
            <a:r>
              <a:rPr lang="en-GB" sz="2800" dirty="0"/>
              <a:t>Special Services </a:t>
            </a:r>
            <a:r>
              <a:rPr lang="en-GB" sz="2800" b="0" dirty="0" err="1">
                <a:latin typeface="Delivery Cd Light" panose="020F0406020204020204" pitchFamily="34" charset="0"/>
                <a:ea typeface="Delivery Cd Light" panose="020F0406020204020204" pitchFamily="34" charset="0"/>
                <a:cs typeface="Delivery Cd Light" panose="020F0406020204020204" pitchFamily="34" charset="0"/>
              </a:rPr>
              <a:t>Jetline</a:t>
            </a:r>
            <a:endParaRPr lang="en-GB" sz="2800" b="0" dirty="0">
              <a:latin typeface="Delivery Cd Light" panose="020F0406020204020204" pitchFamily="34" charset="0"/>
              <a:ea typeface="Delivery Cd Light" panose="020F0406020204020204" pitchFamily="34" charset="0"/>
              <a:cs typeface="Delivery Cd Light" panose="020F0406020204020204" pitchFamily="34" charset="0"/>
            </a:endParaRPr>
          </a:p>
        </p:txBody>
      </p:sp>
      <p:sp>
        <p:nvSpPr>
          <p:cNvPr id="3" name="Content Placeholder 2">
            <a:extLst>
              <a:ext uri="{FF2B5EF4-FFF2-40B4-BE49-F238E27FC236}">
                <a16:creationId xmlns:a16="http://schemas.microsoft.com/office/drawing/2014/main" id="{3D20BFA1-20DF-2575-137C-790AD155E2A1}"/>
              </a:ext>
            </a:extLst>
          </p:cNvPr>
          <p:cNvSpPr>
            <a:spLocks noGrp="1"/>
          </p:cNvSpPr>
          <p:nvPr>
            <p:ph sz="quarter" idx="14"/>
          </p:nvPr>
        </p:nvSpPr>
        <p:spPr>
          <a:xfrm>
            <a:off x="5572276" y="1150338"/>
            <a:ext cx="3247874" cy="3528000"/>
          </a:xfrm>
        </p:spPr>
        <p:txBody>
          <a:bodyPr/>
          <a:lstStyle/>
          <a:p>
            <a:pPr>
              <a:spcAft>
                <a:spcPts val="600"/>
              </a:spcAft>
            </a:pPr>
            <a:r>
              <a:rPr lang="en-GB" sz="1400" b="1" dirty="0"/>
              <a:t>If tomorrow is too late, we are your saviour in times of need.</a:t>
            </a:r>
          </a:p>
          <a:p>
            <a:pPr>
              <a:spcAft>
                <a:spcPts val="600"/>
              </a:spcAft>
            </a:pPr>
            <a:r>
              <a:rPr lang="en-GB" sz="1100" dirty="0"/>
              <a:t>Our aim is to keep the wheels of your business turning. To achieve this, we transport your critical shipment on the next available flight, accompany your shipment from collection to delivery, or even charter a plane. Covering more than 220 countries and territories across the globe, Same Day </a:t>
            </a:r>
            <a:r>
              <a:rPr lang="en-GB" sz="1100" dirty="0" err="1"/>
              <a:t>Jetline</a:t>
            </a:r>
            <a:r>
              <a:rPr lang="en-GB" sz="1100" dirty="0"/>
              <a:t> offers a fully flexible door to door export, import, and domestic service.</a:t>
            </a:r>
          </a:p>
          <a:p>
            <a:pPr>
              <a:spcAft>
                <a:spcPts val="600"/>
              </a:spcAft>
            </a:pPr>
            <a:r>
              <a:rPr lang="en-GB" sz="1100" dirty="0"/>
              <a:t>This ensures an ideal balance between speed and security, while maintaining full transparency throughout your shipments journey.</a:t>
            </a:r>
          </a:p>
          <a:p>
            <a:pPr>
              <a:spcAft>
                <a:spcPts val="600"/>
              </a:spcAft>
            </a:pPr>
            <a:r>
              <a:rPr lang="en-GB" sz="1100" dirty="0"/>
              <a:t>Our </a:t>
            </a:r>
            <a:r>
              <a:rPr lang="en-GB" sz="1100" b="1" dirty="0"/>
              <a:t>Logistics Control Tower </a:t>
            </a:r>
            <a:r>
              <a:rPr lang="en-GB" sz="1100" dirty="0"/>
              <a:t>monitors every step of the transportation; from the pickup confirmation to the current traffic situation, the loading of the shipment by the airline, or the flight time.</a:t>
            </a:r>
          </a:p>
        </p:txBody>
      </p:sp>
      <p:grpSp>
        <p:nvGrpSpPr>
          <p:cNvPr id="19" name="Group 18">
            <a:extLst>
              <a:ext uri="{FF2B5EF4-FFF2-40B4-BE49-F238E27FC236}">
                <a16:creationId xmlns:a16="http://schemas.microsoft.com/office/drawing/2014/main" id="{40D3D350-CAB9-18EF-B41B-7E902BA9270E}"/>
              </a:ext>
            </a:extLst>
          </p:cNvPr>
          <p:cNvGrpSpPr/>
          <p:nvPr/>
        </p:nvGrpSpPr>
        <p:grpSpPr>
          <a:xfrm>
            <a:off x="0" y="1005546"/>
            <a:ext cx="692272" cy="3821384"/>
            <a:chOff x="8530794" y="1005546"/>
            <a:chExt cx="692272" cy="3821384"/>
          </a:xfrm>
        </p:grpSpPr>
        <p:pic>
          <p:nvPicPr>
            <p:cNvPr id="11" name="Grafik 10">
              <a:extLst>
                <a:ext uri="{FF2B5EF4-FFF2-40B4-BE49-F238E27FC236}">
                  <a16:creationId xmlns:a16="http://schemas.microsoft.com/office/drawing/2014/main" id="{B98AA273-5797-621A-5B35-EF32CBE9DA5E}"/>
                </a:ext>
              </a:extLst>
            </p:cNvPr>
            <p:cNvPicPr>
              <a:picLocks noChangeAspect="1"/>
            </p:cNvPicPr>
            <p:nvPr/>
          </p:nvPicPr>
          <p:blipFill>
            <a:blip>
              <a:extLst>
                <a:ext uri="{96DAC541-7B7A-43D3-8B79-37D633B846F1}">
                  <asvg:svgBlip xmlns:asvg="http://schemas.microsoft.com/office/drawing/2016/SVG/main" r:embed="rId2"/>
                </a:ext>
              </a:extLst>
            </a:blip>
            <a:srcRect b="792"/>
            <a:stretch>
              <a:fillRect/>
            </a:stretch>
          </p:blipFill>
          <p:spPr>
            <a:xfrm flipH="1">
              <a:off x="8530794" y="1005546"/>
              <a:ext cx="692272" cy="686784"/>
            </a:xfrm>
            <a:prstGeom prst="rect">
              <a:avLst/>
            </a:prstGeom>
          </p:spPr>
        </p:pic>
        <p:pic>
          <p:nvPicPr>
            <p:cNvPr id="12" name="Grafik 10">
              <a:extLst>
                <a:ext uri="{FF2B5EF4-FFF2-40B4-BE49-F238E27FC236}">
                  <a16:creationId xmlns:a16="http://schemas.microsoft.com/office/drawing/2014/main" id="{61943AE5-ECF9-D2C9-6CFD-8FB4DB30AC96}"/>
                </a:ext>
              </a:extLst>
            </p:cNvPr>
            <p:cNvPicPr>
              <a:picLocks noChangeAspect="1"/>
            </p:cNvPicPr>
            <p:nvPr/>
          </p:nvPicPr>
          <p:blipFill>
            <a:blip>
              <a:extLst>
                <a:ext uri="{96DAC541-7B7A-43D3-8B79-37D633B846F1}">
                  <asvg:svgBlip xmlns:asvg="http://schemas.microsoft.com/office/drawing/2016/SVG/main" r:embed="rId2"/>
                </a:ext>
              </a:extLst>
            </a:blip>
            <a:srcRect b="792"/>
            <a:stretch>
              <a:fillRect/>
            </a:stretch>
          </p:blipFill>
          <p:spPr>
            <a:xfrm flipH="1">
              <a:off x="8530794" y="1527979"/>
              <a:ext cx="692272" cy="686784"/>
            </a:xfrm>
            <a:prstGeom prst="rect">
              <a:avLst/>
            </a:prstGeom>
          </p:spPr>
        </p:pic>
        <p:pic>
          <p:nvPicPr>
            <p:cNvPr id="13" name="Grafik 10">
              <a:extLst>
                <a:ext uri="{FF2B5EF4-FFF2-40B4-BE49-F238E27FC236}">
                  <a16:creationId xmlns:a16="http://schemas.microsoft.com/office/drawing/2014/main" id="{27AD4DD5-3FE9-7C49-2EAC-5A0A1CECCA5B}"/>
                </a:ext>
              </a:extLst>
            </p:cNvPr>
            <p:cNvPicPr>
              <a:picLocks noChangeAspect="1"/>
            </p:cNvPicPr>
            <p:nvPr/>
          </p:nvPicPr>
          <p:blipFill>
            <a:blip>
              <a:extLst>
                <a:ext uri="{96DAC541-7B7A-43D3-8B79-37D633B846F1}">
                  <asvg:svgBlip xmlns:asvg="http://schemas.microsoft.com/office/drawing/2016/SVG/main" r:embed="rId2"/>
                </a:ext>
              </a:extLst>
            </a:blip>
            <a:srcRect b="792"/>
            <a:stretch>
              <a:fillRect/>
            </a:stretch>
          </p:blipFill>
          <p:spPr>
            <a:xfrm flipH="1">
              <a:off x="8530794" y="2050412"/>
              <a:ext cx="692272" cy="686784"/>
            </a:xfrm>
            <a:prstGeom prst="rect">
              <a:avLst/>
            </a:prstGeom>
          </p:spPr>
        </p:pic>
        <p:pic>
          <p:nvPicPr>
            <p:cNvPr id="14" name="Grafik 10">
              <a:extLst>
                <a:ext uri="{FF2B5EF4-FFF2-40B4-BE49-F238E27FC236}">
                  <a16:creationId xmlns:a16="http://schemas.microsoft.com/office/drawing/2014/main" id="{B33DA2EC-0ACC-9EC0-AF3C-4B18C8284F05}"/>
                </a:ext>
              </a:extLst>
            </p:cNvPr>
            <p:cNvPicPr>
              <a:picLocks noChangeAspect="1"/>
            </p:cNvPicPr>
            <p:nvPr/>
          </p:nvPicPr>
          <p:blipFill>
            <a:blip>
              <a:extLst>
                <a:ext uri="{96DAC541-7B7A-43D3-8B79-37D633B846F1}">
                  <asvg:svgBlip xmlns:asvg="http://schemas.microsoft.com/office/drawing/2016/SVG/main" r:embed="rId2"/>
                </a:ext>
              </a:extLst>
            </a:blip>
            <a:srcRect b="792"/>
            <a:stretch>
              <a:fillRect/>
            </a:stretch>
          </p:blipFill>
          <p:spPr>
            <a:xfrm flipH="1">
              <a:off x="8530794" y="2572845"/>
              <a:ext cx="692272" cy="686784"/>
            </a:xfrm>
            <a:prstGeom prst="rect">
              <a:avLst/>
            </a:prstGeom>
          </p:spPr>
        </p:pic>
        <p:pic>
          <p:nvPicPr>
            <p:cNvPr id="15" name="Grafik 10">
              <a:extLst>
                <a:ext uri="{FF2B5EF4-FFF2-40B4-BE49-F238E27FC236}">
                  <a16:creationId xmlns:a16="http://schemas.microsoft.com/office/drawing/2014/main" id="{3693C30A-CBB4-762F-DDBE-39D74A3ABD07}"/>
                </a:ext>
              </a:extLst>
            </p:cNvPr>
            <p:cNvPicPr>
              <a:picLocks noChangeAspect="1"/>
            </p:cNvPicPr>
            <p:nvPr/>
          </p:nvPicPr>
          <p:blipFill>
            <a:blip>
              <a:extLst>
                <a:ext uri="{96DAC541-7B7A-43D3-8B79-37D633B846F1}">
                  <asvg:svgBlip xmlns:asvg="http://schemas.microsoft.com/office/drawing/2016/SVG/main" r:embed="rId2"/>
                </a:ext>
              </a:extLst>
            </a:blip>
            <a:srcRect b="792"/>
            <a:stretch>
              <a:fillRect/>
            </a:stretch>
          </p:blipFill>
          <p:spPr>
            <a:xfrm flipH="1">
              <a:off x="8530794" y="3095278"/>
              <a:ext cx="692272" cy="686784"/>
            </a:xfrm>
            <a:prstGeom prst="rect">
              <a:avLst/>
            </a:prstGeom>
          </p:spPr>
        </p:pic>
        <p:pic>
          <p:nvPicPr>
            <p:cNvPr id="16" name="Grafik 10">
              <a:extLst>
                <a:ext uri="{FF2B5EF4-FFF2-40B4-BE49-F238E27FC236}">
                  <a16:creationId xmlns:a16="http://schemas.microsoft.com/office/drawing/2014/main" id="{E40BB667-4038-8554-F108-8B5F7BE4C86F}"/>
                </a:ext>
              </a:extLst>
            </p:cNvPr>
            <p:cNvPicPr>
              <a:picLocks noChangeAspect="1"/>
            </p:cNvPicPr>
            <p:nvPr/>
          </p:nvPicPr>
          <p:blipFill>
            <a:blip>
              <a:extLst>
                <a:ext uri="{96DAC541-7B7A-43D3-8B79-37D633B846F1}">
                  <asvg:svgBlip xmlns:asvg="http://schemas.microsoft.com/office/drawing/2016/SVG/main" r:embed="rId2"/>
                </a:ext>
              </a:extLst>
            </a:blip>
            <a:srcRect b="792"/>
            <a:stretch>
              <a:fillRect/>
            </a:stretch>
          </p:blipFill>
          <p:spPr>
            <a:xfrm flipH="1">
              <a:off x="8530794" y="3617711"/>
              <a:ext cx="692272" cy="686784"/>
            </a:xfrm>
            <a:prstGeom prst="rect">
              <a:avLst/>
            </a:prstGeom>
          </p:spPr>
        </p:pic>
        <p:pic>
          <p:nvPicPr>
            <p:cNvPr id="17" name="Grafik 10">
              <a:extLst>
                <a:ext uri="{FF2B5EF4-FFF2-40B4-BE49-F238E27FC236}">
                  <a16:creationId xmlns:a16="http://schemas.microsoft.com/office/drawing/2014/main" id="{1DCD0729-5FD2-BE66-FB69-4CF9E1282EC8}"/>
                </a:ext>
              </a:extLst>
            </p:cNvPr>
            <p:cNvPicPr>
              <a:picLocks noChangeAspect="1"/>
            </p:cNvPicPr>
            <p:nvPr/>
          </p:nvPicPr>
          <p:blipFill>
            <a:blip>
              <a:extLst>
                <a:ext uri="{96DAC541-7B7A-43D3-8B79-37D633B846F1}">
                  <asvg:svgBlip xmlns:asvg="http://schemas.microsoft.com/office/drawing/2016/SVG/main" r:embed="rId2"/>
                </a:ext>
              </a:extLst>
            </a:blip>
            <a:srcRect b="792"/>
            <a:stretch>
              <a:fillRect/>
            </a:stretch>
          </p:blipFill>
          <p:spPr>
            <a:xfrm flipH="1">
              <a:off x="8530794" y="4140146"/>
              <a:ext cx="692272" cy="686784"/>
            </a:xfrm>
            <a:prstGeom prst="rect">
              <a:avLst/>
            </a:prstGeom>
          </p:spPr>
        </p:pic>
      </p:grpSp>
      <p:pic>
        <p:nvPicPr>
          <p:cNvPr id="22" name="Picture 21">
            <a:extLst>
              <a:ext uri="{FF2B5EF4-FFF2-40B4-BE49-F238E27FC236}">
                <a16:creationId xmlns:a16="http://schemas.microsoft.com/office/drawing/2014/main" id="{768E5620-7369-1700-4A10-205B655892F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9" b="97049" l="9942" r="89994">
                        <a14:foregroundMark x1="50936" y1="26674" x2="51840" y2="87174"/>
                        <a14:foregroundMark x1="51840" y1="87174" x2="53906" y2="97049"/>
                        <a14:foregroundMark x1="52937" y1="39841" x2="54422" y2="46538"/>
                        <a14:foregroundMark x1="42092" y1="77526" x2="43060" y2="85698"/>
                        <a14:foregroundMark x1="60232" y1="78093" x2="58748" y2="88195"/>
                        <a14:foregroundMark x1="58748" y1="88195" x2="58748" y2="88195"/>
                      </a14:backgroundRemoval>
                    </a14:imgEffect>
                  </a14:imgLayer>
                </a14:imgProps>
              </a:ext>
            </a:extLst>
          </a:blip>
          <a:srcRect l="39600" t="16294" r="36614"/>
          <a:stretch>
            <a:fillRect/>
          </a:stretch>
        </p:blipFill>
        <p:spPr>
          <a:xfrm>
            <a:off x="3297011" y="839004"/>
            <a:ext cx="2174990" cy="4304495"/>
          </a:xfrm>
          <a:prstGeom prst="rect">
            <a:avLst/>
          </a:prstGeom>
        </p:spPr>
      </p:pic>
    </p:spTree>
    <p:extLst>
      <p:ext uri="{BB962C8B-B14F-4D97-AF65-F5344CB8AC3E}">
        <p14:creationId xmlns:p14="http://schemas.microsoft.com/office/powerpoint/2010/main" val="2099313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2CDBC-214B-AEC0-CEE2-339DB598AC3E}"/>
              </a:ext>
            </a:extLst>
          </p:cNvPr>
          <p:cNvSpPr>
            <a:spLocks noGrp="1"/>
          </p:cNvSpPr>
          <p:nvPr>
            <p:ph type="title"/>
          </p:nvPr>
        </p:nvSpPr>
        <p:spPr>
          <a:xfrm>
            <a:off x="3756074" y="385163"/>
            <a:ext cx="5063925" cy="493950"/>
          </a:xfrm>
        </p:spPr>
        <p:txBody>
          <a:bodyPr anchor="t"/>
          <a:lstStyle/>
          <a:p>
            <a:r>
              <a:rPr lang="en-GB" sz="2800" dirty="0"/>
              <a:t>Supporting Universities with</a:t>
            </a:r>
            <a:br>
              <a:rPr lang="en-GB" sz="2800" dirty="0"/>
            </a:br>
            <a:r>
              <a:rPr lang="en-GB" sz="2800" b="0" dirty="0">
                <a:latin typeface="Delivery Cd Light" panose="020F0406020204020204" pitchFamily="34" charset="0"/>
                <a:ea typeface="Delivery Cd Light" panose="020F0406020204020204" pitchFamily="34" charset="0"/>
                <a:cs typeface="Delivery Cd Light" panose="020F0406020204020204" pitchFamily="34" charset="0"/>
              </a:rPr>
              <a:t>DHL Express Special Services</a:t>
            </a:r>
          </a:p>
        </p:txBody>
      </p:sp>
      <p:sp>
        <p:nvSpPr>
          <p:cNvPr id="3" name="Content Placeholder 2">
            <a:extLst>
              <a:ext uri="{FF2B5EF4-FFF2-40B4-BE49-F238E27FC236}">
                <a16:creationId xmlns:a16="http://schemas.microsoft.com/office/drawing/2014/main" id="{376CC82E-5517-7A2C-121F-B795A05E0389}"/>
              </a:ext>
            </a:extLst>
          </p:cNvPr>
          <p:cNvSpPr>
            <a:spLocks noGrp="1"/>
          </p:cNvSpPr>
          <p:nvPr>
            <p:ph sz="quarter" idx="14"/>
          </p:nvPr>
        </p:nvSpPr>
        <p:spPr>
          <a:xfrm>
            <a:off x="3756074" y="1371918"/>
            <a:ext cx="5063925" cy="3528000"/>
          </a:xfrm>
        </p:spPr>
        <p:txBody>
          <a:bodyPr/>
          <a:lstStyle/>
          <a:p>
            <a:r>
              <a:rPr lang="en-GB" b="1" dirty="0"/>
              <a:t>NEUPC Specific Support</a:t>
            </a:r>
          </a:p>
          <a:p>
            <a:pPr marL="0" marR="0" lvl="0" indent="0" algn="l" defTabSz="685800" rtl="0" eaLnBrk="1" fontAlgn="auto" latinLnBrk="0" hangingPunct="1">
              <a:lnSpc>
                <a:spcPct val="100000"/>
              </a:lnSpc>
              <a:spcBef>
                <a:spcPts val="0"/>
              </a:spcBef>
              <a:spcAft>
                <a:spcPts val="120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Aptos Display" panose="02110004020202020204"/>
                <a:ea typeface="Delivery" panose="020F0503020204020204" pitchFamily="34" charset="0"/>
                <a:cs typeface="Delivery" panose="020F0503020204020204" pitchFamily="34" charset="0"/>
              </a:rPr>
              <a:t>Universities often require specialised logistics beyond standard carrier networks. DHL Express Special Services can support when shipments are oversized, overweight, high-value, or require white-glove handling.</a:t>
            </a:r>
            <a:endPar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685800" rtl="0" eaLnBrk="1" fontAlgn="auto" latinLnBrk="0" hangingPunct="1">
              <a:lnSpc>
                <a:spcPct val="100000"/>
              </a:lnSpc>
              <a:spcBef>
                <a:spcPts val="0"/>
              </a:spcBef>
              <a:spcAft>
                <a:spcPts val="375"/>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ptos" panose="02110004020202020204"/>
                <a:ea typeface="+mn-ea"/>
                <a:cs typeface="+mn-cs"/>
              </a:rPr>
              <a:t>Key University Logistics Needs:</a:t>
            </a:r>
          </a:p>
          <a:p>
            <a:pPr marL="171450" marR="0" lvl="0" indent="-171450" algn="l" defTabSz="685800" rtl="0" eaLnBrk="1" fontAlgn="auto" latinLnBrk="0" hangingPunct="1">
              <a:lnSpc>
                <a:spcPct val="100000"/>
              </a:lnSpc>
              <a:spcBef>
                <a:spcPts val="0"/>
              </a:spcBef>
              <a:spcAft>
                <a:spcPts val="375"/>
              </a:spcAft>
              <a:buClrTx/>
              <a:buSzTx/>
              <a:buFont typeface="Delivery" panose="020F0503020204020204" pitchFamily="34" charset="0"/>
              <a:buChar char="⬛"/>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Transport of sensitive lab equipment and research materials</a:t>
            </a:r>
          </a:p>
          <a:p>
            <a:pPr marL="171450" marR="0" lvl="0" indent="-171450" algn="l" defTabSz="685800" rtl="0" eaLnBrk="1" fontAlgn="auto" latinLnBrk="0" hangingPunct="1">
              <a:lnSpc>
                <a:spcPct val="100000"/>
              </a:lnSpc>
              <a:spcBef>
                <a:spcPts val="0"/>
              </a:spcBef>
              <a:spcAft>
                <a:spcPts val="375"/>
              </a:spcAft>
              <a:buClrTx/>
              <a:buSzTx/>
              <a:buFont typeface="Delivery" panose="020F0503020204020204" pitchFamily="34" charset="0"/>
              <a:buChar char="⬛"/>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Temperature-controlled or secure handling for biological samples and chemicals</a:t>
            </a:r>
          </a:p>
          <a:p>
            <a:pPr marL="171450" marR="0" lvl="0" indent="-171450" algn="l" defTabSz="685800" rtl="0" eaLnBrk="1" fontAlgn="auto" latinLnBrk="0" hangingPunct="1">
              <a:lnSpc>
                <a:spcPct val="100000"/>
              </a:lnSpc>
              <a:spcBef>
                <a:spcPts val="0"/>
              </a:spcBef>
              <a:spcAft>
                <a:spcPts val="375"/>
              </a:spcAft>
              <a:buClrTx/>
              <a:buSzTx/>
              <a:buFont typeface="Delivery" panose="020F0503020204020204" pitchFamily="34" charset="0"/>
              <a:buChar char="⬛"/>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Movement of high-value scientific instruments</a:t>
            </a:r>
          </a:p>
          <a:p>
            <a:pPr marL="171450" marR="0" lvl="0" indent="-171450" algn="l" defTabSz="685800" rtl="0" eaLnBrk="1" fontAlgn="auto" latinLnBrk="0" hangingPunct="1">
              <a:lnSpc>
                <a:spcPct val="100000"/>
              </a:lnSpc>
              <a:spcBef>
                <a:spcPts val="0"/>
              </a:spcBef>
              <a:spcAft>
                <a:spcPts val="375"/>
              </a:spcAft>
              <a:buClrTx/>
              <a:buSzTx/>
              <a:buFont typeface="Delivery" panose="020F0503020204020204" pitchFamily="34" charset="0"/>
              <a:buChar char="⬛"/>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Time-critical deliveries for experiments, conferences, and academic collaborations</a:t>
            </a:r>
          </a:p>
          <a:p>
            <a:pPr marL="171450" marR="0" lvl="0" indent="-171450" algn="l" defTabSz="685800" rtl="0" eaLnBrk="1" fontAlgn="auto" latinLnBrk="0" hangingPunct="1">
              <a:lnSpc>
                <a:spcPct val="100000"/>
              </a:lnSpc>
              <a:spcBef>
                <a:spcPts val="0"/>
              </a:spcBef>
              <a:spcAft>
                <a:spcPts val="1200"/>
              </a:spcAft>
              <a:buClrTx/>
              <a:buSzTx/>
              <a:buFont typeface="Delivery" panose="020F0503020204020204" pitchFamily="34" charset="0"/>
              <a:buChar char="⬛"/>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Campus or inter-campus equipment relocations</a:t>
            </a:r>
          </a:p>
          <a:p>
            <a:pPr marL="0" marR="0" lvl="0" indent="0" algn="l" defTabSz="685800" rtl="0" eaLnBrk="1" fontAlgn="auto" latinLnBrk="0" hangingPunct="1">
              <a:lnSpc>
                <a:spcPct val="100000"/>
              </a:lnSpc>
              <a:spcBef>
                <a:spcPts val="0"/>
              </a:spcBef>
              <a:spcAft>
                <a:spcPts val="375"/>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ptos" panose="02110004020202020204"/>
                <a:ea typeface="+mn-ea"/>
                <a:cs typeface="+mn-cs"/>
              </a:rPr>
              <a:t>How DHL Express Special Services Helps:</a:t>
            </a:r>
          </a:p>
          <a:p>
            <a:pPr marL="171450" marR="0" lvl="0" indent="-171450" algn="l" defTabSz="685800" rtl="0" eaLnBrk="1" fontAlgn="auto" latinLnBrk="0" hangingPunct="1">
              <a:lnSpc>
                <a:spcPct val="100000"/>
              </a:lnSpc>
              <a:spcBef>
                <a:spcPts val="0"/>
              </a:spcBef>
              <a:spcAft>
                <a:spcPts val="375"/>
              </a:spcAft>
              <a:buClrTx/>
              <a:buSzTx/>
              <a:buFont typeface="Delivery" panose="020F0503020204020204" pitchFamily="34" charset="0"/>
              <a:buChar char="⬛"/>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Dedicated vehicles for direct, same-day transport</a:t>
            </a:r>
          </a:p>
          <a:p>
            <a:pPr marL="171450" marR="0" lvl="0" indent="-171450" algn="l" defTabSz="685800" rtl="0" eaLnBrk="1" fontAlgn="auto" latinLnBrk="0" hangingPunct="1">
              <a:lnSpc>
                <a:spcPct val="100000"/>
              </a:lnSpc>
              <a:spcBef>
                <a:spcPts val="0"/>
              </a:spcBef>
              <a:spcAft>
                <a:spcPts val="375"/>
              </a:spcAft>
              <a:buClrTx/>
              <a:buSzTx/>
              <a:buFont typeface="Delivery" panose="020F0503020204020204" pitchFamily="34" charset="0"/>
              <a:buChar char="⬛"/>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White-glove handling for delicate or high-value equipment</a:t>
            </a:r>
          </a:p>
          <a:p>
            <a:pPr marL="171450" marR="0" lvl="0" indent="-171450" algn="l" defTabSz="685800" rtl="0" eaLnBrk="1" fontAlgn="auto" latinLnBrk="0" hangingPunct="1">
              <a:lnSpc>
                <a:spcPct val="100000"/>
              </a:lnSpc>
              <a:spcBef>
                <a:spcPts val="0"/>
              </a:spcBef>
              <a:spcAft>
                <a:spcPts val="375"/>
              </a:spcAft>
              <a:buClrTx/>
              <a:buSzTx/>
              <a:buFont typeface="Delivery" panose="020F0503020204020204" pitchFamily="34" charset="0"/>
              <a:buChar char="⬛"/>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Oversized and overweight shipment solutions</a:t>
            </a:r>
          </a:p>
          <a:p>
            <a:pPr marL="171450" marR="0" lvl="0" indent="-171450" algn="l" defTabSz="685800" rtl="0" eaLnBrk="1" fontAlgn="auto" latinLnBrk="0" hangingPunct="1">
              <a:lnSpc>
                <a:spcPct val="100000"/>
              </a:lnSpc>
              <a:spcBef>
                <a:spcPts val="0"/>
              </a:spcBef>
              <a:spcAft>
                <a:spcPts val="375"/>
              </a:spcAft>
              <a:buClrTx/>
              <a:buSzTx/>
              <a:buFont typeface="Delivery" panose="020F0503020204020204" pitchFamily="34" charset="0"/>
              <a:buChar char="⬛"/>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Secure chain-of-custody for sensitive research items</a:t>
            </a:r>
          </a:p>
          <a:p>
            <a:pPr marL="171450" marR="0" lvl="0" indent="-171450" algn="l" defTabSz="685800" rtl="0" eaLnBrk="1" fontAlgn="auto" latinLnBrk="0" hangingPunct="1">
              <a:lnSpc>
                <a:spcPct val="100000"/>
              </a:lnSpc>
              <a:spcBef>
                <a:spcPts val="0"/>
              </a:spcBef>
              <a:spcAft>
                <a:spcPts val="375"/>
              </a:spcAft>
              <a:buClrTx/>
              <a:buSzTx/>
              <a:buFont typeface="Delivery" panose="020F0503020204020204" pitchFamily="34" charset="0"/>
              <a:buChar char="⬛"/>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Customised logistics when the standard Express network cannot accommodate the shipment (brokerage, IOR, temp exp / imp support)</a:t>
            </a:r>
          </a:p>
        </p:txBody>
      </p:sp>
      <p:pic>
        <p:nvPicPr>
          <p:cNvPr id="4" name="Picture 3">
            <a:extLst>
              <a:ext uri="{FF2B5EF4-FFF2-40B4-BE49-F238E27FC236}">
                <a16:creationId xmlns:a16="http://schemas.microsoft.com/office/drawing/2014/main" id="{E80CC807-087E-5543-8078-21F5DFAF3244}"/>
              </a:ext>
            </a:extLst>
          </p:cNvPr>
          <p:cNvPicPr>
            <a:picLocks noChangeAspect="1"/>
          </p:cNvPicPr>
          <p:nvPr/>
        </p:nvPicPr>
        <p:blipFill>
          <a:blip r:embed="rId2"/>
          <a:stretch>
            <a:fillRect/>
          </a:stretch>
        </p:blipFill>
        <p:spPr>
          <a:xfrm>
            <a:off x="-67092" y="0"/>
            <a:ext cx="3719594" cy="5143500"/>
          </a:xfrm>
          <a:prstGeom prst="rect">
            <a:avLst/>
          </a:prstGeom>
        </p:spPr>
      </p:pic>
    </p:spTree>
    <p:extLst>
      <p:ext uri="{BB962C8B-B14F-4D97-AF65-F5344CB8AC3E}">
        <p14:creationId xmlns:p14="http://schemas.microsoft.com/office/powerpoint/2010/main" val="3595241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AD3CA-0B41-1C61-F70F-77B05DABD1EE}"/>
            </a:ext>
          </a:extLst>
        </p:cNvPr>
        <p:cNvGrpSpPr/>
        <p:nvPr/>
      </p:nvGrpSpPr>
      <p:grpSpPr>
        <a:xfrm>
          <a:off x="0" y="0"/>
          <a:ext cx="0" cy="0"/>
          <a:chOff x="0" y="0"/>
          <a:chExt cx="0" cy="0"/>
        </a:xfrm>
      </p:grpSpPr>
      <p:pic>
        <p:nvPicPr>
          <p:cNvPr id="11" name="Picture Placeholder 10" descr="A person sitting in a chair in a library&#10;&#10;AI-generated content may be incorrect.">
            <a:extLst>
              <a:ext uri="{FF2B5EF4-FFF2-40B4-BE49-F238E27FC236}">
                <a16:creationId xmlns:a16="http://schemas.microsoft.com/office/drawing/2014/main" id="{A684328F-7800-BAA9-BBEA-35EE9BAEBB71}"/>
              </a:ext>
            </a:extLst>
          </p:cNvPr>
          <p:cNvPicPr>
            <a:picLocks noGrp="1" noChangeAspect="1"/>
          </p:cNvPicPr>
          <p:nvPr>
            <p:ph type="pic" sz="quarter" idx="14"/>
          </p:nvPr>
        </p:nvPicPr>
        <p:blipFill>
          <a:blip r:embed="rId2"/>
          <a:srcRect l="61" r="61"/>
          <a:stretch/>
        </p:blipFill>
        <p:spPr/>
      </p:pic>
      <p:sp>
        <p:nvSpPr>
          <p:cNvPr id="2" name="Title 1">
            <a:extLst>
              <a:ext uri="{FF2B5EF4-FFF2-40B4-BE49-F238E27FC236}">
                <a16:creationId xmlns:a16="http://schemas.microsoft.com/office/drawing/2014/main" id="{A67CD2DA-A8B7-8F48-E515-0ED22BD7F214}"/>
              </a:ext>
            </a:extLst>
          </p:cNvPr>
          <p:cNvSpPr>
            <a:spLocks noGrp="1"/>
          </p:cNvSpPr>
          <p:nvPr>
            <p:ph type="title"/>
          </p:nvPr>
        </p:nvSpPr>
        <p:spPr/>
        <p:txBody>
          <a:bodyPr/>
          <a:lstStyle/>
          <a:p>
            <a:r>
              <a:rPr lang="en-GB" dirty="0">
                <a:solidFill>
                  <a:schemeClr val="bg1"/>
                </a:solidFill>
              </a:rPr>
              <a:t>THANK YOU </a:t>
            </a:r>
          </a:p>
        </p:txBody>
      </p:sp>
    </p:spTree>
    <p:extLst>
      <p:ext uri="{BB962C8B-B14F-4D97-AF65-F5344CB8AC3E}">
        <p14:creationId xmlns:p14="http://schemas.microsoft.com/office/powerpoint/2010/main" val="162889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A3938-6A2E-6CF7-1CB7-23A6B571C645}"/>
              </a:ext>
            </a:extLst>
          </p:cNvPr>
          <p:cNvSpPr>
            <a:spLocks noGrp="1"/>
          </p:cNvSpPr>
          <p:nvPr>
            <p:ph type="title"/>
          </p:nvPr>
        </p:nvSpPr>
        <p:spPr/>
        <p:txBody>
          <a:bodyPr/>
          <a:lstStyle/>
          <a:p>
            <a:r>
              <a:rPr lang="en-GB" dirty="0"/>
              <a:t>Contact Us</a:t>
            </a:r>
          </a:p>
        </p:txBody>
      </p:sp>
      <p:sp>
        <p:nvSpPr>
          <p:cNvPr id="3" name="Content Placeholder 2">
            <a:extLst>
              <a:ext uri="{FF2B5EF4-FFF2-40B4-BE49-F238E27FC236}">
                <a16:creationId xmlns:a16="http://schemas.microsoft.com/office/drawing/2014/main" id="{F07E3C8C-1ABA-FB52-5B01-239E1E96BFA1}"/>
              </a:ext>
            </a:extLst>
          </p:cNvPr>
          <p:cNvSpPr>
            <a:spLocks noGrp="1"/>
          </p:cNvSpPr>
          <p:nvPr>
            <p:ph sz="quarter" idx="14"/>
          </p:nvPr>
        </p:nvSpPr>
        <p:spPr/>
        <p:txBody>
          <a:bodyPr/>
          <a:lstStyle/>
          <a:p>
            <a:r>
              <a:rPr lang="en-GB" dirty="0"/>
              <a:t>Luke Rennocks</a:t>
            </a:r>
          </a:p>
          <a:p>
            <a:r>
              <a:rPr lang="en-GB" dirty="0"/>
              <a:t>Key Account Manager</a:t>
            </a:r>
          </a:p>
          <a:p>
            <a:r>
              <a:rPr lang="en-GB" dirty="0"/>
              <a:t>luke.rennocks@dhl.com</a:t>
            </a:r>
          </a:p>
          <a:p>
            <a:endParaRPr lang="en-GB" dirty="0"/>
          </a:p>
          <a:p>
            <a:endParaRPr lang="en-GB" dirty="0"/>
          </a:p>
          <a:p>
            <a:endParaRPr lang="en-GB" dirty="0"/>
          </a:p>
          <a:p>
            <a:endParaRPr lang="en-GB" dirty="0"/>
          </a:p>
          <a:p>
            <a:r>
              <a:rPr lang="en-GB" dirty="0"/>
              <a:t>Sahyeeda Saleem</a:t>
            </a:r>
          </a:p>
          <a:p>
            <a:r>
              <a:rPr lang="en-GB" dirty="0"/>
              <a:t>Assistant Category Manager </a:t>
            </a:r>
          </a:p>
          <a:p>
            <a:r>
              <a:rPr lang="en-GB" dirty="0"/>
              <a:t>s.saleem@neupc.ac.uk</a:t>
            </a:r>
          </a:p>
          <a:p>
            <a:endParaRPr lang="en-GB" dirty="0"/>
          </a:p>
        </p:txBody>
      </p:sp>
      <p:pic>
        <p:nvPicPr>
          <p:cNvPr id="4" name="Picture 4">
            <a:extLst>
              <a:ext uri="{FF2B5EF4-FFF2-40B4-BE49-F238E27FC236}">
                <a16:creationId xmlns:a16="http://schemas.microsoft.com/office/drawing/2014/main" id="{60E3E394-B439-1860-9FBF-B8851F347D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000" y="3838904"/>
            <a:ext cx="1139073" cy="5561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yellow box with red text&#10;&#10;AI-generated content may be incorrect.">
            <a:extLst>
              <a:ext uri="{FF2B5EF4-FFF2-40B4-BE49-F238E27FC236}">
                <a16:creationId xmlns:a16="http://schemas.microsoft.com/office/drawing/2014/main" id="{8F4C3ABC-B1DA-0743-76CA-8D427B087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000" y="1956980"/>
            <a:ext cx="1169310" cy="556108"/>
          </a:xfrm>
          <a:prstGeom prst="rect">
            <a:avLst/>
          </a:prstGeom>
        </p:spPr>
      </p:pic>
    </p:spTree>
    <p:extLst>
      <p:ext uri="{BB962C8B-B14F-4D97-AF65-F5344CB8AC3E}">
        <p14:creationId xmlns:p14="http://schemas.microsoft.com/office/powerpoint/2010/main" val="2869485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2C041D2-38BE-0EE0-0A3A-885E370D4D1C}"/>
              </a:ext>
            </a:extLst>
          </p:cNvPr>
          <p:cNvSpPr>
            <a:spLocks noGrp="1"/>
          </p:cNvSpPr>
          <p:nvPr>
            <p:ph type="title"/>
          </p:nvPr>
        </p:nvSpPr>
        <p:spPr/>
        <p:txBody>
          <a:bodyPr/>
          <a:lstStyle/>
          <a:p>
            <a:r>
              <a:rPr lang="en-GB" sz="2800" dirty="0"/>
              <a:t>DHL Express Global Overview</a:t>
            </a:r>
          </a:p>
        </p:txBody>
      </p:sp>
      <p:pic>
        <p:nvPicPr>
          <p:cNvPr id="10" name="Picture 9" descr="A person giving a package to a person&#10;&#10;AI-generated content may be incorrect.">
            <a:extLst>
              <a:ext uri="{FF2B5EF4-FFF2-40B4-BE49-F238E27FC236}">
                <a16:creationId xmlns:a16="http://schemas.microsoft.com/office/drawing/2014/main" id="{DA280ED2-FD50-61AB-79B7-4D20615FF80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8000"/>
                    </a14:imgEffect>
                  </a14:imgLayer>
                </a14:imgProps>
              </a:ext>
              <a:ext uri="{28A0092B-C50C-407E-A947-70E740481C1C}">
                <a14:useLocalDpi xmlns:a14="http://schemas.microsoft.com/office/drawing/2010/main" val="0"/>
              </a:ext>
            </a:extLst>
          </a:blip>
          <a:srcRect t="17843" b="4852"/>
          <a:stretch/>
        </p:blipFill>
        <p:spPr>
          <a:xfrm>
            <a:off x="6323760" y="1001938"/>
            <a:ext cx="2494800" cy="1285200"/>
          </a:xfrm>
          <a:prstGeom prst="roundRect">
            <a:avLst>
              <a:gd name="adj" fmla="val 5402"/>
            </a:avLst>
          </a:prstGeom>
        </p:spPr>
      </p:pic>
      <p:pic>
        <p:nvPicPr>
          <p:cNvPr id="11" name="Picture 2" descr="DHL Hub, East Midlands Airport | RPS">
            <a:extLst>
              <a:ext uri="{FF2B5EF4-FFF2-40B4-BE49-F238E27FC236}">
                <a16:creationId xmlns:a16="http://schemas.microsoft.com/office/drawing/2014/main" id="{A5441997-EC2C-3703-DC95-596E922CF72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39000"/>
                    </a14:imgEffect>
                  </a14:imgLayer>
                </a14:imgProps>
              </a:ext>
              <a:ext uri="{28A0092B-C50C-407E-A947-70E740481C1C}">
                <a14:useLocalDpi xmlns:a14="http://schemas.microsoft.com/office/drawing/2010/main" val="0"/>
              </a:ext>
            </a:extLst>
          </a:blip>
          <a:srcRect t="18429" b="453"/>
          <a:stretch/>
        </p:blipFill>
        <p:spPr bwMode="auto">
          <a:xfrm>
            <a:off x="6323759" y="2380777"/>
            <a:ext cx="2494800" cy="1299600"/>
          </a:xfrm>
          <a:prstGeom prst="roundRect">
            <a:avLst>
              <a:gd name="adj" fmla="val 6113"/>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2C586933-C256-9F28-600F-6BEA189CE307}"/>
              </a:ext>
            </a:extLst>
          </p:cNvPr>
          <p:cNvGrpSpPr/>
          <p:nvPr/>
        </p:nvGrpSpPr>
        <p:grpSpPr>
          <a:xfrm>
            <a:off x="4248042" y="1001938"/>
            <a:ext cx="1998525" cy="3578400"/>
            <a:chOff x="1668713" y="838672"/>
            <a:chExt cx="1998525" cy="3578400"/>
          </a:xfrm>
        </p:grpSpPr>
        <p:pic>
          <p:nvPicPr>
            <p:cNvPr id="13" name="Picture 12" descr="A yellow van with a plane flying over it&#10;&#10;AI-generated content may be incorrect.">
              <a:extLst>
                <a:ext uri="{FF2B5EF4-FFF2-40B4-BE49-F238E27FC236}">
                  <a16:creationId xmlns:a16="http://schemas.microsoft.com/office/drawing/2014/main" id="{DB32AD51-0913-2A97-855C-DEBF2E2B400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1000"/>
                      </a14:imgEffect>
                    </a14:imgLayer>
                  </a14:imgProps>
                </a:ext>
                <a:ext uri="{28A0092B-C50C-407E-A947-70E740481C1C}">
                  <a14:useLocalDpi xmlns:a14="http://schemas.microsoft.com/office/drawing/2010/main" val="0"/>
                </a:ext>
              </a:extLst>
            </a:blip>
            <a:srcRect l="15669" r="579"/>
            <a:stretch/>
          </p:blipFill>
          <p:spPr>
            <a:xfrm>
              <a:off x="1668713" y="838672"/>
              <a:ext cx="1998000" cy="3578400"/>
            </a:xfrm>
            <a:prstGeom prst="roundRect">
              <a:avLst>
                <a:gd name="adj" fmla="val 2754"/>
              </a:avLst>
            </a:prstGeom>
          </p:spPr>
        </p:pic>
        <p:sp>
          <p:nvSpPr>
            <p:cNvPr id="14" name="TextBox 13">
              <a:extLst>
                <a:ext uri="{FF2B5EF4-FFF2-40B4-BE49-F238E27FC236}">
                  <a16:creationId xmlns:a16="http://schemas.microsoft.com/office/drawing/2014/main" id="{57DB9B44-BFAC-192D-95C4-30AF86810A32}"/>
                </a:ext>
              </a:extLst>
            </p:cNvPr>
            <p:cNvSpPr txBox="1"/>
            <p:nvPr/>
          </p:nvSpPr>
          <p:spPr>
            <a:xfrm>
              <a:off x="1668713" y="1238548"/>
              <a:ext cx="1998525" cy="2574602"/>
            </a:xfrm>
            <a:prstGeom prst="rect">
              <a:avLst/>
            </a:prstGeom>
            <a:noFill/>
          </p:spPr>
          <p:txBody>
            <a:bodyPr wrap="square" tIns="108000"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rPr>
                <a:t>500+</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Airports served globally</a:t>
              </a:r>
            </a:p>
            <a:p>
              <a:pPr marL="0" marR="0" lvl="0" indent="0" algn="ctr" defTabSz="457200" rtl="0" eaLnBrk="1" fontAlgn="auto" latinLnBrk="0" hangingPunct="1">
                <a:lnSpc>
                  <a:spcPct val="8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endParaRPr>
            </a:p>
            <a:p>
              <a:pPr marL="0" marR="0" lvl="0" indent="0" algn="ctr" defTabSz="457200" rtl="0" eaLnBrk="1" fontAlgn="auto" latinLnBrk="0" hangingPunct="1">
                <a:lnSpc>
                  <a:spcPct val="8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endParaRP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rPr>
                <a:t>&gt;295</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Dedicated Aircraft</a:t>
              </a:r>
            </a:p>
            <a:p>
              <a:pPr marL="0" marR="0" lvl="0" indent="0" algn="ctr" defTabSz="457200" rtl="0" eaLnBrk="1" fontAlgn="auto" latinLnBrk="0" hangingPunct="1">
                <a:lnSpc>
                  <a:spcPct val="8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endParaRPr>
            </a:p>
            <a:p>
              <a:pPr marL="0" marR="0" lvl="0" indent="0" algn="ctr" defTabSz="457200" rtl="0" eaLnBrk="1" fontAlgn="auto" latinLnBrk="0" hangingPunct="1">
                <a:lnSpc>
                  <a:spcPct val="8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endParaRP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rPr>
                <a:t>&gt;2,300</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Flights per day</a:t>
              </a:r>
            </a:p>
            <a:p>
              <a:pPr marL="0" marR="0" lvl="0" indent="0" algn="ctr" defTabSz="457200" rtl="0" eaLnBrk="1" fontAlgn="auto" latinLnBrk="0" hangingPunct="1">
                <a:lnSpc>
                  <a:spcPct val="8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endParaRPr>
            </a:p>
            <a:p>
              <a:pPr marL="0" marR="0" lvl="0" indent="0" algn="ctr" defTabSz="457200" rtl="0" eaLnBrk="1" fontAlgn="auto" latinLnBrk="0" hangingPunct="1">
                <a:lnSpc>
                  <a:spcPct val="8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endParaRP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rPr>
                <a:t>34,000</a:t>
              </a:r>
              <a:endParaRPr kumimoji="0" lang="en-GB" sz="2000" b="0" i="0" u="none" strike="noStrike" kern="1200" cap="none" spc="0" normalizeH="0" baseline="0" noProof="0" dirty="0">
                <a:ln>
                  <a:noFill/>
                </a:ln>
                <a:solidFill>
                  <a:srgbClr val="FFFFFF"/>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endParaRP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Vehicle (PUD)</a:t>
              </a:r>
            </a:p>
          </p:txBody>
        </p:sp>
      </p:grpSp>
      <p:pic>
        <p:nvPicPr>
          <p:cNvPr id="15" name="Picture 14" descr="A person holding a clipboard&#10;&#10;AI-generated content may be incorrect.">
            <a:extLst>
              <a:ext uri="{FF2B5EF4-FFF2-40B4-BE49-F238E27FC236}">
                <a16:creationId xmlns:a16="http://schemas.microsoft.com/office/drawing/2014/main" id="{D889982A-6010-A1F3-4527-8A8A4E7C13BA}"/>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324000" y="2854022"/>
            <a:ext cx="1778400" cy="1713600"/>
          </a:xfrm>
          <a:prstGeom prst="roundRect">
            <a:avLst>
              <a:gd name="adj" fmla="val 5105"/>
            </a:avLst>
          </a:prstGeom>
        </p:spPr>
      </p:pic>
      <p:pic>
        <p:nvPicPr>
          <p:cNvPr id="16" name="Picture 2">
            <a:extLst>
              <a:ext uri="{FF2B5EF4-FFF2-40B4-BE49-F238E27FC236}">
                <a16:creationId xmlns:a16="http://schemas.microsoft.com/office/drawing/2014/main" id="{590897FD-8814-AC9B-1144-1F7478351A64}"/>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flipV="1">
            <a:off x="2180431" y="1001113"/>
            <a:ext cx="1990418" cy="527679"/>
          </a:xfrm>
          <a:prstGeom prst="roundRect">
            <a:avLst>
              <a:gd name="adj" fmla="val 13960"/>
            </a:avLst>
          </a:prstGeom>
          <a:noFill/>
          <a:extLst>
            <a:ext uri="{909E8E84-426E-40DD-AFC4-6F175D3DCCD1}">
              <a14:hiddenFill xmlns:a14="http://schemas.microsoft.com/office/drawing/2010/main">
                <a:solidFill>
                  <a:srgbClr val="FFFFFF"/>
                </a:solidFill>
              </a14:hiddenFill>
            </a:ext>
          </a:extLst>
        </p:spPr>
      </p:pic>
      <p:pic>
        <p:nvPicPr>
          <p:cNvPr id="17" name="Picture 16" descr="A person in a red and black jacket&#10;&#10;AI-generated content may be incorrect.">
            <a:extLst>
              <a:ext uri="{FF2B5EF4-FFF2-40B4-BE49-F238E27FC236}">
                <a16:creationId xmlns:a16="http://schemas.microsoft.com/office/drawing/2014/main" id="{3B25F1B8-2CAE-72C9-3E83-D3303BEAB741}"/>
              </a:ext>
            </a:extLst>
          </p:cNvPr>
          <p:cNvPicPr>
            <a:picLocks noChangeAspect="1"/>
          </p:cNvPicPr>
          <p:nvPr/>
        </p:nvPicPr>
        <p:blipFill>
          <a:blip r:embed="rId10" cstate="hqprint">
            <a:extLst>
              <a:ext uri="{28A0092B-C50C-407E-A947-70E740481C1C}">
                <a14:useLocalDpi xmlns:a14="http://schemas.microsoft.com/office/drawing/2010/main"/>
              </a:ext>
            </a:extLst>
          </a:blip>
          <a:srcRect t="-4442" r="-24"/>
          <a:stretch/>
        </p:blipFill>
        <p:spPr>
          <a:xfrm>
            <a:off x="2180431" y="1195265"/>
            <a:ext cx="1990800" cy="3386138"/>
          </a:xfrm>
          <a:prstGeom prst="roundRect">
            <a:avLst>
              <a:gd name="adj" fmla="val 3241"/>
            </a:avLst>
          </a:prstGeom>
        </p:spPr>
      </p:pic>
      <p:sp>
        <p:nvSpPr>
          <p:cNvPr id="18" name="Freeform 8">
            <a:extLst>
              <a:ext uri="{FF2B5EF4-FFF2-40B4-BE49-F238E27FC236}">
                <a16:creationId xmlns:a16="http://schemas.microsoft.com/office/drawing/2014/main" id="{E6CA2D72-CEAA-5440-15C8-BEE9E47EBAB7}"/>
              </a:ext>
            </a:extLst>
          </p:cNvPr>
          <p:cNvSpPr/>
          <p:nvPr/>
        </p:nvSpPr>
        <p:spPr>
          <a:xfrm>
            <a:off x="324141" y="1001938"/>
            <a:ext cx="1778369" cy="1770979"/>
          </a:xfrm>
          <a:prstGeom prst="roundRect">
            <a:avLst>
              <a:gd name="adj" fmla="val 6230"/>
            </a:avLst>
          </a:prstGeom>
          <a:blipFill>
            <a:blip r:embed="rId11" cstate="email">
              <a:extLst>
                <a:ext uri="{28A0092B-C50C-407E-A947-70E740481C1C}">
                  <a14:useLocalDpi xmlns:a14="http://schemas.microsoft.com/office/drawing/2010/main"/>
                </a:ext>
              </a:extLst>
            </a:blip>
            <a:stretch>
              <a:fillRect/>
            </a:stretch>
          </a:blipFill>
        </p:spPr>
        <p:txBody>
          <a:bodyPr tIns="10800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rPr>
              <a:t>220</a:t>
            </a:r>
            <a:endParaRPr kumimoji="0" lang="en-GB" sz="1800" b="0" i="0" u="none" strike="noStrike" kern="1200" cap="none" spc="0" normalizeH="0" baseline="0" noProof="0" dirty="0">
              <a:ln>
                <a:noFill/>
              </a:ln>
              <a:solidFill>
                <a:srgbClr val="FFFFFF"/>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endParaRP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Countries and </a:t>
            </a:r>
            <a:br>
              <a:rPr kumimoji="0" lang="en-GB" sz="1100" b="0" i="0" u="none" strike="noStrike" kern="1200" cap="none" spc="0" normalizeH="0" baseline="0" noProof="0" dirty="0">
                <a:ln>
                  <a:noFill/>
                </a:ln>
                <a:solidFill>
                  <a:srgbClr val="FFFFFF"/>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br>
            <a:r>
              <a:rPr kumimoji="0" lang="en-GB" sz="1100" b="0" i="0" u="none" strike="noStrike" kern="1200" cap="none" spc="0" normalizeH="0" baseline="0" noProof="0" dirty="0">
                <a:ln>
                  <a:noFill/>
                </a:ln>
                <a:solidFill>
                  <a:srgbClr val="FFFFFF"/>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territories served</a:t>
            </a:r>
          </a:p>
        </p:txBody>
      </p:sp>
      <p:sp>
        <p:nvSpPr>
          <p:cNvPr id="19" name="TextBox 18">
            <a:extLst>
              <a:ext uri="{FF2B5EF4-FFF2-40B4-BE49-F238E27FC236}">
                <a16:creationId xmlns:a16="http://schemas.microsoft.com/office/drawing/2014/main" id="{655EF2F2-5191-C7C0-DDD5-8708A72E6030}"/>
              </a:ext>
            </a:extLst>
          </p:cNvPr>
          <p:cNvSpPr txBox="1"/>
          <p:nvPr/>
        </p:nvSpPr>
        <p:spPr>
          <a:xfrm>
            <a:off x="6323760" y="1657684"/>
            <a:ext cx="2496240" cy="629454"/>
          </a:xfrm>
          <a:prstGeom prst="rect">
            <a:avLst/>
          </a:prstGeom>
          <a:noFill/>
        </p:spPr>
        <p:txBody>
          <a:bodyPr wrap="square" lIns="162000" tIns="108000" rIns="162000"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rPr>
              <a:t>276</a:t>
            </a:r>
            <a:r>
              <a:rPr kumimoji="0" lang="en-GB" sz="1600" b="0" i="0" u="none" strike="noStrike" kern="1200" cap="none" spc="0" normalizeH="0" baseline="0" noProof="0" dirty="0">
                <a:ln>
                  <a:noFill/>
                </a:ln>
                <a:solidFill>
                  <a:srgbClr val="FFFFFF"/>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rPr>
              <a:t>MN</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Time definite shipments annually</a:t>
            </a:r>
          </a:p>
        </p:txBody>
      </p:sp>
      <p:sp>
        <p:nvSpPr>
          <p:cNvPr id="20" name="TextBox 19">
            <a:extLst>
              <a:ext uri="{FF2B5EF4-FFF2-40B4-BE49-F238E27FC236}">
                <a16:creationId xmlns:a16="http://schemas.microsoft.com/office/drawing/2014/main" id="{308F6BD7-9C55-00C6-897D-A5A6E54A6817}"/>
              </a:ext>
            </a:extLst>
          </p:cNvPr>
          <p:cNvSpPr txBox="1"/>
          <p:nvPr/>
        </p:nvSpPr>
        <p:spPr>
          <a:xfrm>
            <a:off x="6556862" y="2463155"/>
            <a:ext cx="1998525" cy="629454"/>
          </a:xfrm>
          <a:prstGeom prst="rect">
            <a:avLst/>
          </a:prstGeom>
          <a:noFill/>
        </p:spPr>
        <p:txBody>
          <a:bodyPr wrap="square" tIns="108000"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rPr>
              <a:t>3 </a:t>
            </a:r>
            <a:r>
              <a:rPr kumimoji="0" lang="en-GB" sz="1800" b="0" i="0" u="none" strike="noStrike" kern="1200" cap="none" spc="0" normalizeH="0" baseline="0" noProof="0" dirty="0">
                <a:ln>
                  <a:noFill/>
                </a:ln>
                <a:solidFill>
                  <a:srgbClr val="FFFFFF"/>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rPr>
              <a:t>&amp;</a:t>
            </a:r>
            <a:r>
              <a:rPr kumimoji="0" lang="en-GB" sz="2800" b="0" i="0" u="none" strike="noStrike" kern="1200" cap="none" spc="0" normalizeH="0" baseline="0" noProof="0" dirty="0">
                <a:ln>
                  <a:noFill/>
                </a:ln>
                <a:solidFill>
                  <a:srgbClr val="FFFFFF"/>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rPr>
              <a:t> 19</a:t>
            </a:r>
            <a:endParaRPr kumimoji="0" lang="en-GB" sz="1200" b="0" i="0" u="none" strike="noStrike" kern="1200" cap="none" spc="0" normalizeH="0" baseline="0" noProof="0" dirty="0">
              <a:ln>
                <a:noFill/>
              </a:ln>
              <a:solidFill>
                <a:srgbClr val="FFFFFF"/>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endParaRP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Global Hubs and Regional Hubs</a:t>
            </a:r>
          </a:p>
        </p:txBody>
      </p:sp>
      <p:grpSp>
        <p:nvGrpSpPr>
          <p:cNvPr id="21" name="Group 20">
            <a:extLst>
              <a:ext uri="{FF2B5EF4-FFF2-40B4-BE49-F238E27FC236}">
                <a16:creationId xmlns:a16="http://schemas.microsoft.com/office/drawing/2014/main" id="{FF1175B1-CD56-6C64-016C-9BFA9BB6C648}"/>
              </a:ext>
            </a:extLst>
          </p:cNvPr>
          <p:cNvGrpSpPr/>
          <p:nvPr/>
        </p:nvGrpSpPr>
        <p:grpSpPr>
          <a:xfrm>
            <a:off x="6323758" y="3744720"/>
            <a:ext cx="2494800" cy="836108"/>
            <a:chOff x="5884578" y="4009262"/>
            <a:chExt cx="2373448" cy="795438"/>
          </a:xfrm>
        </p:grpSpPr>
        <p:sp>
          <p:nvSpPr>
            <p:cNvPr id="22" name="Rectangle: Rounded Corners 21">
              <a:extLst>
                <a:ext uri="{FF2B5EF4-FFF2-40B4-BE49-F238E27FC236}">
                  <a16:creationId xmlns:a16="http://schemas.microsoft.com/office/drawing/2014/main" id="{89D4500D-4A41-EDB8-A846-C5A51984F2E2}"/>
                </a:ext>
              </a:extLst>
            </p:cNvPr>
            <p:cNvSpPr/>
            <p:nvPr/>
          </p:nvSpPr>
          <p:spPr>
            <a:xfrm>
              <a:off x="5884578" y="4009262"/>
              <a:ext cx="2373448" cy="795438"/>
            </a:xfrm>
            <a:prstGeom prst="roundRect">
              <a:avLst>
                <a:gd name="adj" fmla="val 8816"/>
              </a:avLst>
            </a:prstGeom>
            <a:solidFill>
              <a:srgbClr val="006443"/>
            </a:solidFill>
            <a:ln>
              <a:noFill/>
            </a:ln>
          </p:spPr>
          <p:style>
            <a:lnRef idx="2">
              <a:schemeClr val="accent1">
                <a:shade val="15000"/>
              </a:schemeClr>
            </a:lnRef>
            <a:fillRef idx="1">
              <a:schemeClr val="accent1"/>
            </a:fillRef>
            <a:effectRef idx="0">
              <a:schemeClr val="accent1"/>
            </a:effectRef>
            <a:fontRef idx="minor">
              <a:schemeClr val="lt1"/>
            </a:fontRef>
          </p:style>
          <p:txBody>
            <a:bodyPr lIns="162000" tIns="36000" rIns="162000" bIns="10800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FFFFFF"/>
                  </a:solidFill>
                  <a:effectLst/>
                  <a:uLnTx/>
                  <a:uFillTx/>
                  <a:latin typeface="Delivery" panose="020F0503020204020204" pitchFamily="34" charset="0"/>
                  <a:ea typeface="Delivery" panose="020F0503020204020204" pitchFamily="34" charset="0"/>
                  <a:cs typeface="Delivery" panose="020F0503020204020204" pitchFamily="34" charset="0"/>
                </a:rPr>
                <a:t>By the year 2050, </a:t>
              </a:r>
              <a:br>
                <a:rPr kumimoji="0" lang="en-GB" sz="900" b="0" i="0" u="none" strike="noStrike" kern="1200" cap="none" spc="0" normalizeH="0" baseline="0" noProof="0" dirty="0">
                  <a:ln>
                    <a:noFill/>
                  </a:ln>
                  <a:solidFill>
                    <a:srgbClr val="FFFFFF"/>
                  </a:solidFill>
                  <a:effectLst/>
                  <a:uLnTx/>
                  <a:uFillTx/>
                  <a:latin typeface="Delivery" panose="020F0503020204020204" pitchFamily="34" charset="0"/>
                  <a:ea typeface="Delivery" panose="020F0503020204020204" pitchFamily="34" charset="0"/>
                  <a:cs typeface="Delivery" panose="020F0503020204020204" pitchFamily="34" charset="0"/>
                </a:rPr>
              </a:br>
              <a:r>
                <a:rPr kumimoji="0" lang="en-GB" sz="900" b="0" i="0" u="none" strike="noStrike" kern="1200" cap="none" spc="0" normalizeH="0" baseline="0" noProof="0" dirty="0">
                  <a:ln>
                    <a:noFill/>
                  </a:ln>
                  <a:solidFill>
                    <a:srgbClr val="FFFFFF"/>
                  </a:solidFill>
                  <a:effectLst/>
                  <a:uLnTx/>
                  <a:uFillTx/>
                  <a:latin typeface="Delivery" panose="020F0503020204020204" pitchFamily="34" charset="0"/>
                  <a:ea typeface="Delivery" panose="020F0503020204020204" pitchFamily="34" charset="0"/>
                  <a:cs typeface="Delivery" panose="020F0503020204020204" pitchFamily="34" charset="0"/>
                </a:rPr>
                <a:t>DHL Group aims to achieve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FFFFFF"/>
                  </a:solidFill>
                  <a:effectLst/>
                  <a:uLnTx/>
                  <a:uFillTx/>
                  <a:latin typeface="Delivery" panose="020F0503020204020204" pitchFamily="34" charset="0"/>
                  <a:ea typeface="Delivery" panose="020F0503020204020204" pitchFamily="34" charset="0"/>
                  <a:cs typeface="Delivery" panose="020F0503020204020204" pitchFamily="34" charset="0"/>
                </a:rPr>
                <a:t>zero emissions logistics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3" name="Graphic 22">
              <a:extLst>
                <a:ext uri="{FF2B5EF4-FFF2-40B4-BE49-F238E27FC236}">
                  <a16:creationId xmlns:a16="http://schemas.microsoft.com/office/drawing/2014/main" id="{562CD069-E2EA-E91B-703A-84EA53C4A1BE}"/>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6351098" y="4515966"/>
              <a:ext cx="1404718" cy="210708"/>
            </a:xfrm>
            <a:prstGeom prst="rect">
              <a:avLst/>
            </a:prstGeom>
          </p:spPr>
        </p:pic>
      </p:grpSp>
      <p:sp>
        <p:nvSpPr>
          <p:cNvPr id="24" name="TextBox 23">
            <a:extLst>
              <a:ext uri="{FF2B5EF4-FFF2-40B4-BE49-F238E27FC236}">
                <a16:creationId xmlns:a16="http://schemas.microsoft.com/office/drawing/2014/main" id="{D76AF3FE-EB06-E2F5-E56A-EFA5B9141AAB}"/>
              </a:ext>
            </a:extLst>
          </p:cNvPr>
          <p:cNvSpPr txBox="1"/>
          <p:nvPr/>
        </p:nvSpPr>
        <p:spPr>
          <a:xfrm>
            <a:off x="6323760" y="3125112"/>
            <a:ext cx="2480485" cy="540000"/>
          </a:xfrm>
          <a:prstGeom prst="rect">
            <a:avLst/>
          </a:prstGeom>
          <a:noFill/>
        </p:spPr>
        <p:txBody>
          <a:bodyPr wrap="square" tIns="108000" numCol="2"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rPr>
              <a:t>127,000</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Service points</a:t>
            </a:r>
          </a:p>
          <a:p>
            <a:pPr marL="0" marR="0" lvl="0" indent="0" algn="ctr" defTabSz="457200" rtl="0" eaLnBrk="1" fontAlgn="auto" latinLnBrk="0" hangingPunct="1">
              <a:lnSpc>
                <a:spcPct val="80000"/>
              </a:lnSpc>
              <a:spcBef>
                <a:spcPts val="0"/>
              </a:spcBef>
              <a:spcAft>
                <a:spcPts val="0"/>
              </a:spcAft>
              <a:buClrTx/>
              <a:buSzTx/>
              <a:buFontTx/>
              <a:buNone/>
              <a:tabLst/>
              <a:defRPr/>
            </a:pPr>
            <a:endParaRPr kumimoji="0" lang="en-GB" sz="500" b="0" i="0" u="none" strike="noStrike" kern="1200" cap="none" spc="0" normalizeH="0" baseline="0" noProof="0" dirty="0">
              <a:ln>
                <a:noFill/>
              </a:ln>
              <a:solidFill>
                <a:srgbClr val="FFFFFF"/>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endParaRP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rPr>
              <a:t>3,800</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Facilities</a:t>
            </a:r>
          </a:p>
        </p:txBody>
      </p:sp>
      <p:sp>
        <p:nvSpPr>
          <p:cNvPr id="25" name="TextBox 24">
            <a:extLst>
              <a:ext uri="{FF2B5EF4-FFF2-40B4-BE49-F238E27FC236}">
                <a16:creationId xmlns:a16="http://schemas.microsoft.com/office/drawing/2014/main" id="{AC8B8326-23D6-49CE-BD98-CA831288231A}"/>
              </a:ext>
            </a:extLst>
          </p:cNvPr>
          <p:cNvSpPr txBox="1"/>
          <p:nvPr/>
        </p:nvSpPr>
        <p:spPr>
          <a:xfrm>
            <a:off x="2180430" y="1018363"/>
            <a:ext cx="1990417" cy="675251"/>
          </a:xfrm>
          <a:prstGeom prst="rect">
            <a:avLst/>
          </a:prstGeom>
          <a:noFill/>
        </p:spPr>
        <p:txBody>
          <a:bodyPr wrap="square" tIns="108000"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rPr>
              <a:t>116,000</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Employees</a:t>
            </a:r>
          </a:p>
        </p:txBody>
      </p:sp>
      <p:sp>
        <p:nvSpPr>
          <p:cNvPr id="26" name="TextBox 25">
            <a:extLst>
              <a:ext uri="{FF2B5EF4-FFF2-40B4-BE49-F238E27FC236}">
                <a16:creationId xmlns:a16="http://schemas.microsoft.com/office/drawing/2014/main" id="{6BF4D9D3-9391-3BEB-CCE2-13709AE7E8E2}"/>
              </a:ext>
            </a:extLst>
          </p:cNvPr>
          <p:cNvSpPr txBox="1"/>
          <p:nvPr/>
        </p:nvSpPr>
        <p:spPr>
          <a:xfrm>
            <a:off x="324000" y="2854022"/>
            <a:ext cx="837806" cy="642406"/>
          </a:xfrm>
          <a:prstGeom prst="rect">
            <a:avLst/>
          </a:prstGeom>
          <a:noFill/>
        </p:spPr>
        <p:txBody>
          <a:bodyPr wrap="none" lIns="162000" tIns="108000"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rPr>
              <a:t>3</a:t>
            </a:r>
            <a:r>
              <a:rPr kumimoji="0" lang="en-GB" sz="1600" b="0" i="0" u="none" strike="noStrike" kern="1200" cap="none" spc="0" normalizeH="0" baseline="0" noProof="0" dirty="0">
                <a:ln>
                  <a:noFill/>
                </a:ln>
                <a:solidFill>
                  <a:srgbClr val="000000"/>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rPr>
              <a:t>MN</a:t>
            </a:r>
            <a:endParaRPr kumimoji="0" lang="en-GB" sz="1200" b="0" i="0" u="none" strike="noStrike" kern="1200" cap="none" spc="0" normalizeH="0" baseline="0" noProof="0" dirty="0">
              <a:ln>
                <a:noFill/>
              </a:ln>
              <a:solidFill>
                <a:srgbClr val="000000"/>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endParaRP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Customers</a:t>
            </a:r>
            <a:endParaRPr kumimoji="0" lang="en-GB" sz="2800" b="0" i="0" u="none" strike="noStrike" kern="1200" cap="none" spc="0" normalizeH="0" baseline="0" noProof="0" dirty="0">
              <a:ln>
                <a:noFill/>
              </a:ln>
              <a:solidFill>
                <a:srgbClr val="000000"/>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endParaRPr>
          </a:p>
        </p:txBody>
      </p:sp>
    </p:spTree>
    <p:extLst>
      <p:ext uri="{BB962C8B-B14F-4D97-AF65-F5344CB8AC3E}">
        <p14:creationId xmlns:p14="http://schemas.microsoft.com/office/powerpoint/2010/main" val="733546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452D4-2BE7-521D-1802-5F4E327DD0FE}"/>
              </a:ext>
            </a:extLst>
          </p:cNvPr>
          <p:cNvSpPr>
            <a:spLocks noGrp="1"/>
          </p:cNvSpPr>
          <p:nvPr>
            <p:ph type="title"/>
          </p:nvPr>
        </p:nvSpPr>
        <p:spPr/>
        <p:txBody>
          <a:bodyPr/>
          <a:lstStyle/>
          <a:p>
            <a:r>
              <a:rPr lang="en-GB" sz="2800" dirty="0"/>
              <a:t>Our Core Services</a:t>
            </a:r>
          </a:p>
        </p:txBody>
      </p:sp>
      <p:sp>
        <p:nvSpPr>
          <p:cNvPr id="3" name="Rectangle: Rounded Corners 2">
            <a:extLst>
              <a:ext uri="{FF2B5EF4-FFF2-40B4-BE49-F238E27FC236}">
                <a16:creationId xmlns:a16="http://schemas.microsoft.com/office/drawing/2014/main" id="{F0CF7D1F-71D2-863E-992E-C656CA89BA74}"/>
              </a:ext>
            </a:extLst>
          </p:cNvPr>
          <p:cNvSpPr/>
          <p:nvPr/>
        </p:nvSpPr>
        <p:spPr>
          <a:xfrm>
            <a:off x="607477" y="1535068"/>
            <a:ext cx="3942448" cy="324036"/>
          </a:xfrm>
          <a:prstGeom prst="roundRect">
            <a:avLst>
              <a:gd name="adj" fmla="val 1864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36000" rIns="0" bIns="0" rtlCol="0" anchor="t">
            <a:noAutofit/>
          </a:bodyPr>
          <a:lstStyle/>
          <a:p>
            <a:pPr algn="ctr"/>
            <a:r>
              <a:rPr lang="en-GB" sz="1400" i="1">
                <a:solidFill>
                  <a:schemeClr val="bg1"/>
                </a:solidFill>
                <a:latin typeface="Delivery Cd Black" panose="020F0906020204020204" pitchFamily="34" charset="0"/>
                <a:ea typeface="Delivery Cd Black" panose="020F0906020204020204" pitchFamily="34" charset="0"/>
                <a:cs typeface="Delivery Cd Black" panose="020F0906020204020204" pitchFamily="34" charset="0"/>
              </a:rPr>
              <a:t>TIME</a:t>
            </a:r>
            <a:r>
              <a:rPr lang="en-GB" sz="1400">
                <a:solidFill>
                  <a:schemeClr val="bg1"/>
                </a:solidFill>
              </a:rPr>
              <a:t> </a:t>
            </a:r>
            <a:r>
              <a:rPr lang="en-GB" sz="1400" i="1">
                <a:solidFill>
                  <a:schemeClr val="bg1"/>
                </a:solidFill>
                <a:latin typeface="Delivery Cd Black" panose="020F0906020204020204" pitchFamily="34" charset="0"/>
                <a:ea typeface="Delivery Cd Black" panose="020F0906020204020204" pitchFamily="34" charset="0"/>
                <a:cs typeface="Delivery Cd Black" panose="020F0906020204020204" pitchFamily="34" charset="0"/>
              </a:rPr>
              <a:t>CRITICAL</a:t>
            </a:r>
          </a:p>
        </p:txBody>
      </p:sp>
      <p:sp>
        <p:nvSpPr>
          <p:cNvPr id="4" name="Rectangle: Top Corners Rounded 3">
            <a:extLst>
              <a:ext uri="{FF2B5EF4-FFF2-40B4-BE49-F238E27FC236}">
                <a16:creationId xmlns:a16="http://schemas.microsoft.com/office/drawing/2014/main" id="{EB721D73-E95B-D497-3FF8-46FFFE5FBEAB}"/>
              </a:ext>
            </a:extLst>
          </p:cNvPr>
          <p:cNvSpPr/>
          <p:nvPr/>
        </p:nvSpPr>
        <p:spPr>
          <a:xfrm>
            <a:off x="611560" y="1922011"/>
            <a:ext cx="1908000" cy="324036"/>
          </a:xfrm>
          <a:prstGeom prst="round2Same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i="1">
                <a:solidFill>
                  <a:schemeClr val="accent4"/>
                </a:solidFill>
                <a:latin typeface="Delivery Cd Black" panose="020F0906020204020204" pitchFamily="34" charset="0"/>
                <a:ea typeface="Delivery Cd Black" panose="020F0906020204020204" pitchFamily="34" charset="0"/>
                <a:cs typeface="Delivery Cd Black" panose="020F0906020204020204" pitchFamily="34" charset="0"/>
              </a:rPr>
              <a:t>EXPRESS</a:t>
            </a:r>
            <a:r>
              <a:rPr lang="en-GB" sz="1400" i="1">
                <a:solidFill>
                  <a:schemeClr val="tx1"/>
                </a:solidFill>
                <a:latin typeface="Delivery Cd Black" panose="020F0906020204020204" pitchFamily="34" charset="0"/>
                <a:ea typeface="Delivery Cd Black" panose="020F0906020204020204" pitchFamily="34" charset="0"/>
                <a:cs typeface="Delivery Cd Black" panose="020F0906020204020204" pitchFamily="34" charset="0"/>
              </a:rPr>
              <a:t>9:00</a:t>
            </a:r>
          </a:p>
        </p:txBody>
      </p:sp>
      <p:sp>
        <p:nvSpPr>
          <p:cNvPr id="5" name="Rectangle: Top Corners Rounded 4">
            <a:extLst>
              <a:ext uri="{FF2B5EF4-FFF2-40B4-BE49-F238E27FC236}">
                <a16:creationId xmlns:a16="http://schemas.microsoft.com/office/drawing/2014/main" id="{591C1E88-1257-0B6F-E9E3-D412361FA3FB}"/>
              </a:ext>
            </a:extLst>
          </p:cNvPr>
          <p:cNvSpPr/>
          <p:nvPr/>
        </p:nvSpPr>
        <p:spPr>
          <a:xfrm>
            <a:off x="2645776" y="1922011"/>
            <a:ext cx="1908232" cy="324036"/>
          </a:xfrm>
          <a:prstGeom prst="round2Same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i="1">
                <a:solidFill>
                  <a:schemeClr val="accent4"/>
                </a:solidFill>
                <a:latin typeface="Delivery Cd Black" panose="020F0906020204020204" pitchFamily="34" charset="0"/>
                <a:ea typeface="Delivery Cd Black" panose="020F0906020204020204" pitchFamily="34" charset="0"/>
                <a:cs typeface="Delivery Cd Black" panose="020F0906020204020204" pitchFamily="34" charset="0"/>
              </a:rPr>
              <a:t>EXPRESS</a:t>
            </a:r>
            <a:r>
              <a:rPr lang="en-GB" sz="1400" i="1">
                <a:solidFill>
                  <a:schemeClr val="tx1"/>
                </a:solidFill>
                <a:latin typeface="Delivery Cd Black" panose="020F0906020204020204" pitchFamily="34" charset="0"/>
                <a:ea typeface="Delivery Cd Black" panose="020F0906020204020204" pitchFamily="34" charset="0"/>
                <a:cs typeface="Delivery Cd Black" panose="020F0906020204020204" pitchFamily="34" charset="0"/>
              </a:rPr>
              <a:t>12:00</a:t>
            </a:r>
          </a:p>
        </p:txBody>
      </p:sp>
      <p:sp>
        <p:nvSpPr>
          <p:cNvPr id="6" name="Rectangle: Top Corners Rounded 5">
            <a:extLst>
              <a:ext uri="{FF2B5EF4-FFF2-40B4-BE49-F238E27FC236}">
                <a16:creationId xmlns:a16="http://schemas.microsoft.com/office/drawing/2014/main" id="{232013D3-EE51-DE3F-4BBF-FC6F755D5335}"/>
              </a:ext>
            </a:extLst>
          </p:cNvPr>
          <p:cNvSpPr/>
          <p:nvPr/>
        </p:nvSpPr>
        <p:spPr>
          <a:xfrm>
            <a:off x="4680224" y="1922011"/>
            <a:ext cx="1908232" cy="324036"/>
          </a:xfrm>
          <a:prstGeom prst="round2Same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i="1">
                <a:solidFill>
                  <a:schemeClr val="accent4"/>
                </a:solidFill>
                <a:latin typeface="Delivery Cd Black" panose="020F0906020204020204" pitchFamily="34" charset="0"/>
                <a:ea typeface="Delivery Cd Black" panose="020F0906020204020204" pitchFamily="34" charset="0"/>
                <a:cs typeface="Delivery Cd Black" panose="020F0906020204020204" pitchFamily="34" charset="0"/>
              </a:rPr>
              <a:t>EXPRESS</a:t>
            </a:r>
            <a:r>
              <a:rPr lang="en-GB" sz="1400" i="1">
                <a:solidFill>
                  <a:schemeClr val="tx1"/>
                </a:solidFill>
                <a:latin typeface="Delivery Cd Black" panose="020F0906020204020204" pitchFamily="34" charset="0"/>
                <a:ea typeface="Delivery Cd Black" panose="020F0906020204020204" pitchFamily="34" charset="0"/>
                <a:cs typeface="Delivery Cd Black" panose="020F0906020204020204" pitchFamily="34" charset="0"/>
              </a:rPr>
              <a:t>WORLDWIDE</a:t>
            </a:r>
          </a:p>
        </p:txBody>
      </p:sp>
      <p:sp>
        <p:nvSpPr>
          <p:cNvPr id="7" name="Rectangle: Top Corners Rounded 6">
            <a:extLst>
              <a:ext uri="{FF2B5EF4-FFF2-40B4-BE49-F238E27FC236}">
                <a16:creationId xmlns:a16="http://schemas.microsoft.com/office/drawing/2014/main" id="{27A6CBBA-96AD-149D-B5F4-3276752B288B}"/>
              </a:ext>
            </a:extLst>
          </p:cNvPr>
          <p:cNvSpPr/>
          <p:nvPr/>
        </p:nvSpPr>
        <p:spPr>
          <a:xfrm>
            <a:off x="6714672" y="1900631"/>
            <a:ext cx="1908232" cy="324036"/>
          </a:xfrm>
          <a:prstGeom prst="round2Same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i="1">
                <a:solidFill>
                  <a:schemeClr val="accent4"/>
                </a:solidFill>
                <a:latin typeface="Delivery Cd Black" panose="020F0906020204020204" pitchFamily="34" charset="0"/>
                <a:ea typeface="Delivery Cd Black" panose="020F0906020204020204" pitchFamily="34" charset="0"/>
                <a:cs typeface="Delivery Cd Black" panose="020F0906020204020204" pitchFamily="34" charset="0"/>
              </a:rPr>
              <a:t>ECONOMY</a:t>
            </a:r>
            <a:r>
              <a:rPr lang="en-GB" sz="1400" i="1">
                <a:solidFill>
                  <a:schemeClr val="tx1"/>
                </a:solidFill>
                <a:latin typeface="Delivery Cd Black" panose="020F0906020204020204" pitchFamily="34" charset="0"/>
                <a:ea typeface="Delivery Cd Black" panose="020F0906020204020204" pitchFamily="34" charset="0"/>
                <a:cs typeface="Delivery Cd Black" panose="020F0906020204020204" pitchFamily="34" charset="0"/>
              </a:rPr>
              <a:t>SELECT</a:t>
            </a:r>
          </a:p>
        </p:txBody>
      </p:sp>
      <p:sp>
        <p:nvSpPr>
          <p:cNvPr id="8" name="Rectangle: Rounded Corners 7">
            <a:extLst>
              <a:ext uri="{FF2B5EF4-FFF2-40B4-BE49-F238E27FC236}">
                <a16:creationId xmlns:a16="http://schemas.microsoft.com/office/drawing/2014/main" id="{4D5AC0FD-1E6C-260E-58ED-75D349FE5F31}"/>
              </a:ext>
            </a:extLst>
          </p:cNvPr>
          <p:cNvSpPr/>
          <p:nvPr/>
        </p:nvSpPr>
        <p:spPr>
          <a:xfrm>
            <a:off x="4680456" y="1535068"/>
            <a:ext cx="1908000" cy="324036"/>
          </a:xfrm>
          <a:prstGeom prst="roundRect">
            <a:avLst>
              <a:gd name="adj" fmla="val 1640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36000" rIns="0" bIns="0" rtlCol="0" anchor="t">
            <a:noAutofit/>
          </a:bodyPr>
          <a:lstStyle/>
          <a:p>
            <a:pPr algn="ctr"/>
            <a:r>
              <a:rPr lang="en-GB" sz="1400" i="1">
                <a:solidFill>
                  <a:schemeClr val="bg1"/>
                </a:solidFill>
                <a:latin typeface="Delivery Cd Black" panose="020F0906020204020204" pitchFamily="34" charset="0"/>
                <a:ea typeface="Delivery Cd Black" panose="020F0906020204020204" pitchFamily="34" charset="0"/>
                <a:cs typeface="Delivery Cd Black" panose="020F0906020204020204" pitchFamily="34" charset="0"/>
              </a:rPr>
              <a:t>URGENT</a:t>
            </a:r>
          </a:p>
        </p:txBody>
      </p:sp>
      <p:sp>
        <p:nvSpPr>
          <p:cNvPr id="9" name="Rectangle: Rounded Corners 8">
            <a:extLst>
              <a:ext uri="{FF2B5EF4-FFF2-40B4-BE49-F238E27FC236}">
                <a16:creationId xmlns:a16="http://schemas.microsoft.com/office/drawing/2014/main" id="{FE44FCB3-58AA-AEC5-FE1D-F3D2F7B5B3FD}"/>
              </a:ext>
            </a:extLst>
          </p:cNvPr>
          <p:cNvSpPr/>
          <p:nvPr/>
        </p:nvSpPr>
        <p:spPr>
          <a:xfrm>
            <a:off x="6714672" y="1535068"/>
            <a:ext cx="1908000" cy="324036"/>
          </a:xfrm>
          <a:prstGeom prst="roundRect">
            <a:avLst>
              <a:gd name="adj" fmla="val 1640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36000" rIns="0" bIns="0" rtlCol="0" anchor="t">
            <a:noAutofit/>
          </a:bodyPr>
          <a:lstStyle/>
          <a:p>
            <a:pPr algn="ctr"/>
            <a:r>
              <a:rPr lang="en-GB" sz="1400" i="1">
                <a:solidFill>
                  <a:schemeClr val="bg1"/>
                </a:solidFill>
                <a:latin typeface="Delivery Cd Black" panose="020F0906020204020204" pitchFamily="34" charset="0"/>
                <a:ea typeface="Delivery Cd Black" panose="020F0906020204020204" pitchFamily="34" charset="0"/>
                <a:cs typeface="Delivery Cd Black" panose="020F0906020204020204" pitchFamily="34" charset="0"/>
              </a:rPr>
              <a:t>LESS URGENT</a:t>
            </a:r>
          </a:p>
        </p:txBody>
      </p:sp>
      <p:sp>
        <p:nvSpPr>
          <p:cNvPr id="10" name="Rectangle 9">
            <a:extLst>
              <a:ext uri="{FF2B5EF4-FFF2-40B4-BE49-F238E27FC236}">
                <a16:creationId xmlns:a16="http://schemas.microsoft.com/office/drawing/2014/main" id="{E0EE65A4-6B00-9DA7-726A-0EF4995E08F3}"/>
              </a:ext>
            </a:extLst>
          </p:cNvPr>
          <p:cNvSpPr/>
          <p:nvPr/>
        </p:nvSpPr>
        <p:spPr>
          <a:xfrm>
            <a:off x="611560" y="2219256"/>
            <a:ext cx="1908000" cy="540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72000" rIns="180000" rtlCol="0" anchor="t"/>
          <a:lstStyle/>
          <a:p>
            <a:pPr marL="0" marR="0" lvl="0" indent="0" algn="l" defTabSz="685800" rtl="0" eaLnBrk="1" fontAlgn="auto" latinLnBrk="0" hangingPunct="1">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Delivery" panose="020F0503020204020204" pitchFamily="34" charset="0"/>
                <a:ea typeface="+mn-ea"/>
                <a:cs typeface="+mn-cs"/>
              </a:rPr>
              <a:t>Delivery before 9:00 on the next possible business day (</a:t>
            </a:r>
            <a:r>
              <a:rPr kumimoji="0" lang="en-GB" sz="800" b="1" i="1" u="none" strike="noStrike" kern="1200" cap="none" spc="0" normalizeH="0" baseline="0" noProof="0">
                <a:ln>
                  <a:noFill/>
                </a:ln>
                <a:solidFill>
                  <a:srgbClr val="D40511"/>
                </a:solidFill>
                <a:effectLst/>
                <a:uLnTx/>
                <a:uFillTx/>
                <a:latin typeface="Delivery" panose="020F0503020204020204" pitchFamily="34" charset="0"/>
                <a:ea typeface="+mn-ea"/>
                <a:cs typeface="+mn-cs"/>
              </a:rPr>
              <a:t>10:30 to the US</a:t>
            </a:r>
            <a:r>
              <a:rPr kumimoji="0" lang="en-GB" sz="800" b="1" i="0" u="none" strike="noStrike" kern="1200" cap="none" spc="0" normalizeH="0" baseline="0" noProof="0">
                <a:ln>
                  <a:noFill/>
                </a:ln>
                <a:solidFill>
                  <a:prstClr val="black"/>
                </a:solidFill>
                <a:effectLst/>
                <a:uLnTx/>
                <a:uFillTx/>
                <a:latin typeface="Delivery" panose="020F0503020204020204" pitchFamily="34" charset="0"/>
                <a:ea typeface="+mn-ea"/>
                <a:cs typeface="+mn-cs"/>
              </a:rPr>
              <a:t>)</a:t>
            </a:r>
          </a:p>
        </p:txBody>
      </p:sp>
      <p:sp>
        <p:nvSpPr>
          <p:cNvPr id="11" name="Rectangle 10">
            <a:extLst>
              <a:ext uri="{FF2B5EF4-FFF2-40B4-BE49-F238E27FC236}">
                <a16:creationId xmlns:a16="http://schemas.microsoft.com/office/drawing/2014/main" id="{0FA3F62B-802B-8524-4564-69DE075AFAE9}"/>
              </a:ext>
            </a:extLst>
          </p:cNvPr>
          <p:cNvSpPr/>
          <p:nvPr/>
        </p:nvSpPr>
        <p:spPr>
          <a:xfrm>
            <a:off x="2645931" y="2219256"/>
            <a:ext cx="1908000" cy="540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72000" rIns="180000" rtlCol="0" anchor="t"/>
          <a:lstStyle/>
          <a:p>
            <a:pPr marL="0" marR="0" lvl="0" indent="0" algn="l" defTabSz="685800" rtl="0" eaLnBrk="1" fontAlgn="auto" latinLnBrk="0" hangingPunct="1">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Delivery" panose="020F0503020204020204" pitchFamily="34" charset="0"/>
                <a:ea typeface="+mn-ea"/>
                <a:cs typeface="+mn-cs"/>
              </a:rPr>
              <a:t>Delivery before 12:00 noon</a:t>
            </a:r>
            <a:br>
              <a:rPr kumimoji="0" lang="en-GB" sz="800" b="1" i="0" u="none" strike="noStrike" kern="1200" cap="none" spc="0" normalizeH="0" baseline="0" noProof="0">
                <a:ln>
                  <a:noFill/>
                </a:ln>
                <a:solidFill>
                  <a:prstClr val="black"/>
                </a:solidFill>
                <a:effectLst/>
                <a:uLnTx/>
                <a:uFillTx/>
                <a:latin typeface="Delivery" panose="020F0503020204020204" pitchFamily="34" charset="0"/>
                <a:ea typeface="+mn-ea"/>
                <a:cs typeface="+mn-cs"/>
              </a:rPr>
            </a:br>
            <a:r>
              <a:rPr kumimoji="0" lang="en-GB" sz="800" b="1" i="0" u="none" strike="noStrike" kern="1200" cap="none" spc="0" normalizeH="0" baseline="0" noProof="0">
                <a:ln>
                  <a:noFill/>
                </a:ln>
                <a:solidFill>
                  <a:prstClr val="black"/>
                </a:solidFill>
                <a:effectLst/>
                <a:uLnTx/>
                <a:uFillTx/>
                <a:latin typeface="Delivery" panose="020F0503020204020204" pitchFamily="34" charset="0"/>
                <a:ea typeface="+mn-ea"/>
                <a:cs typeface="+mn-cs"/>
              </a:rPr>
              <a:t>on the next possible business day</a:t>
            </a:r>
          </a:p>
        </p:txBody>
      </p:sp>
      <p:sp>
        <p:nvSpPr>
          <p:cNvPr id="12" name="Rectangle 11">
            <a:extLst>
              <a:ext uri="{FF2B5EF4-FFF2-40B4-BE49-F238E27FC236}">
                <a16:creationId xmlns:a16="http://schemas.microsoft.com/office/drawing/2014/main" id="{E449F894-ACFA-2114-439C-A588F5B6DC82}"/>
              </a:ext>
            </a:extLst>
          </p:cNvPr>
          <p:cNvSpPr/>
          <p:nvPr/>
        </p:nvSpPr>
        <p:spPr>
          <a:xfrm>
            <a:off x="4680302" y="2219256"/>
            <a:ext cx="1908000" cy="540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72000" rIns="180000" rtlCol="0" anchor="t"/>
          <a:lstStyle/>
          <a:p>
            <a:pPr marL="0" marR="0" lvl="0" indent="0" algn="l" defTabSz="685800" rtl="0" eaLnBrk="1" fontAlgn="auto" latinLnBrk="0" hangingPunct="1">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Delivery" panose="020F0503020204020204" pitchFamily="34" charset="0"/>
                <a:ea typeface="+mn-ea"/>
                <a:cs typeface="+mn-cs"/>
              </a:rPr>
              <a:t>Delivery by the end of the next possible working day</a:t>
            </a:r>
            <a:endParaRPr kumimoji="0" lang="en-GB" sz="800" b="1" i="0" u="none" strike="noStrike" kern="1000" cap="none" spc="0" normalizeH="0" baseline="0" noProof="0">
              <a:ln>
                <a:noFill/>
              </a:ln>
              <a:solidFill>
                <a:prstClr val="black"/>
              </a:solidFill>
              <a:effectLst/>
              <a:uLnTx/>
              <a:uFillTx/>
              <a:latin typeface="Delivery" panose="020F0503020204020204" pitchFamily="34" charset="0"/>
              <a:ea typeface="+mn-ea"/>
              <a:cs typeface="+mn-cs"/>
            </a:endParaRPr>
          </a:p>
        </p:txBody>
      </p:sp>
      <p:sp>
        <p:nvSpPr>
          <p:cNvPr id="13" name="Rectangle 12">
            <a:extLst>
              <a:ext uri="{FF2B5EF4-FFF2-40B4-BE49-F238E27FC236}">
                <a16:creationId xmlns:a16="http://schemas.microsoft.com/office/drawing/2014/main" id="{B8B5B169-5D48-1BBD-7F92-D0331050E868}"/>
              </a:ext>
            </a:extLst>
          </p:cNvPr>
          <p:cNvSpPr/>
          <p:nvPr/>
        </p:nvSpPr>
        <p:spPr>
          <a:xfrm>
            <a:off x="6714672" y="2219256"/>
            <a:ext cx="1908000" cy="540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72000" rIns="180000" rtlCol="0" anchor="t"/>
          <a:lstStyle/>
          <a:p>
            <a:pPr marL="0" marR="0" lvl="0" indent="0" algn="l" defTabSz="685800" rtl="0" eaLnBrk="1" fontAlgn="auto" latinLnBrk="0" hangingPunct="1">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Delivery" panose="020F0503020204020204" pitchFamily="34" charset="0"/>
                <a:ea typeface="+mn-ea"/>
                <a:cs typeface="+mn-cs"/>
              </a:rPr>
              <a:t>Delivery within a defined number of business days</a:t>
            </a:r>
          </a:p>
        </p:txBody>
      </p:sp>
      <p:sp>
        <p:nvSpPr>
          <p:cNvPr id="14" name="Rectangle: Top Corners Rounded 13">
            <a:extLst>
              <a:ext uri="{FF2B5EF4-FFF2-40B4-BE49-F238E27FC236}">
                <a16:creationId xmlns:a16="http://schemas.microsoft.com/office/drawing/2014/main" id="{F39F9AA4-33A9-D059-D148-2326C6DDDEA3}"/>
              </a:ext>
            </a:extLst>
          </p:cNvPr>
          <p:cNvSpPr/>
          <p:nvPr/>
        </p:nvSpPr>
        <p:spPr>
          <a:xfrm>
            <a:off x="2645694" y="2756057"/>
            <a:ext cx="1908000" cy="1656000"/>
          </a:xfrm>
          <a:prstGeom prst="round2SameRect">
            <a:avLst>
              <a:gd name="adj1" fmla="val 0"/>
              <a:gd name="adj2" fmla="val 583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04000" tIns="144000" rIns="108000" rtlCol="0" anchor="t"/>
          <a:lstStyle/>
          <a:p>
            <a:r>
              <a:rPr lang="en-GB" sz="800" b="0" i="0" kern="1200">
                <a:solidFill>
                  <a:schemeClr val="dk1"/>
                </a:solidFill>
                <a:effectLst/>
                <a:latin typeface="Delivery" panose="020F0503020204020204" pitchFamily="34" charset="0"/>
                <a:ea typeface="+mn-ea"/>
                <a:cs typeface="+mn-cs"/>
              </a:rPr>
              <a:t>Available to selected postcodes in </a:t>
            </a:r>
            <a:r>
              <a:rPr lang="en-GB" sz="800" b="1" i="0" kern="1200">
                <a:solidFill>
                  <a:schemeClr val="dk1"/>
                </a:solidFill>
                <a:effectLst/>
                <a:latin typeface="Delivery" panose="020F0503020204020204" pitchFamily="34" charset="0"/>
                <a:ea typeface="+mn-ea"/>
                <a:cs typeface="+mn-cs"/>
              </a:rPr>
              <a:t>73 </a:t>
            </a:r>
            <a:r>
              <a:rPr lang="en-GB" sz="800" b="0" i="0" kern="1200">
                <a:solidFill>
                  <a:schemeClr val="dk1"/>
                </a:solidFill>
                <a:effectLst/>
                <a:latin typeface="Delivery" panose="020F0503020204020204" pitchFamily="34" charset="0"/>
                <a:ea typeface="+mn-ea"/>
                <a:cs typeface="+mn-cs"/>
              </a:rPr>
              <a:t>countries and territories </a:t>
            </a:r>
          </a:p>
          <a:p>
            <a:endParaRPr lang="en-GB" sz="800">
              <a:solidFill>
                <a:schemeClr val="tx1"/>
              </a:solidFill>
              <a:latin typeface="Delivery" panose="020F0503020204020204" pitchFamily="34" charset="0"/>
              <a:ea typeface="Delivery" panose="020F0503020204020204" pitchFamily="34" charset="0"/>
              <a:cs typeface="Delivery" panose="020F0503020204020204" pitchFamily="34" charset="0"/>
            </a:endParaRPr>
          </a:p>
          <a:p>
            <a:endParaRPr lang="en-GB" sz="800">
              <a:solidFill>
                <a:schemeClr val="tx1"/>
              </a:solidFill>
              <a:latin typeface="Delivery" panose="020F0503020204020204" pitchFamily="34" charset="0"/>
              <a:ea typeface="Delivery" panose="020F0503020204020204" pitchFamily="34" charset="0"/>
              <a:cs typeface="Delivery" panose="020F0503020204020204" pitchFamily="34" charset="0"/>
            </a:endParaRPr>
          </a:p>
          <a:p>
            <a:r>
              <a:rPr lang="en-GB" sz="800" b="0" i="0" kern="1200">
                <a:solidFill>
                  <a:schemeClr val="dk1"/>
                </a:solidFill>
                <a:effectLst/>
                <a:latin typeface="Delivery" panose="020F0503020204020204" pitchFamily="34" charset="0"/>
                <a:ea typeface="+mn-ea"/>
                <a:cs typeface="+mn-cs"/>
              </a:rPr>
              <a:t>Suitable for individual pieces up to </a:t>
            </a:r>
            <a:r>
              <a:rPr lang="en-GB" sz="800" b="1" i="0" kern="1200">
                <a:solidFill>
                  <a:schemeClr val="dk1"/>
                </a:solidFill>
                <a:effectLst/>
                <a:latin typeface="Delivery" panose="020F0503020204020204" pitchFamily="34" charset="0"/>
                <a:ea typeface="+mn-ea"/>
                <a:cs typeface="+mn-cs"/>
              </a:rPr>
              <a:t>70kg</a:t>
            </a:r>
            <a:r>
              <a:rPr lang="en-GB" sz="800" b="0" i="0" kern="1200">
                <a:solidFill>
                  <a:schemeClr val="dk1"/>
                </a:solidFill>
                <a:effectLst/>
                <a:latin typeface="Delivery" panose="020F0503020204020204" pitchFamily="34" charset="0"/>
                <a:ea typeface="+mn-ea"/>
                <a:cs typeface="+mn-cs"/>
              </a:rPr>
              <a:t> and shipments up to </a:t>
            </a:r>
            <a:r>
              <a:rPr lang="en-GB" sz="800" b="1" i="0" kern="1200">
                <a:solidFill>
                  <a:schemeClr val="dk1"/>
                </a:solidFill>
                <a:effectLst/>
                <a:latin typeface="Delivery" panose="020F0503020204020204" pitchFamily="34" charset="0"/>
                <a:ea typeface="+mn-ea"/>
                <a:cs typeface="+mn-cs"/>
              </a:rPr>
              <a:t>300kg </a:t>
            </a:r>
            <a:r>
              <a:rPr lang="en-GB" sz="800" b="0" i="0" kern="1200">
                <a:solidFill>
                  <a:schemeClr val="dk1"/>
                </a:solidFill>
                <a:effectLst/>
                <a:latin typeface="Delivery" panose="020F0503020204020204" pitchFamily="34" charset="0"/>
                <a:ea typeface="+mn-ea"/>
                <a:cs typeface="+mn-cs"/>
              </a:rPr>
              <a:t>(Pallets not accepted)</a:t>
            </a:r>
            <a:endParaRPr lang="en-GB" sz="800">
              <a:solidFill>
                <a:schemeClr val="tx1"/>
              </a:solidFill>
              <a:latin typeface="Delivery" panose="020F0503020204020204" pitchFamily="34" charset="0"/>
              <a:ea typeface="Delivery" panose="020F0503020204020204" pitchFamily="34" charset="0"/>
              <a:cs typeface="Delivery" panose="020F0503020204020204" pitchFamily="34" charset="0"/>
            </a:endParaRPr>
          </a:p>
          <a:p>
            <a:endParaRPr lang="en-GB" sz="800">
              <a:solidFill>
                <a:schemeClr val="tx1"/>
              </a:solidFill>
              <a:latin typeface="Delivery" panose="020F0503020204020204" pitchFamily="34" charset="0"/>
              <a:ea typeface="Delivery" panose="020F0503020204020204" pitchFamily="34" charset="0"/>
              <a:cs typeface="Delivery" panose="020F0503020204020204" pitchFamily="34" charset="0"/>
            </a:endParaRPr>
          </a:p>
          <a:p>
            <a:r>
              <a:rPr kumimoji="0" lang="en-GB" sz="800" b="0" i="0" u="none" strike="noStrike" kern="1200" cap="none" spc="0" normalizeH="0" baseline="0" noProof="0">
                <a:ln>
                  <a:noFill/>
                </a:ln>
                <a:solidFill>
                  <a:srgbClr val="000000"/>
                </a:solidFill>
                <a:effectLst/>
                <a:uLnTx/>
                <a:uFillTx/>
                <a:latin typeface="Delivery" panose="020F0503020204020204" pitchFamily="34" charset="0"/>
                <a:ea typeface="+mn-ea"/>
                <a:cs typeface="+mn-cs"/>
              </a:rPr>
              <a:t>Money-back guarantee</a:t>
            </a:r>
          </a:p>
        </p:txBody>
      </p:sp>
      <p:sp>
        <p:nvSpPr>
          <p:cNvPr id="15" name="Rectangle: Top Corners Rounded 14">
            <a:extLst>
              <a:ext uri="{FF2B5EF4-FFF2-40B4-BE49-F238E27FC236}">
                <a16:creationId xmlns:a16="http://schemas.microsoft.com/office/drawing/2014/main" id="{4E7E4804-A8C6-0119-6446-D01B32C60C7D}"/>
              </a:ext>
            </a:extLst>
          </p:cNvPr>
          <p:cNvSpPr/>
          <p:nvPr/>
        </p:nvSpPr>
        <p:spPr>
          <a:xfrm>
            <a:off x="4680183" y="2756057"/>
            <a:ext cx="1908000" cy="1656000"/>
          </a:xfrm>
          <a:prstGeom prst="round2SameRect">
            <a:avLst>
              <a:gd name="adj1" fmla="val 0"/>
              <a:gd name="adj2" fmla="val 3641"/>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04000" tIns="144000" rIns="108000" rtlCol="0" anchor="t"/>
          <a:lstStyle/>
          <a:p>
            <a:r>
              <a:rPr lang="en-GB" sz="800">
                <a:solidFill>
                  <a:schemeClr val="tx1"/>
                </a:solidFill>
                <a:latin typeface="Delivery" panose="020F0503020204020204" pitchFamily="34" charset="0"/>
              </a:rPr>
              <a:t>Available to over </a:t>
            </a:r>
            <a:r>
              <a:rPr lang="en-GB" sz="800" b="1">
                <a:solidFill>
                  <a:schemeClr val="tx1"/>
                </a:solidFill>
                <a:latin typeface="Delivery" panose="020F0503020204020204" pitchFamily="34" charset="0"/>
              </a:rPr>
              <a:t>220</a:t>
            </a:r>
            <a:r>
              <a:rPr lang="en-GB" sz="800">
                <a:solidFill>
                  <a:schemeClr val="tx1"/>
                </a:solidFill>
                <a:latin typeface="Delivery" panose="020F0503020204020204" pitchFamily="34" charset="0"/>
              </a:rPr>
              <a:t> </a:t>
            </a:r>
            <a:br>
              <a:rPr lang="en-GB" sz="800">
                <a:solidFill>
                  <a:schemeClr val="tx1"/>
                </a:solidFill>
                <a:latin typeface="Delivery" panose="020F0503020204020204" pitchFamily="34" charset="0"/>
              </a:rPr>
            </a:br>
            <a:r>
              <a:rPr lang="en-GB" sz="800">
                <a:solidFill>
                  <a:schemeClr val="tx1"/>
                </a:solidFill>
                <a:latin typeface="Delivery" panose="020F0503020204020204" pitchFamily="34" charset="0"/>
              </a:rPr>
              <a:t>origin countries</a:t>
            </a:r>
            <a:r>
              <a:rPr lang="en-GB" sz="800" baseline="0">
                <a:solidFill>
                  <a:schemeClr val="tx1"/>
                </a:solidFill>
                <a:latin typeface="Delivery" panose="020F0503020204020204" pitchFamily="34" charset="0"/>
              </a:rPr>
              <a:t> </a:t>
            </a:r>
            <a:r>
              <a:rPr lang="en-GB" sz="800">
                <a:solidFill>
                  <a:schemeClr val="tx1"/>
                </a:solidFill>
                <a:latin typeface="Delivery" panose="020F0503020204020204" pitchFamily="34" charset="0"/>
              </a:rPr>
              <a:t>and territories</a:t>
            </a:r>
          </a:p>
          <a:p>
            <a:endParaRPr lang="en-GB" sz="800">
              <a:solidFill>
                <a:schemeClr val="tx1"/>
              </a:solidFill>
              <a:latin typeface="Delivery" panose="020F0503020204020204" pitchFamily="34" charset="0"/>
              <a:ea typeface="Delivery" panose="020F0503020204020204" pitchFamily="34" charset="0"/>
              <a:cs typeface="Delivery" panose="020F0503020204020204" pitchFamily="34" charset="0"/>
            </a:endParaRPr>
          </a:p>
          <a:p>
            <a:endParaRPr lang="en-GB" sz="800">
              <a:solidFill>
                <a:schemeClr val="tx1"/>
              </a:solidFill>
              <a:latin typeface="Delivery" panose="020F0503020204020204" pitchFamily="34" charset="0"/>
              <a:ea typeface="Delivery" panose="020F0503020204020204" pitchFamily="34" charset="0"/>
              <a:cs typeface="Delivery" panose="020F0503020204020204" pitchFamily="34" charset="0"/>
            </a:endParaRPr>
          </a:p>
          <a:p>
            <a:r>
              <a:rPr lang="en-GB" sz="800">
                <a:solidFill>
                  <a:schemeClr val="tx1"/>
                </a:solidFill>
                <a:latin typeface="Delivery" panose="020F0503020204020204" pitchFamily="34" charset="0"/>
              </a:rPr>
              <a:t>Suitable for individual pieces up to </a:t>
            </a:r>
            <a:r>
              <a:rPr lang="en-GB" sz="800" b="1">
                <a:solidFill>
                  <a:schemeClr val="tx1"/>
                </a:solidFill>
                <a:latin typeface="Delivery" panose="020F0503020204020204" pitchFamily="34" charset="0"/>
              </a:rPr>
              <a:t>70kg</a:t>
            </a:r>
            <a:r>
              <a:rPr lang="en-GB" sz="800">
                <a:solidFill>
                  <a:schemeClr val="tx1"/>
                </a:solidFill>
                <a:latin typeface="Delivery" panose="020F0503020204020204" pitchFamily="34" charset="0"/>
              </a:rPr>
              <a:t> and shipments up to </a:t>
            </a:r>
            <a:r>
              <a:rPr lang="en-GB" sz="800" b="1">
                <a:solidFill>
                  <a:schemeClr val="tx1"/>
                </a:solidFill>
                <a:latin typeface="Delivery" panose="020F0503020204020204" pitchFamily="34" charset="0"/>
              </a:rPr>
              <a:t>3,000kg</a:t>
            </a:r>
          </a:p>
        </p:txBody>
      </p:sp>
      <p:sp>
        <p:nvSpPr>
          <p:cNvPr id="16" name="Rectangle: Top Corners Rounded 15">
            <a:extLst>
              <a:ext uri="{FF2B5EF4-FFF2-40B4-BE49-F238E27FC236}">
                <a16:creationId xmlns:a16="http://schemas.microsoft.com/office/drawing/2014/main" id="{EF17FEA0-2AF7-FD10-8D8A-3063BFD30E3E}"/>
              </a:ext>
            </a:extLst>
          </p:cNvPr>
          <p:cNvSpPr/>
          <p:nvPr/>
        </p:nvSpPr>
        <p:spPr>
          <a:xfrm>
            <a:off x="6714672" y="2756057"/>
            <a:ext cx="1908000" cy="1656000"/>
          </a:xfrm>
          <a:prstGeom prst="round2SameRect">
            <a:avLst>
              <a:gd name="adj1" fmla="val 0"/>
              <a:gd name="adj2" fmla="val 451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04000" tIns="144000" rIns="108000" rtlCol="0" anchor="t"/>
          <a:lstStyle/>
          <a:p>
            <a:r>
              <a:rPr lang="en-GB" sz="800">
                <a:solidFill>
                  <a:schemeClr val="dk1"/>
                </a:solidFill>
                <a:latin typeface="Delivery" panose="020F0503020204020204" pitchFamily="34" charset="0"/>
              </a:rPr>
              <a:t>Available within all EU member states including </a:t>
            </a:r>
            <a:r>
              <a:rPr lang="en-GB" sz="800">
                <a:solidFill>
                  <a:srgbClr val="000000"/>
                </a:solidFill>
              </a:rPr>
              <a:t>Turkey, Albania, Bosnia and Herzegovina and North Macedonia</a:t>
            </a:r>
            <a:r>
              <a:rPr lang="en-GB" sz="800">
                <a:solidFill>
                  <a:schemeClr val="dk1"/>
                </a:solidFill>
                <a:latin typeface="Delivery" panose="020F0503020204020204" pitchFamily="34" charset="0"/>
              </a:rPr>
              <a:t>, Switzerland, Norway and Serbia.</a:t>
            </a:r>
            <a:r>
              <a:rPr lang="en-GB" sz="800" kern="1200">
                <a:solidFill>
                  <a:schemeClr val="dk1"/>
                </a:solidFill>
                <a:latin typeface="Delivery" panose="020F0503020204020204" pitchFamily="34" charset="0"/>
                <a:ea typeface="+mn-ea"/>
                <a:cs typeface="+mn-cs"/>
              </a:rPr>
              <a:t>.*</a:t>
            </a:r>
          </a:p>
          <a:p>
            <a:endParaRPr lang="en-GB" sz="800" kern="1200">
              <a:solidFill>
                <a:schemeClr val="dk1"/>
              </a:solidFill>
              <a:latin typeface="Delivery" panose="020F0503020204020204" pitchFamily="34" charset="0"/>
              <a:ea typeface="+mn-ea"/>
              <a:cs typeface="+mn-cs"/>
            </a:endParaRPr>
          </a:p>
          <a:p>
            <a:r>
              <a:rPr lang="en-GB" sz="800" kern="1200">
                <a:solidFill>
                  <a:schemeClr val="dk1"/>
                </a:solidFill>
                <a:latin typeface="Delivery" panose="020F0503020204020204" pitchFamily="34" charset="0"/>
                <a:ea typeface="+mn-ea"/>
                <a:cs typeface="+mn-cs"/>
              </a:rPr>
              <a:t>Suitable for individual pieces</a:t>
            </a:r>
            <a:r>
              <a:rPr lang="en-GB" sz="800" kern="1200" baseline="0">
                <a:solidFill>
                  <a:schemeClr val="dk1"/>
                </a:solidFill>
                <a:latin typeface="Delivery" panose="020F0503020204020204" pitchFamily="34" charset="0"/>
                <a:ea typeface="+mn-ea"/>
                <a:cs typeface="+mn-cs"/>
              </a:rPr>
              <a:t> up to </a:t>
            </a:r>
            <a:r>
              <a:rPr lang="en-GB" sz="800" b="1" kern="1200" baseline="0">
                <a:solidFill>
                  <a:schemeClr val="dk1"/>
                </a:solidFill>
                <a:latin typeface="Delivery" panose="020F0503020204020204" pitchFamily="34" charset="0"/>
                <a:ea typeface="+mn-ea"/>
                <a:cs typeface="+mn-cs"/>
              </a:rPr>
              <a:t>70kg </a:t>
            </a:r>
            <a:r>
              <a:rPr lang="en-GB" sz="800" kern="1200" baseline="0">
                <a:solidFill>
                  <a:schemeClr val="dk1"/>
                </a:solidFill>
                <a:latin typeface="Delivery" panose="020F0503020204020204" pitchFamily="34" charset="0"/>
                <a:ea typeface="+mn-ea"/>
                <a:cs typeface="+mn-cs"/>
              </a:rPr>
              <a:t>and shipments up to </a:t>
            </a:r>
            <a:r>
              <a:rPr lang="en-GB" sz="800" b="1" kern="1200" baseline="0">
                <a:solidFill>
                  <a:schemeClr val="dk1"/>
                </a:solidFill>
                <a:latin typeface="Delivery" panose="020F0503020204020204" pitchFamily="34" charset="0"/>
                <a:ea typeface="+mn-ea"/>
                <a:cs typeface="+mn-cs"/>
              </a:rPr>
              <a:t>1,000kg</a:t>
            </a:r>
          </a:p>
          <a:p>
            <a:endParaRPr lang="en-GB" sz="800">
              <a:solidFill>
                <a:schemeClr val="dk1"/>
              </a:solidFill>
              <a:latin typeface="Delivery" panose="020F0503020204020204" pitchFamily="34" charset="0"/>
            </a:endParaRPr>
          </a:p>
          <a:p>
            <a:endParaRPr lang="en-GB" sz="800" kern="1200">
              <a:solidFill>
                <a:schemeClr val="dk1"/>
              </a:solidFill>
              <a:latin typeface="Delivery" panose="020F0503020204020204" pitchFamily="34" charset="0"/>
              <a:ea typeface="+mn-ea"/>
              <a:cs typeface="+mn-cs"/>
            </a:endParaRPr>
          </a:p>
          <a:p>
            <a:endParaRPr lang="en-GB" sz="800">
              <a:solidFill>
                <a:schemeClr val="tx1"/>
              </a:solidFill>
              <a:latin typeface="Delivery" panose="020F0503020204020204" pitchFamily="34" charset="0"/>
              <a:ea typeface="Delivery" panose="020F0503020204020204" pitchFamily="34" charset="0"/>
              <a:cs typeface="Delivery" panose="020F0503020204020204" pitchFamily="34" charset="0"/>
            </a:endParaRPr>
          </a:p>
        </p:txBody>
      </p:sp>
      <p:sp>
        <p:nvSpPr>
          <p:cNvPr id="17" name="Rectangle: Top Corners Rounded 16">
            <a:extLst>
              <a:ext uri="{FF2B5EF4-FFF2-40B4-BE49-F238E27FC236}">
                <a16:creationId xmlns:a16="http://schemas.microsoft.com/office/drawing/2014/main" id="{2A3F0035-2B0A-AA12-BFAB-CDE1859DB366}"/>
              </a:ext>
            </a:extLst>
          </p:cNvPr>
          <p:cNvSpPr/>
          <p:nvPr/>
        </p:nvSpPr>
        <p:spPr>
          <a:xfrm>
            <a:off x="611205" y="2756057"/>
            <a:ext cx="1908000" cy="1656000"/>
          </a:xfrm>
          <a:prstGeom prst="round2SameRect">
            <a:avLst>
              <a:gd name="adj1" fmla="val 0"/>
              <a:gd name="adj2" fmla="val 408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04000" tIns="144000" rIns="108000" rtlCol="0" anchor="t"/>
          <a:lstStyle/>
          <a:p>
            <a:r>
              <a:rPr lang="en-GB" sz="800">
                <a:solidFill>
                  <a:schemeClr val="tx1"/>
                </a:solidFill>
                <a:latin typeface="Delivery" panose="020F0503020204020204" pitchFamily="34" charset="0"/>
                <a:ea typeface="Delivery" panose="020F0503020204020204" pitchFamily="34" charset="0"/>
                <a:cs typeface="Delivery" panose="020F0503020204020204" pitchFamily="34" charset="0"/>
              </a:rPr>
              <a:t>Available to selected postcodes in </a:t>
            </a:r>
            <a:r>
              <a:rPr lang="en-GB" sz="800" b="1">
                <a:solidFill>
                  <a:schemeClr val="tx1"/>
                </a:solidFill>
                <a:latin typeface="Delivery" panose="020F0503020204020204" pitchFamily="34" charset="0"/>
                <a:ea typeface="Delivery" panose="020F0503020204020204" pitchFamily="34" charset="0"/>
                <a:cs typeface="Delivery" panose="020F0503020204020204" pitchFamily="34" charset="0"/>
              </a:rPr>
              <a:t>30</a:t>
            </a:r>
            <a:r>
              <a:rPr lang="en-GB" sz="800">
                <a:solidFill>
                  <a:schemeClr val="tx1"/>
                </a:solidFill>
                <a:latin typeface="Delivery" panose="020F0503020204020204" pitchFamily="34" charset="0"/>
                <a:ea typeface="Delivery" panose="020F0503020204020204" pitchFamily="34" charset="0"/>
                <a:cs typeface="Delivery" panose="020F0503020204020204" pitchFamily="34" charset="0"/>
              </a:rPr>
              <a:t> countries and territories</a:t>
            </a:r>
          </a:p>
          <a:p>
            <a:endParaRPr lang="en-GB" sz="800">
              <a:solidFill>
                <a:schemeClr val="tx1"/>
              </a:solidFill>
              <a:latin typeface="Delivery" panose="020F0503020204020204" pitchFamily="34" charset="0"/>
              <a:ea typeface="Delivery" panose="020F0503020204020204" pitchFamily="34" charset="0"/>
              <a:cs typeface="Delivery" panose="020F0503020204020204" pitchFamily="34" charset="0"/>
            </a:endParaRPr>
          </a:p>
          <a:p>
            <a:endParaRPr lang="en-GB" sz="800">
              <a:solidFill>
                <a:schemeClr val="tx1"/>
              </a:solidFill>
              <a:latin typeface="Delivery" panose="020F0503020204020204" pitchFamily="34" charset="0"/>
              <a:ea typeface="Delivery" panose="020F0503020204020204" pitchFamily="34" charset="0"/>
              <a:cs typeface="Delivery" panose="020F0503020204020204" pitchFamily="34" charset="0"/>
            </a:endParaRPr>
          </a:p>
          <a:p>
            <a:r>
              <a:rPr lang="en-GB" sz="800" b="0" i="0" kern="1200">
                <a:solidFill>
                  <a:schemeClr val="dk1"/>
                </a:solidFill>
                <a:effectLst/>
                <a:latin typeface="Delivery" panose="020F0503020204020204" pitchFamily="34" charset="0"/>
                <a:ea typeface="+mn-ea"/>
                <a:cs typeface="+mn-cs"/>
              </a:rPr>
              <a:t>Suitable for individual pieces up to </a:t>
            </a:r>
            <a:r>
              <a:rPr lang="en-GB" sz="800" b="1" i="0" kern="1200">
                <a:solidFill>
                  <a:schemeClr val="dk1"/>
                </a:solidFill>
                <a:effectLst/>
                <a:latin typeface="Delivery" panose="020F0503020204020204" pitchFamily="34" charset="0"/>
                <a:ea typeface="+mn-ea"/>
                <a:cs typeface="+mn-cs"/>
              </a:rPr>
              <a:t>25kg</a:t>
            </a:r>
            <a:r>
              <a:rPr lang="en-GB" sz="800" b="0" i="0" kern="1200">
                <a:solidFill>
                  <a:schemeClr val="dk1"/>
                </a:solidFill>
                <a:effectLst/>
                <a:latin typeface="Delivery" panose="020F0503020204020204" pitchFamily="34" charset="0"/>
                <a:ea typeface="+mn-ea"/>
                <a:cs typeface="+mn-cs"/>
              </a:rPr>
              <a:t> and shipments up to </a:t>
            </a:r>
            <a:r>
              <a:rPr lang="en-GB" sz="800" b="1" i="0" kern="1200">
                <a:solidFill>
                  <a:schemeClr val="dk1"/>
                </a:solidFill>
                <a:effectLst/>
                <a:latin typeface="Delivery" panose="020F0503020204020204" pitchFamily="34" charset="0"/>
                <a:ea typeface="+mn-ea"/>
                <a:cs typeface="+mn-cs"/>
              </a:rPr>
              <a:t>250kg </a:t>
            </a:r>
            <a:r>
              <a:rPr lang="en-GB" sz="800" b="0" i="0" kern="1200">
                <a:solidFill>
                  <a:schemeClr val="dk1"/>
                </a:solidFill>
                <a:effectLst/>
                <a:latin typeface="Delivery" panose="020F0503020204020204" pitchFamily="34" charset="0"/>
                <a:ea typeface="+mn-ea"/>
                <a:cs typeface="+mn-cs"/>
              </a:rPr>
              <a:t>(Pallets not accepted)</a:t>
            </a:r>
            <a:endParaRPr lang="en-GB" sz="800">
              <a:solidFill>
                <a:schemeClr val="tx1"/>
              </a:solidFill>
              <a:latin typeface="Delivery" panose="020F0503020204020204" pitchFamily="34" charset="0"/>
              <a:ea typeface="Delivery" panose="020F0503020204020204" pitchFamily="34" charset="0"/>
              <a:cs typeface="Delivery" panose="020F0503020204020204" pitchFamily="34" charset="0"/>
            </a:endParaRPr>
          </a:p>
          <a:p>
            <a:endParaRPr lang="en-GB" sz="800">
              <a:solidFill>
                <a:schemeClr val="tx1"/>
              </a:solidFill>
              <a:latin typeface="Delivery" panose="020F0503020204020204" pitchFamily="34" charset="0"/>
              <a:ea typeface="Delivery" panose="020F0503020204020204" pitchFamily="34" charset="0"/>
              <a:cs typeface="Delivery" panose="020F0503020204020204" pitchFamily="34" charset="0"/>
            </a:endParaRPr>
          </a:p>
          <a:p>
            <a:r>
              <a:rPr kumimoji="0" lang="en-GB" sz="800" b="0" i="0" u="none" strike="noStrike" kern="1200" cap="none" spc="0" normalizeH="0" baseline="0" noProof="0">
                <a:ln>
                  <a:noFill/>
                </a:ln>
                <a:solidFill>
                  <a:srgbClr val="000000"/>
                </a:solidFill>
                <a:effectLst/>
                <a:uLnTx/>
                <a:uFillTx/>
                <a:latin typeface="Delivery" panose="020F0503020204020204" pitchFamily="34" charset="0"/>
                <a:ea typeface="+mn-ea"/>
                <a:cs typeface="+mn-cs"/>
              </a:rPr>
              <a:t>Money-back guarantee</a:t>
            </a:r>
            <a:endParaRPr lang="en-GB" sz="800">
              <a:solidFill>
                <a:schemeClr val="tx1"/>
              </a:solidFill>
              <a:latin typeface="Delivery" panose="020F0503020204020204" pitchFamily="34" charset="0"/>
              <a:ea typeface="Delivery" panose="020F0503020204020204" pitchFamily="34" charset="0"/>
              <a:cs typeface="Delivery" panose="020F0503020204020204" pitchFamily="34" charset="0"/>
            </a:endParaRPr>
          </a:p>
          <a:p>
            <a:endParaRPr lang="en-GB" sz="800">
              <a:solidFill>
                <a:schemeClr val="tx1"/>
              </a:solidFill>
              <a:latin typeface="Delivery" panose="020F0503020204020204" pitchFamily="34" charset="0"/>
              <a:ea typeface="Delivery" panose="020F0503020204020204" pitchFamily="34" charset="0"/>
              <a:cs typeface="Delivery" panose="020F0503020204020204" pitchFamily="34" charset="0"/>
            </a:endParaRPr>
          </a:p>
        </p:txBody>
      </p:sp>
      <p:pic>
        <p:nvPicPr>
          <p:cNvPr id="18" name="Graphic 17">
            <a:extLst>
              <a:ext uri="{FF2B5EF4-FFF2-40B4-BE49-F238E27FC236}">
                <a16:creationId xmlns:a16="http://schemas.microsoft.com/office/drawing/2014/main" id="{67D36E31-0EB0-F623-A398-B8CDF9F9389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19572" y="2888223"/>
            <a:ext cx="360000" cy="360000"/>
          </a:xfrm>
          <a:prstGeom prst="rect">
            <a:avLst/>
          </a:prstGeom>
        </p:spPr>
      </p:pic>
      <p:pic>
        <p:nvPicPr>
          <p:cNvPr id="19" name="Graphic 18">
            <a:extLst>
              <a:ext uri="{FF2B5EF4-FFF2-40B4-BE49-F238E27FC236}">
                <a16:creationId xmlns:a16="http://schemas.microsoft.com/office/drawing/2014/main" id="{523C0928-B6B6-0555-38DA-D960F6A4F4D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759799" y="2888223"/>
            <a:ext cx="360000" cy="360000"/>
          </a:xfrm>
          <a:prstGeom prst="rect">
            <a:avLst/>
          </a:prstGeom>
        </p:spPr>
      </p:pic>
      <p:pic>
        <p:nvPicPr>
          <p:cNvPr id="20" name="Graphic 19">
            <a:extLst>
              <a:ext uri="{FF2B5EF4-FFF2-40B4-BE49-F238E27FC236}">
                <a16:creationId xmlns:a16="http://schemas.microsoft.com/office/drawing/2014/main" id="{C759484E-18AF-E6F7-2C89-06DC9C4038B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800026" y="2888223"/>
            <a:ext cx="360000" cy="360000"/>
          </a:xfrm>
          <a:prstGeom prst="rect">
            <a:avLst/>
          </a:prstGeom>
        </p:spPr>
      </p:pic>
      <p:pic>
        <p:nvPicPr>
          <p:cNvPr id="21" name="Graphic 20">
            <a:extLst>
              <a:ext uri="{FF2B5EF4-FFF2-40B4-BE49-F238E27FC236}">
                <a16:creationId xmlns:a16="http://schemas.microsoft.com/office/drawing/2014/main" id="{F6C05B86-8B72-82BD-1133-9F41429357F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840252" y="2888223"/>
            <a:ext cx="360000" cy="360000"/>
          </a:xfrm>
          <a:prstGeom prst="rect">
            <a:avLst/>
          </a:prstGeom>
        </p:spPr>
      </p:pic>
      <p:pic>
        <p:nvPicPr>
          <p:cNvPr id="22" name="Graphic 21">
            <a:extLst>
              <a:ext uri="{FF2B5EF4-FFF2-40B4-BE49-F238E27FC236}">
                <a16:creationId xmlns:a16="http://schemas.microsoft.com/office/drawing/2014/main" id="{3307798D-8311-1CF7-C733-1F121EB214A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57105" y="3464359"/>
            <a:ext cx="360000" cy="360000"/>
          </a:xfrm>
          <a:prstGeom prst="rect">
            <a:avLst/>
          </a:prstGeom>
        </p:spPr>
      </p:pic>
      <p:pic>
        <p:nvPicPr>
          <p:cNvPr id="23" name="Graphic 22">
            <a:extLst>
              <a:ext uri="{FF2B5EF4-FFF2-40B4-BE49-F238E27FC236}">
                <a16:creationId xmlns:a16="http://schemas.microsoft.com/office/drawing/2014/main" id="{45282A2C-AF16-C9B3-CA39-710172EEA6C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98678" y="3464359"/>
            <a:ext cx="360000" cy="360000"/>
          </a:xfrm>
          <a:prstGeom prst="rect">
            <a:avLst/>
          </a:prstGeom>
        </p:spPr>
      </p:pic>
      <p:pic>
        <p:nvPicPr>
          <p:cNvPr id="24" name="Graphic 23">
            <a:extLst>
              <a:ext uri="{FF2B5EF4-FFF2-40B4-BE49-F238E27FC236}">
                <a16:creationId xmlns:a16="http://schemas.microsoft.com/office/drawing/2014/main" id="{773ACFBC-9F50-E504-C274-1531276B4EE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40252" y="3707646"/>
            <a:ext cx="360000" cy="360000"/>
          </a:xfrm>
          <a:prstGeom prst="rect">
            <a:avLst/>
          </a:prstGeom>
        </p:spPr>
      </p:pic>
      <p:pic>
        <p:nvPicPr>
          <p:cNvPr id="25" name="Graphic 24">
            <a:extLst>
              <a:ext uri="{FF2B5EF4-FFF2-40B4-BE49-F238E27FC236}">
                <a16:creationId xmlns:a16="http://schemas.microsoft.com/office/drawing/2014/main" id="{5400C523-B21A-DF19-1A9D-2B1FBEACEF8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5532" y="3464359"/>
            <a:ext cx="360000" cy="360000"/>
          </a:xfrm>
          <a:prstGeom prst="rect">
            <a:avLst/>
          </a:prstGeom>
        </p:spPr>
      </p:pic>
      <p:pic>
        <p:nvPicPr>
          <p:cNvPr id="26" name="Graphic 25">
            <a:extLst>
              <a:ext uri="{FF2B5EF4-FFF2-40B4-BE49-F238E27FC236}">
                <a16:creationId xmlns:a16="http://schemas.microsoft.com/office/drawing/2014/main" id="{F77DBE00-4621-7EA9-C059-82C2286C982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57105" y="3932411"/>
            <a:ext cx="360000" cy="360000"/>
          </a:xfrm>
          <a:prstGeom prst="rect">
            <a:avLst/>
          </a:prstGeom>
        </p:spPr>
      </p:pic>
      <p:pic>
        <p:nvPicPr>
          <p:cNvPr id="27" name="Graphic 26">
            <a:extLst>
              <a:ext uri="{FF2B5EF4-FFF2-40B4-BE49-F238E27FC236}">
                <a16:creationId xmlns:a16="http://schemas.microsoft.com/office/drawing/2014/main" id="{4B4CCD57-CB18-0635-6109-BB7F158F02A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5532" y="3932411"/>
            <a:ext cx="360000" cy="360000"/>
          </a:xfrm>
          <a:prstGeom prst="rect">
            <a:avLst/>
          </a:prstGeom>
        </p:spPr>
      </p:pic>
      <p:sp>
        <p:nvSpPr>
          <p:cNvPr id="28" name="Rectangle: Rounded Corners 27">
            <a:extLst>
              <a:ext uri="{FF2B5EF4-FFF2-40B4-BE49-F238E27FC236}">
                <a16:creationId xmlns:a16="http://schemas.microsoft.com/office/drawing/2014/main" id="{CC056DF0-11E8-1D7D-76F8-FF4E8FFE7A01}"/>
              </a:ext>
            </a:extLst>
          </p:cNvPr>
          <p:cNvSpPr/>
          <p:nvPr/>
        </p:nvSpPr>
        <p:spPr>
          <a:xfrm>
            <a:off x="607477" y="4475008"/>
            <a:ext cx="5980706" cy="324036"/>
          </a:xfrm>
          <a:prstGeom prst="roundRect">
            <a:avLst>
              <a:gd name="adj" fmla="val 14764"/>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36000" rIns="0" bIns="0" rtlCol="0" anchor="t">
            <a:noAutofit/>
          </a:bodyPr>
          <a:lstStyle/>
          <a:p>
            <a:pPr algn="ctr"/>
            <a:r>
              <a:rPr lang="en-GB" sz="1400" i="1">
                <a:solidFill>
                  <a:sysClr val="windowText" lastClr="000000"/>
                </a:solidFill>
                <a:latin typeface="Delivery Cd Black" panose="020F0906020204020204" pitchFamily="34" charset="0"/>
                <a:ea typeface="Delivery Cd Black" panose="020F0906020204020204" pitchFamily="34" charset="0"/>
                <a:cs typeface="Delivery Cd Black" panose="020F0906020204020204" pitchFamily="34" charset="0"/>
              </a:rPr>
              <a:t>EXPORT, IMPORT, 3</a:t>
            </a:r>
            <a:r>
              <a:rPr lang="en-GB" sz="1400" i="1" baseline="30000">
                <a:solidFill>
                  <a:sysClr val="windowText" lastClr="000000"/>
                </a:solidFill>
                <a:latin typeface="Delivery Cd Black" panose="020F0906020204020204" pitchFamily="34" charset="0"/>
                <a:ea typeface="Delivery Cd Black" panose="020F0906020204020204" pitchFamily="34" charset="0"/>
                <a:cs typeface="Delivery Cd Black" panose="020F0906020204020204" pitchFamily="34" charset="0"/>
              </a:rPr>
              <a:t>rd</a:t>
            </a:r>
            <a:r>
              <a:rPr lang="en-GB" sz="1400" i="1">
                <a:solidFill>
                  <a:sysClr val="windowText" lastClr="000000"/>
                </a:solidFill>
                <a:latin typeface="Delivery Cd Black" panose="020F0906020204020204" pitchFamily="34" charset="0"/>
                <a:ea typeface="Delivery Cd Black" panose="020F0906020204020204" pitchFamily="34" charset="0"/>
                <a:cs typeface="Delivery Cd Black" panose="020F0906020204020204" pitchFamily="34" charset="0"/>
              </a:rPr>
              <a:t> COUNTRY and DOMESTIC SERVICES</a:t>
            </a:r>
          </a:p>
        </p:txBody>
      </p:sp>
      <p:sp>
        <p:nvSpPr>
          <p:cNvPr id="29" name="Rectangle: Rounded Corners 28">
            <a:extLst>
              <a:ext uri="{FF2B5EF4-FFF2-40B4-BE49-F238E27FC236}">
                <a16:creationId xmlns:a16="http://schemas.microsoft.com/office/drawing/2014/main" id="{50C40618-C398-68C5-290B-C4C2042950A6}"/>
              </a:ext>
            </a:extLst>
          </p:cNvPr>
          <p:cNvSpPr/>
          <p:nvPr/>
        </p:nvSpPr>
        <p:spPr>
          <a:xfrm>
            <a:off x="6714672" y="4475008"/>
            <a:ext cx="1908000" cy="324036"/>
          </a:xfrm>
          <a:prstGeom prst="roundRect">
            <a:avLst>
              <a:gd name="adj" fmla="val 1864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36000" rIns="0" bIns="0" rtlCol="0" anchor="t">
            <a:noAutofit/>
          </a:bodyPr>
          <a:lstStyle/>
          <a:p>
            <a:pPr algn="ctr"/>
            <a:r>
              <a:rPr lang="en-GB" sz="1400" i="1">
                <a:solidFill>
                  <a:sysClr val="windowText" lastClr="000000"/>
                </a:solidFill>
                <a:latin typeface="Delivery Cd Black" panose="020F0906020204020204" pitchFamily="34" charset="0"/>
                <a:ea typeface="Delivery Cd Black" panose="020F0906020204020204" pitchFamily="34" charset="0"/>
                <a:cs typeface="Delivery Cd Black" panose="020F0906020204020204" pitchFamily="34" charset="0"/>
              </a:rPr>
              <a:t>EXCL. DOMESTIC</a:t>
            </a:r>
          </a:p>
        </p:txBody>
      </p:sp>
      <p:sp>
        <p:nvSpPr>
          <p:cNvPr id="30" name="TextBox 29">
            <a:extLst>
              <a:ext uri="{FF2B5EF4-FFF2-40B4-BE49-F238E27FC236}">
                <a16:creationId xmlns:a16="http://schemas.microsoft.com/office/drawing/2014/main" id="{9C3063FE-7256-EF13-7124-8F51D829AAEB}"/>
              </a:ext>
            </a:extLst>
          </p:cNvPr>
          <p:cNvSpPr txBox="1"/>
          <p:nvPr/>
        </p:nvSpPr>
        <p:spPr>
          <a:xfrm>
            <a:off x="6717678" y="4196613"/>
            <a:ext cx="1904994"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700" b="0" i="1" u="none" strike="noStrike" kern="1200" cap="none" spc="0" normalizeH="0" baseline="0" noProof="0">
                <a:ln>
                  <a:noFill/>
                </a:ln>
                <a:solidFill>
                  <a:srgbClr val="000000"/>
                </a:solidFill>
                <a:effectLst/>
                <a:uLnTx/>
                <a:uFillTx/>
                <a:latin typeface="Delivery" panose="020F0503020204020204" pitchFamily="34" charset="0"/>
                <a:ea typeface="+mn-ea"/>
                <a:cs typeface="+mn-cs"/>
              </a:rPr>
              <a:t>* Not available to Cyprus and Malta</a:t>
            </a:r>
          </a:p>
        </p:txBody>
      </p:sp>
      <p:sp>
        <p:nvSpPr>
          <p:cNvPr id="32" name="TextBox 31">
            <a:extLst>
              <a:ext uri="{FF2B5EF4-FFF2-40B4-BE49-F238E27FC236}">
                <a16:creationId xmlns:a16="http://schemas.microsoft.com/office/drawing/2014/main" id="{E41128FD-391B-DEC4-5470-FF00FABFA2A7}"/>
              </a:ext>
            </a:extLst>
          </p:cNvPr>
          <p:cNvSpPr txBox="1"/>
          <p:nvPr/>
        </p:nvSpPr>
        <p:spPr>
          <a:xfrm>
            <a:off x="324000" y="930091"/>
            <a:ext cx="8496150" cy="553998"/>
          </a:xfrm>
          <a:prstGeom prst="rect">
            <a:avLst/>
          </a:prstGeom>
          <a:noFill/>
        </p:spPr>
        <p:txBody>
          <a:bodyPr wrap="square" lIns="0" tIns="0" rIns="0" bIns="0">
            <a:spAutoFit/>
          </a:bodyPr>
          <a:lstStyle/>
          <a:p>
            <a:r>
              <a:rPr lang="en-GB" sz="1200" dirty="0"/>
              <a:t>We offer you secure door-to-door delivery of goods and documents to and from virtually every country and territory. Whether you need your shipments delivered at the start, middle or end of a business day, our services offer full track-and-trace visibility, so you always know where your shipments are. </a:t>
            </a:r>
          </a:p>
        </p:txBody>
      </p:sp>
    </p:spTree>
    <p:extLst>
      <p:ext uri="{BB962C8B-B14F-4D97-AF65-F5344CB8AC3E}">
        <p14:creationId xmlns:p14="http://schemas.microsoft.com/office/powerpoint/2010/main" val="2656315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841061-EC13-190C-3504-B3937361CC97}"/>
              </a:ext>
            </a:extLst>
          </p:cNvPr>
          <p:cNvSpPr>
            <a:spLocks noGrp="1"/>
          </p:cNvSpPr>
          <p:nvPr>
            <p:ph type="title"/>
          </p:nvPr>
        </p:nvSpPr>
        <p:spPr/>
        <p:txBody>
          <a:bodyPr/>
          <a:lstStyle/>
          <a:p>
            <a:r>
              <a:rPr lang="en-GB" sz="2800" dirty="0"/>
              <a:t>DHL Core Services </a:t>
            </a:r>
            <a:r>
              <a:rPr lang="en-GB" sz="2800" b="0" dirty="0">
                <a:latin typeface="Delivery Cd Light" panose="020F0406020204020204" pitchFamily="34" charset="0"/>
                <a:ea typeface="Delivery Cd Light" panose="020F0406020204020204" pitchFamily="34" charset="0"/>
                <a:cs typeface="Delivery Cd Light" panose="020F0406020204020204" pitchFamily="34" charset="0"/>
              </a:rPr>
              <a:t>Domestic</a:t>
            </a:r>
          </a:p>
        </p:txBody>
      </p:sp>
      <p:sp>
        <p:nvSpPr>
          <p:cNvPr id="4" name="Content Placeholder 3">
            <a:extLst>
              <a:ext uri="{FF2B5EF4-FFF2-40B4-BE49-F238E27FC236}">
                <a16:creationId xmlns:a16="http://schemas.microsoft.com/office/drawing/2014/main" id="{D30B66C9-7A33-EA04-6284-8933326362FC}"/>
              </a:ext>
            </a:extLst>
          </p:cNvPr>
          <p:cNvSpPr>
            <a:spLocks noGrp="1"/>
          </p:cNvSpPr>
          <p:nvPr>
            <p:ph sz="quarter" idx="14"/>
          </p:nvPr>
        </p:nvSpPr>
        <p:spPr>
          <a:xfrm>
            <a:off x="324001" y="1150938"/>
            <a:ext cx="3066900" cy="3528000"/>
          </a:xfrm>
        </p:spPr>
        <p:txBody>
          <a:bodyPr/>
          <a:lstStyle/>
          <a:p>
            <a:r>
              <a:rPr lang="en-GB" dirty="0"/>
              <a:t>Our DHL Express Domestic service allows you to send shipments next day within the UK, including; Northern Ireland, the Isle of Man, the Highlands and the Scottish Islands. </a:t>
            </a:r>
          </a:p>
          <a:p>
            <a:endParaRPr lang="en-GB" dirty="0"/>
          </a:p>
        </p:txBody>
      </p:sp>
      <p:grpSp>
        <p:nvGrpSpPr>
          <p:cNvPr id="5" name="Group 4">
            <a:extLst>
              <a:ext uri="{FF2B5EF4-FFF2-40B4-BE49-F238E27FC236}">
                <a16:creationId xmlns:a16="http://schemas.microsoft.com/office/drawing/2014/main" id="{55D0A143-0D8F-0202-BC41-69F2548437E6}"/>
              </a:ext>
            </a:extLst>
          </p:cNvPr>
          <p:cNvGrpSpPr/>
          <p:nvPr/>
        </p:nvGrpSpPr>
        <p:grpSpPr>
          <a:xfrm>
            <a:off x="7614472" y="1830296"/>
            <a:ext cx="1219371" cy="849466"/>
            <a:chOff x="7614472" y="2758167"/>
            <a:chExt cx="1219371" cy="849466"/>
          </a:xfrm>
        </p:grpSpPr>
        <p:sp>
          <p:nvSpPr>
            <p:cNvPr id="6" name="Rectangle: Rounded Corners 5">
              <a:extLst>
                <a:ext uri="{FF2B5EF4-FFF2-40B4-BE49-F238E27FC236}">
                  <a16:creationId xmlns:a16="http://schemas.microsoft.com/office/drawing/2014/main" id="{C98B9CB9-FA35-0D46-3D2B-BE0DDD9D0BA9}"/>
                </a:ext>
              </a:extLst>
            </p:cNvPr>
            <p:cNvSpPr/>
            <p:nvPr/>
          </p:nvSpPr>
          <p:spPr>
            <a:xfrm>
              <a:off x="7620653" y="2758167"/>
              <a:ext cx="1206000" cy="846695"/>
            </a:xfrm>
            <a:prstGeom prst="roundRect">
              <a:avLst>
                <a:gd name="adj" fmla="val 4931"/>
              </a:avLst>
            </a:prstGeom>
            <a:solidFill>
              <a:schemeClr val="bg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Top Corners Rounded 6">
              <a:extLst>
                <a:ext uri="{FF2B5EF4-FFF2-40B4-BE49-F238E27FC236}">
                  <a16:creationId xmlns:a16="http://schemas.microsoft.com/office/drawing/2014/main" id="{1AA7904A-328D-9F8C-6B07-A7AB2B01FED8}"/>
                </a:ext>
              </a:extLst>
            </p:cNvPr>
            <p:cNvSpPr/>
            <p:nvPr/>
          </p:nvSpPr>
          <p:spPr>
            <a:xfrm>
              <a:off x="7614472" y="3283422"/>
              <a:ext cx="1219371" cy="324211"/>
            </a:xfrm>
            <a:prstGeom prst="round2SameRect">
              <a:avLst>
                <a:gd name="adj1" fmla="val 0"/>
                <a:gd name="adj2" fmla="val 652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88CF3742-3BAF-71CB-2DB5-A4778BB13415}"/>
              </a:ext>
            </a:extLst>
          </p:cNvPr>
          <p:cNvGrpSpPr/>
          <p:nvPr/>
        </p:nvGrpSpPr>
        <p:grpSpPr>
          <a:xfrm>
            <a:off x="4932040" y="276672"/>
            <a:ext cx="3375650" cy="4810407"/>
            <a:chOff x="4868758" y="276672"/>
            <a:chExt cx="3375650" cy="4810407"/>
          </a:xfrm>
        </p:grpSpPr>
        <p:sp>
          <p:nvSpPr>
            <p:cNvPr id="9" name="Freeform 89">
              <a:extLst>
                <a:ext uri="{FF2B5EF4-FFF2-40B4-BE49-F238E27FC236}">
                  <a16:creationId xmlns:a16="http://schemas.microsoft.com/office/drawing/2014/main" id="{4C268678-367B-4E5E-DC11-F9E8ED75AA00}"/>
                </a:ext>
              </a:extLst>
            </p:cNvPr>
            <p:cNvSpPr>
              <a:spLocks noEditPoints="1"/>
            </p:cNvSpPr>
            <p:nvPr/>
          </p:nvSpPr>
          <p:spPr bwMode="auto">
            <a:xfrm>
              <a:off x="5532224" y="335907"/>
              <a:ext cx="2634628" cy="4751172"/>
            </a:xfrm>
            <a:custGeom>
              <a:avLst/>
              <a:gdLst>
                <a:gd name="T0" fmla="*/ 656 w 800"/>
                <a:gd name="T1" fmla="*/ 1035 h 1485"/>
                <a:gd name="T2" fmla="*/ 560 w 800"/>
                <a:gd name="T3" fmla="*/ 886 h 1485"/>
                <a:gd name="T4" fmla="*/ 597 w 800"/>
                <a:gd name="T5" fmla="*/ 800 h 1485"/>
                <a:gd name="T6" fmla="*/ 473 w 800"/>
                <a:gd name="T7" fmla="*/ 640 h 1485"/>
                <a:gd name="T8" fmla="*/ 418 w 800"/>
                <a:gd name="T9" fmla="*/ 522 h 1485"/>
                <a:gd name="T10" fmla="*/ 273 w 800"/>
                <a:gd name="T11" fmla="*/ 483 h 1485"/>
                <a:gd name="T12" fmla="*/ 301 w 800"/>
                <a:gd name="T13" fmla="*/ 424 h 1485"/>
                <a:gd name="T14" fmla="*/ 444 w 800"/>
                <a:gd name="T15" fmla="*/ 231 h 1485"/>
                <a:gd name="T16" fmla="*/ 273 w 800"/>
                <a:gd name="T17" fmla="*/ 187 h 1485"/>
                <a:gd name="T18" fmla="*/ 188 w 800"/>
                <a:gd name="T19" fmla="*/ 200 h 1485"/>
                <a:gd name="T20" fmla="*/ 204 w 800"/>
                <a:gd name="T21" fmla="*/ 152 h 1485"/>
                <a:gd name="T22" fmla="*/ 323 w 800"/>
                <a:gd name="T23" fmla="*/ 5 h 1485"/>
                <a:gd name="T24" fmla="*/ 211 w 800"/>
                <a:gd name="T25" fmla="*/ 19 h 1485"/>
                <a:gd name="T26" fmla="*/ 143 w 800"/>
                <a:gd name="T27" fmla="*/ 19 h 1485"/>
                <a:gd name="T28" fmla="*/ 128 w 800"/>
                <a:gd name="T29" fmla="*/ 79 h 1485"/>
                <a:gd name="T30" fmla="*/ 82 w 800"/>
                <a:gd name="T31" fmla="*/ 117 h 1485"/>
                <a:gd name="T32" fmla="*/ 71 w 800"/>
                <a:gd name="T33" fmla="*/ 151 h 1485"/>
                <a:gd name="T34" fmla="*/ 52 w 800"/>
                <a:gd name="T35" fmla="*/ 204 h 1485"/>
                <a:gd name="T36" fmla="*/ 79 w 800"/>
                <a:gd name="T37" fmla="*/ 235 h 1485"/>
                <a:gd name="T38" fmla="*/ 68 w 800"/>
                <a:gd name="T39" fmla="*/ 293 h 1485"/>
                <a:gd name="T40" fmla="*/ 56 w 800"/>
                <a:gd name="T41" fmla="*/ 333 h 1485"/>
                <a:gd name="T42" fmla="*/ 53 w 800"/>
                <a:gd name="T43" fmla="*/ 364 h 1485"/>
                <a:gd name="T44" fmla="*/ 111 w 800"/>
                <a:gd name="T45" fmla="*/ 347 h 1485"/>
                <a:gd name="T46" fmla="*/ 92 w 800"/>
                <a:gd name="T47" fmla="*/ 409 h 1485"/>
                <a:gd name="T48" fmla="*/ 61 w 800"/>
                <a:gd name="T49" fmla="*/ 489 h 1485"/>
                <a:gd name="T50" fmla="*/ 43 w 800"/>
                <a:gd name="T51" fmla="*/ 613 h 1485"/>
                <a:gd name="T52" fmla="*/ 117 w 800"/>
                <a:gd name="T53" fmla="*/ 451 h 1485"/>
                <a:gd name="T54" fmla="*/ 124 w 800"/>
                <a:gd name="T55" fmla="*/ 516 h 1485"/>
                <a:gd name="T56" fmla="*/ 153 w 800"/>
                <a:gd name="T57" fmla="*/ 501 h 1485"/>
                <a:gd name="T58" fmla="*/ 126 w 800"/>
                <a:gd name="T59" fmla="*/ 680 h 1485"/>
                <a:gd name="T60" fmla="*/ 187 w 800"/>
                <a:gd name="T61" fmla="*/ 720 h 1485"/>
                <a:gd name="T62" fmla="*/ 242 w 800"/>
                <a:gd name="T63" fmla="*/ 687 h 1485"/>
                <a:gd name="T64" fmla="*/ 321 w 800"/>
                <a:gd name="T65" fmla="*/ 673 h 1485"/>
                <a:gd name="T66" fmla="*/ 300 w 800"/>
                <a:gd name="T67" fmla="*/ 808 h 1485"/>
                <a:gd name="T68" fmla="*/ 321 w 800"/>
                <a:gd name="T69" fmla="*/ 847 h 1485"/>
                <a:gd name="T70" fmla="*/ 315 w 800"/>
                <a:gd name="T71" fmla="*/ 961 h 1485"/>
                <a:gd name="T72" fmla="*/ 149 w 800"/>
                <a:gd name="T73" fmla="*/ 1036 h 1485"/>
                <a:gd name="T74" fmla="*/ 221 w 800"/>
                <a:gd name="T75" fmla="*/ 1080 h 1485"/>
                <a:gd name="T76" fmla="*/ 95 w 800"/>
                <a:gd name="T77" fmla="*/ 1180 h 1485"/>
                <a:gd name="T78" fmla="*/ 133 w 800"/>
                <a:gd name="T79" fmla="*/ 1228 h 1485"/>
                <a:gd name="T80" fmla="*/ 195 w 800"/>
                <a:gd name="T81" fmla="*/ 1227 h 1485"/>
                <a:gd name="T82" fmla="*/ 349 w 800"/>
                <a:gd name="T83" fmla="*/ 1232 h 1485"/>
                <a:gd name="T84" fmla="*/ 323 w 800"/>
                <a:gd name="T85" fmla="*/ 1279 h 1485"/>
                <a:gd name="T86" fmla="*/ 170 w 800"/>
                <a:gd name="T87" fmla="*/ 1337 h 1485"/>
                <a:gd name="T88" fmla="*/ 82 w 800"/>
                <a:gd name="T89" fmla="*/ 1449 h 1485"/>
                <a:gd name="T90" fmla="*/ 122 w 800"/>
                <a:gd name="T91" fmla="*/ 1446 h 1485"/>
                <a:gd name="T92" fmla="*/ 226 w 800"/>
                <a:gd name="T93" fmla="*/ 1433 h 1485"/>
                <a:gd name="T94" fmla="*/ 305 w 800"/>
                <a:gd name="T95" fmla="*/ 1374 h 1485"/>
                <a:gd name="T96" fmla="*/ 418 w 800"/>
                <a:gd name="T97" fmla="*/ 1373 h 1485"/>
                <a:gd name="T98" fmla="*/ 512 w 800"/>
                <a:gd name="T99" fmla="*/ 1355 h 1485"/>
                <a:gd name="T100" fmla="*/ 584 w 800"/>
                <a:gd name="T101" fmla="*/ 1355 h 1485"/>
                <a:gd name="T102" fmla="*/ 758 w 800"/>
                <a:gd name="T103" fmla="*/ 1262 h 1485"/>
                <a:gd name="T104" fmla="*/ 665 w 800"/>
                <a:gd name="T105" fmla="*/ 1251 h 1485"/>
                <a:gd name="T106" fmla="*/ 723 w 800"/>
                <a:gd name="T107" fmla="*/ 1195 h 1485"/>
                <a:gd name="T108" fmla="*/ 786 w 800"/>
                <a:gd name="T109" fmla="*/ 1129 h 1485"/>
                <a:gd name="T110" fmla="*/ 329 w 800"/>
                <a:gd name="T111" fmla="*/ 766 h 1485"/>
                <a:gd name="T112" fmla="*/ 412 w 800"/>
                <a:gd name="T113" fmla="*/ 530 h 1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00" h="1485">
                  <a:moveTo>
                    <a:pt x="800" y="1084"/>
                  </a:moveTo>
                  <a:cubicBezTo>
                    <a:pt x="798" y="1064"/>
                    <a:pt x="796" y="1039"/>
                    <a:pt x="774" y="1029"/>
                  </a:cubicBezTo>
                  <a:cubicBezTo>
                    <a:pt x="762" y="1014"/>
                    <a:pt x="743" y="1013"/>
                    <a:pt x="727" y="1007"/>
                  </a:cubicBezTo>
                  <a:cubicBezTo>
                    <a:pt x="716" y="1005"/>
                    <a:pt x="726" y="1009"/>
                    <a:pt x="723" y="1010"/>
                  </a:cubicBezTo>
                  <a:cubicBezTo>
                    <a:pt x="710" y="1008"/>
                    <a:pt x="701" y="1008"/>
                    <a:pt x="688" y="1008"/>
                  </a:cubicBezTo>
                  <a:cubicBezTo>
                    <a:pt x="675" y="1004"/>
                    <a:pt x="669" y="1017"/>
                    <a:pt x="667" y="1028"/>
                  </a:cubicBezTo>
                  <a:cubicBezTo>
                    <a:pt x="661" y="1034"/>
                    <a:pt x="663" y="1045"/>
                    <a:pt x="656" y="1035"/>
                  </a:cubicBezTo>
                  <a:cubicBezTo>
                    <a:pt x="642" y="1041"/>
                    <a:pt x="640" y="1012"/>
                    <a:pt x="625" y="1022"/>
                  </a:cubicBezTo>
                  <a:cubicBezTo>
                    <a:pt x="626" y="1015"/>
                    <a:pt x="637" y="1006"/>
                    <a:pt x="644" y="997"/>
                  </a:cubicBezTo>
                  <a:cubicBezTo>
                    <a:pt x="656" y="990"/>
                    <a:pt x="663" y="979"/>
                    <a:pt x="658" y="965"/>
                  </a:cubicBezTo>
                  <a:cubicBezTo>
                    <a:pt x="651" y="946"/>
                    <a:pt x="646" y="925"/>
                    <a:pt x="627" y="918"/>
                  </a:cubicBezTo>
                  <a:cubicBezTo>
                    <a:pt x="621" y="906"/>
                    <a:pt x="609" y="906"/>
                    <a:pt x="601" y="895"/>
                  </a:cubicBezTo>
                  <a:cubicBezTo>
                    <a:pt x="599" y="881"/>
                    <a:pt x="588" y="887"/>
                    <a:pt x="578" y="887"/>
                  </a:cubicBezTo>
                  <a:cubicBezTo>
                    <a:pt x="571" y="895"/>
                    <a:pt x="566" y="885"/>
                    <a:pt x="560" y="886"/>
                  </a:cubicBezTo>
                  <a:cubicBezTo>
                    <a:pt x="549" y="892"/>
                    <a:pt x="553" y="883"/>
                    <a:pt x="563" y="882"/>
                  </a:cubicBezTo>
                  <a:cubicBezTo>
                    <a:pt x="574" y="893"/>
                    <a:pt x="592" y="873"/>
                    <a:pt x="601" y="885"/>
                  </a:cubicBezTo>
                  <a:cubicBezTo>
                    <a:pt x="608" y="896"/>
                    <a:pt x="618" y="900"/>
                    <a:pt x="629" y="896"/>
                  </a:cubicBezTo>
                  <a:cubicBezTo>
                    <a:pt x="641" y="895"/>
                    <a:pt x="633" y="913"/>
                    <a:pt x="638" y="905"/>
                  </a:cubicBezTo>
                  <a:cubicBezTo>
                    <a:pt x="638" y="890"/>
                    <a:pt x="622" y="878"/>
                    <a:pt x="616" y="864"/>
                  </a:cubicBezTo>
                  <a:cubicBezTo>
                    <a:pt x="605" y="851"/>
                    <a:pt x="593" y="822"/>
                    <a:pt x="616" y="816"/>
                  </a:cubicBezTo>
                  <a:cubicBezTo>
                    <a:pt x="612" y="809"/>
                    <a:pt x="593" y="811"/>
                    <a:pt x="597" y="800"/>
                  </a:cubicBezTo>
                  <a:cubicBezTo>
                    <a:pt x="585" y="795"/>
                    <a:pt x="583" y="785"/>
                    <a:pt x="579" y="774"/>
                  </a:cubicBezTo>
                  <a:cubicBezTo>
                    <a:pt x="572" y="765"/>
                    <a:pt x="572" y="754"/>
                    <a:pt x="560" y="751"/>
                  </a:cubicBezTo>
                  <a:cubicBezTo>
                    <a:pt x="548" y="738"/>
                    <a:pt x="531" y="739"/>
                    <a:pt x="518" y="730"/>
                  </a:cubicBezTo>
                  <a:cubicBezTo>
                    <a:pt x="508" y="722"/>
                    <a:pt x="512" y="738"/>
                    <a:pt x="505" y="732"/>
                  </a:cubicBezTo>
                  <a:cubicBezTo>
                    <a:pt x="509" y="727"/>
                    <a:pt x="503" y="722"/>
                    <a:pt x="507" y="717"/>
                  </a:cubicBezTo>
                  <a:cubicBezTo>
                    <a:pt x="491" y="710"/>
                    <a:pt x="490" y="689"/>
                    <a:pt x="488" y="674"/>
                  </a:cubicBezTo>
                  <a:cubicBezTo>
                    <a:pt x="483" y="662"/>
                    <a:pt x="476" y="652"/>
                    <a:pt x="473" y="640"/>
                  </a:cubicBezTo>
                  <a:cubicBezTo>
                    <a:pt x="475" y="629"/>
                    <a:pt x="465" y="621"/>
                    <a:pt x="469" y="611"/>
                  </a:cubicBezTo>
                  <a:cubicBezTo>
                    <a:pt x="464" y="603"/>
                    <a:pt x="465" y="595"/>
                    <a:pt x="466" y="586"/>
                  </a:cubicBezTo>
                  <a:cubicBezTo>
                    <a:pt x="463" y="576"/>
                    <a:pt x="464" y="567"/>
                    <a:pt x="455" y="559"/>
                  </a:cubicBezTo>
                  <a:cubicBezTo>
                    <a:pt x="447" y="557"/>
                    <a:pt x="450" y="560"/>
                    <a:pt x="447" y="553"/>
                  </a:cubicBezTo>
                  <a:cubicBezTo>
                    <a:pt x="444" y="555"/>
                    <a:pt x="439" y="553"/>
                    <a:pt x="437" y="545"/>
                  </a:cubicBezTo>
                  <a:cubicBezTo>
                    <a:pt x="430" y="539"/>
                    <a:pt x="423" y="532"/>
                    <a:pt x="419" y="524"/>
                  </a:cubicBezTo>
                  <a:cubicBezTo>
                    <a:pt x="418" y="523"/>
                    <a:pt x="418" y="523"/>
                    <a:pt x="418" y="522"/>
                  </a:cubicBezTo>
                  <a:cubicBezTo>
                    <a:pt x="415" y="513"/>
                    <a:pt x="412" y="508"/>
                    <a:pt x="406" y="504"/>
                  </a:cubicBezTo>
                  <a:cubicBezTo>
                    <a:pt x="391" y="508"/>
                    <a:pt x="380" y="485"/>
                    <a:pt x="367" y="491"/>
                  </a:cubicBezTo>
                  <a:cubicBezTo>
                    <a:pt x="368" y="477"/>
                    <a:pt x="345" y="475"/>
                    <a:pt x="339" y="484"/>
                  </a:cubicBezTo>
                  <a:cubicBezTo>
                    <a:pt x="339" y="493"/>
                    <a:pt x="328" y="498"/>
                    <a:pt x="320" y="499"/>
                  </a:cubicBezTo>
                  <a:cubicBezTo>
                    <a:pt x="312" y="494"/>
                    <a:pt x="302" y="494"/>
                    <a:pt x="293" y="493"/>
                  </a:cubicBezTo>
                  <a:cubicBezTo>
                    <a:pt x="284" y="492"/>
                    <a:pt x="272" y="488"/>
                    <a:pt x="261" y="488"/>
                  </a:cubicBezTo>
                  <a:cubicBezTo>
                    <a:pt x="246" y="485"/>
                    <a:pt x="266" y="475"/>
                    <a:pt x="273" y="483"/>
                  </a:cubicBezTo>
                  <a:cubicBezTo>
                    <a:pt x="285" y="493"/>
                    <a:pt x="294" y="478"/>
                    <a:pt x="307" y="480"/>
                  </a:cubicBezTo>
                  <a:cubicBezTo>
                    <a:pt x="309" y="469"/>
                    <a:pt x="321" y="460"/>
                    <a:pt x="330" y="453"/>
                  </a:cubicBezTo>
                  <a:cubicBezTo>
                    <a:pt x="343" y="460"/>
                    <a:pt x="356" y="454"/>
                    <a:pt x="365" y="443"/>
                  </a:cubicBezTo>
                  <a:cubicBezTo>
                    <a:pt x="368" y="430"/>
                    <a:pt x="345" y="434"/>
                    <a:pt x="342" y="425"/>
                  </a:cubicBezTo>
                  <a:cubicBezTo>
                    <a:pt x="341" y="424"/>
                    <a:pt x="349" y="409"/>
                    <a:pt x="337" y="409"/>
                  </a:cubicBezTo>
                  <a:cubicBezTo>
                    <a:pt x="326" y="413"/>
                    <a:pt x="315" y="421"/>
                    <a:pt x="303" y="426"/>
                  </a:cubicBezTo>
                  <a:cubicBezTo>
                    <a:pt x="293" y="429"/>
                    <a:pt x="289" y="425"/>
                    <a:pt x="301" y="424"/>
                  </a:cubicBezTo>
                  <a:cubicBezTo>
                    <a:pt x="310" y="413"/>
                    <a:pt x="324" y="407"/>
                    <a:pt x="337" y="408"/>
                  </a:cubicBezTo>
                  <a:cubicBezTo>
                    <a:pt x="344" y="403"/>
                    <a:pt x="352" y="411"/>
                    <a:pt x="354" y="401"/>
                  </a:cubicBezTo>
                  <a:cubicBezTo>
                    <a:pt x="362" y="394"/>
                    <a:pt x="379" y="387"/>
                    <a:pt x="374" y="375"/>
                  </a:cubicBezTo>
                  <a:cubicBezTo>
                    <a:pt x="382" y="369"/>
                    <a:pt x="381" y="365"/>
                    <a:pt x="383" y="355"/>
                  </a:cubicBezTo>
                  <a:cubicBezTo>
                    <a:pt x="391" y="350"/>
                    <a:pt x="403" y="338"/>
                    <a:pt x="406" y="325"/>
                  </a:cubicBezTo>
                  <a:cubicBezTo>
                    <a:pt x="402" y="311"/>
                    <a:pt x="420" y="300"/>
                    <a:pt x="418" y="286"/>
                  </a:cubicBezTo>
                  <a:cubicBezTo>
                    <a:pt x="413" y="265"/>
                    <a:pt x="437" y="244"/>
                    <a:pt x="444" y="231"/>
                  </a:cubicBezTo>
                  <a:cubicBezTo>
                    <a:pt x="451" y="227"/>
                    <a:pt x="443" y="221"/>
                    <a:pt x="448" y="219"/>
                  </a:cubicBezTo>
                  <a:cubicBezTo>
                    <a:pt x="441" y="214"/>
                    <a:pt x="444" y="202"/>
                    <a:pt x="440" y="198"/>
                  </a:cubicBezTo>
                  <a:cubicBezTo>
                    <a:pt x="433" y="189"/>
                    <a:pt x="426" y="184"/>
                    <a:pt x="415" y="184"/>
                  </a:cubicBezTo>
                  <a:cubicBezTo>
                    <a:pt x="408" y="190"/>
                    <a:pt x="400" y="186"/>
                    <a:pt x="393" y="186"/>
                  </a:cubicBezTo>
                  <a:cubicBezTo>
                    <a:pt x="382" y="193"/>
                    <a:pt x="365" y="185"/>
                    <a:pt x="351" y="185"/>
                  </a:cubicBezTo>
                  <a:cubicBezTo>
                    <a:pt x="342" y="181"/>
                    <a:pt x="334" y="181"/>
                    <a:pt x="326" y="188"/>
                  </a:cubicBezTo>
                  <a:cubicBezTo>
                    <a:pt x="307" y="191"/>
                    <a:pt x="287" y="167"/>
                    <a:pt x="273" y="187"/>
                  </a:cubicBezTo>
                  <a:cubicBezTo>
                    <a:pt x="262" y="189"/>
                    <a:pt x="251" y="190"/>
                    <a:pt x="243" y="200"/>
                  </a:cubicBezTo>
                  <a:cubicBezTo>
                    <a:pt x="238" y="206"/>
                    <a:pt x="211" y="198"/>
                    <a:pt x="221" y="206"/>
                  </a:cubicBezTo>
                  <a:cubicBezTo>
                    <a:pt x="215" y="212"/>
                    <a:pt x="209" y="224"/>
                    <a:pt x="200" y="219"/>
                  </a:cubicBezTo>
                  <a:cubicBezTo>
                    <a:pt x="209" y="213"/>
                    <a:pt x="193" y="207"/>
                    <a:pt x="204" y="210"/>
                  </a:cubicBezTo>
                  <a:cubicBezTo>
                    <a:pt x="207" y="205"/>
                    <a:pt x="214" y="206"/>
                    <a:pt x="215" y="199"/>
                  </a:cubicBezTo>
                  <a:cubicBezTo>
                    <a:pt x="220" y="193"/>
                    <a:pt x="229" y="181"/>
                    <a:pt x="215" y="189"/>
                  </a:cubicBezTo>
                  <a:cubicBezTo>
                    <a:pt x="205" y="186"/>
                    <a:pt x="196" y="189"/>
                    <a:pt x="188" y="200"/>
                  </a:cubicBezTo>
                  <a:cubicBezTo>
                    <a:pt x="178" y="212"/>
                    <a:pt x="180" y="199"/>
                    <a:pt x="190" y="194"/>
                  </a:cubicBezTo>
                  <a:cubicBezTo>
                    <a:pt x="193" y="183"/>
                    <a:pt x="205" y="188"/>
                    <a:pt x="212" y="180"/>
                  </a:cubicBezTo>
                  <a:cubicBezTo>
                    <a:pt x="219" y="173"/>
                    <a:pt x="224" y="176"/>
                    <a:pt x="222" y="185"/>
                  </a:cubicBezTo>
                  <a:cubicBezTo>
                    <a:pt x="232" y="179"/>
                    <a:pt x="239" y="166"/>
                    <a:pt x="245" y="157"/>
                  </a:cubicBezTo>
                  <a:cubicBezTo>
                    <a:pt x="248" y="144"/>
                    <a:pt x="241" y="159"/>
                    <a:pt x="237" y="160"/>
                  </a:cubicBezTo>
                  <a:cubicBezTo>
                    <a:pt x="226" y="163"/>
                    <a:pt x="235" y="159"/>
                    <a:pt x="229" y="157"/>
                  </a:cubicBezTo>
                  <a:cubicBezTo>
                    <a:pt x="221" y="161"/>
                    <a:pt x="209" y="160"/>
                    <a:pt x="204" y="152"/>
                  </a:cubicBezTo>
                  <a:cubicBezTo>
                    <a:pt x="212" y="155"/>
                    <a:pt x="224" y="154"/>
                    <a:pt x="224" y="146"/>
                  </a:cubicBezTo>
                  <a:cubicBezTo>
                    <a:pt x="222" y="138"/>
                    <a:pt x="226" y="131"/>
                    <a:pt x="236" y="128"/>
                  </a:cubicBezTo>
                  <a:cubicBezTo>
                    <a:pt x="241" y="119"/>
                    <a:pt x="248" y="114"/>
                    <a:pt x="256" y="108"/>
                  </a:cubicBezTo>
                  <a:cubicBezTo>
                    <a:pt x="269" y="100"/>
                    <a:pt x="278" y="87"/>
                    <a:pt x="287" y="75"/>
                  </a:cubicBezTo>
                  <a:cubicBezTo>
                    <a:pt x="303" y="70"/>
                    <a:pt x="314" y="60"/>
                    <a:pt x="319" y="44"/>
                  </a:cubicBezTo>
                  <a:cubicBezTo>
                    <a:pt x="327" y="34"/>
                    <a:pt x="316" y="38"/>
                    <a:pt x="312" y="35"/>
                  </a:cubicBezTo>
                  <a:cubicBezTo>
                    <a:pt x="309" y="24"/>
                    <a:pt x="323" y="16"/>
                    <a:pt x="323" y="5"/>
                  </a:cubicBezTo>
                  <a:cubicBezTo>
                    <a:pt x="317" y="2"/>
                    <a:pt x="308" y="6"/>
                    <a:pt x="301" y="3"/>
                  </a:cubicBezTo>
                  <a:cubicBezTo>
                    <a:pt x="295" y="7"/>
                    <a:pt x="289" y="0"/>
                    <a:pt x="286" y="0"/>
                  </a:cubicBezTo>
                  <a:cubicBezTo>
                    <a:pt x="285" y="0"/>
                    <a:pt x="284" y="1"/>
                    <a:pt x="284" y="5"/>
                  </a:cubicBezTo>
                  <a:cubicBezTo>
                    <a:pt x="296" y="15"/>
                    <a:pt x="281" y="11"/>
                    <a:pt x="274" y="12"/>
                  </a:cubicBezTo>
                  <a:cubicBezTo>
                    <a:pt x="268" y="12"/>
                    <a:pt x="268" y="7"/>
                    <a:pt x="258" y="9"/>
                  </a:cubicBezTo>
                  <a:cubicBezTo>
                    <a:pt x="248" y="19"/>
                    <a:pt x="237" y="21"/>
                    <a:pt x="224" y="19"/>
                  </a:cubicBezTo>
                  <a:cubicBezTo>
                    <a:pt x="221" y="5"/>
                    <a:pt x="219" y="27"/>
                    <a:pt x="211" y="19"/>
                  </a:cubicBezTo>
                  <a:cubicBezTo>
                    <a:pt x="207" y="26"/>
                    <a:pt x="203" y="20"/>
                    <a:pt x="200" y="26"/>
                  </a:cubicBezTo>
                  <a:cubicBezTo>
                    <a:pt x="200" y="26"/>
                    <a:pt x="186" y="22"/>
                    <a:pt x="182" y="32"/>
                  </a:cubicBezTo>
                  <a:cubicBezTo>
                    <a:pt x="180" y="41"/>
                    <a:pt x="172" y="45"/>
                    <a:pt x="178" y="33"/>
                  </a:cubicBezTo>
                  <a:cubicBezTo>
                    <a:pt x="193" y="23"/>
                    <a:pt x="160" y="8"/>
                    <a:pt x="165" y="23"/>
                  </a:cubicBezTo>
                  <a:cubicBezTo>
                    <a:pt x="157" y="28"/>
                    <a:pt x="155" y="40"/>
                    <a:pt x="148" y="41"/>
                  </a:cubicBezTo>
                  <a:cubicBezTo>
                    <a:pt x="153" y="32"/>
                    <a:pt x="164" y="21"/>
                    <a:pt x="150" y="17"/>
                  </a:cubicBezTo>
                  <a:cubicBezTo>
                    <a:pt x="145" y="7"/>
                    <a:pt x="149" y="17"/>
                    <a:pt x="143" y="19"/>
                  </a:cubicBezTo>
                  <a:cubicBezTo>
                    <a:pt x="142" y="10"/>
                    <a:pt x="132" y="11"/>
                    <a:pt x="125" y="7"/>
                  </a:cubicBezTo>
                  <a:cubicBezTo>
                    <a:pt x="123" y="11"/>
                    <a:pt x="125" y="17"/>
                    <a:pt x="122" y="21"/>
                  </a:cubicBezTo>
                  <a:cubicBezTo>
                    <a:pt x="113" y="27"/>
                    <a:pt x="111" y="38"/>
                    <a:pt x="123" y="40"/>
                  </a:cubicBezTo>
                  <a:cubicBezTo>
                    <a:pt x="131" y="48"/>
                    <a:pt x="114" y="38"/>
                    <a:pt x="116" y="47"/>
                  </a:cubicBezTo>
                  <a:cubicBezTo>
                    <a:pt x="114" y="48"/>
                    <a:pt x="129" y="56"/>
                    <a:pt x="117" y="52"/>
                  </a:cubicBezTo>
                  <a:cubicBezTo>
                    <a:pt x="110" y="44"/>
                    <a:pt x="107" y="66"/>
                    <a:pt x="111" y="66"/>
                  </a:cubicBezTo>
                  <a:cubicBezTo>
                    <a:pt x="106" y="73"/>
                    <a:pt x="131" y="79"/>
                    <a:pt x="128" y="79"/>
                  </a:cubicBezTo>
                  <a:cubicBezTo>
                    <a:pt x="130" y="86"/>
                    <a:pt x="127" y="80"/>
                    <a:pt x="121" y="80"/>
                  </a:cubicBezTo>
                  <a:cubicBezTo>
                    <a:pt x="114" y="73"/>
                    <a:pt x="111" y="82"/>
                    <a:pt x="105" y="80"/>
                  </a:cubicBezTo>
                  <a:cubicBezTo>
                    <a:pt x="97" y="87"/>
                    <a:pt x="89" y="76"/>
                    <a:pt x="85" y="81"/>
                  </a:cubicBezTo>
                  <a:cubicBezTo>
                    <a:pt x="91" y="87"/>
                    <a:pt x="93" y="97"/>
                    <a:pt x="101" y="99"/>
                  </a:cubicBezTo>
                  <a:cubicBezTo>
                    <a:pt x="97" y="103"/>
                    <a:pt x="101" y="103"/>
                    <a:pt x="98" y="106"/>
                  </a:cubicBezTo>
                  <a:cubicBezTo>
                    <a:pt x="105" y="115"/>
                    <a:pt x="92" y="112"/>
                    <a:pt x="88" y="114"/>
                  </a:cubicBezTo>
                  <a:cubicBezTo>
                    <a:pt x="85" y="103"/>
                    <a:pt x="73" y="110"/>
                    <a:pt x="82" y="117"/>
                  </a:cubicBezTo>
                  <a:cubicBezTo>
                    <a:pt x="87" y="122"/>
                    <a:pt x="96" y="131"/>
                    <a:pt x="105" y="135"/>
                  </a:cubicBezTo>
                  <a:cubicBezTo>
                    <a:pt x="101" y="142"/>
                    <a:pt x="109" y="145"/>
                    <a:pt x="115" y="150"/>
                  </a:cubicBezTo>
                  <a:cubicBezTo>
                    <a:pt x="120" y="163"/>
                    <a:pt x="115" y="152"/>
                    <a:pt x="109" y="149"/>
                  </a:cubicBezTo>
                  <a:cubicBezTo>
                    <a:pt x="104" y="140"/>
                    <a:pt x="94" y="146"/>
                    <a:pt x="91" y="139"/>
                  </a:cubicBezTo>
                  <a:cubicBezTo>
                    <a:pt x="79" y="138"/>
                    <a:pt x="91" y="145"/>
                    <a:pt x="96" y="149"/>
                  </a:cubicBezTo>
                  <a:cubicBezTo>
                    <a:pt x="110" y="156"/>
                    <a:pt x="93" y="155"/>
                    <a:pt x="89" y="147"/>
                  </a:cubicBezTo>
                  <a:cubicBezTo>
                    <a:pt x="78" y="136"/>
                    <a:pt x="83" y="162"/>
                    <a:pt x="71" y="151"/>
                  </a:cubicBezTo>
                  <a:cubicBezTo>
                    <a:pt x="71" y="142"/>
                    <a:pt x="61" y="136"/>
                    <a:pt x="60" y="148"/>
                  </a:cubicBezTo>
                  <a:cubicBezTo>
                    <a:pt x="63" y="153"/>
                    <a:pt x="70" y="163"/>
                    <a:pt x="65" y="166"/>
                  </a:cubicBezTo>
                  <a:cubicBezTo>
                    <a:pt x="64" y="168"/>
                    <a:pt x="61" y="171"/>
                    <a:pt x="59" y="163"/>
                  </a:cubicBezTo>
                  <a:cubicBezTo>
                    <a:pt x="59" y="151"/>
                    <a:pt x="53" y="151"/>
                    <a:pt x="43" y="152"/>
                  </a:cubicBezTo>
                  <a:cubicBezTo>
                    <a:pt x="45" y="160"/>
                    <a:pt x="40" y="178"/>
                    <a:pt x="54" y="177"/>
                  </a:cubicBezTo>
                  <a:cubicBezTo>
                    <a:pt x="63" y="188"/>
                    <a:pt x="48" y="178"/>
                    <a:pt x="46" y="185"/>
                  </a:cubicBezTo>
                  <a:cubicBezTo>
                    <a:pt x="38" y="194"/>
                    <a:pt x="52" y="195"/>
                    <a:pt x="52" y="204"/>
                  </a:cubicBezTo>
                  <a:cubicBezTo>
                    <a:pt x="57" y="207"/>
                    <a:pt x="56" y="211"/>
                    <a:pt x="67" y="209"/>
                  </a:cubicBezTo>
                  <a:cubicBezTo>
                    <a:pt x="82" y="215"/>
                    <a:pt x="55" y="210"/>
                    <a:pt x="60" y="216"/>
                  </a:cubicBezTo>
                  <a:cubicBezTo>
                    <a:pt x="56" y="217"/>
                    <a:pt x="54" y="207"/>
                    <a:pt x="50" y="210"/>
                  </a:cubicBezTo>
                  <a:cubicBezTo>
                    <a:pt x="41" y="195"/>
                    <a:pt x="36" y="218"/>
                    <a:pt x="39" y="229"/>
                  </a:cubicBezTo>
                  <a:cubicBezTo>
                    <a:pt x="46" y="229"/>
                    <a:pt x="44" y="235"/>
                    <a:pt x="44" y="239"/>
                  </a:cubicBezTo>
                  <a:cubicBezTo>
                    <a:pt x="41" y="253"/>
                    <a:pt x="58" y="243"/>
                    <a:pt x="63" y="237"/>
                  </a:cubicBezTo>
                  <a:cubicBezTo>
                    <a:pt x="57" y="250"/>
                    <a:pt x="74" y="244"/>
                    <a:pt x="79" y="235"/>
                  </a:cubicBezTo>
                  <a:cubicBezTo>
                    <a:pt x="83" y="240"/>
                    <a:pt x="66" y="250"/>
                    <a:pt x="58" y="249"/>
                  </a:cubicBezTo>
                  <a:cubicBezTo>
                    <a:pt x="43" y="258"/>
                    <a:pt x="61" y="262"/>
                    <a:pt x="70" y="260"/>
                  </a:cubicBezTo>
                  <a:cubicBezTo>
                    <a:pt x="74" y="264"/>
                    <a:pt x="86" y="269"/>
                    <a:pt x="84" y="271"/>
                  </a:cubicBezTo>
                  <a:cubicBezTo>
                    <a:pt x="75" y="270"/>
                    <a:pt x="71" y="257"/>
                    <a:pt x="61" y="265"/>
                  </a:cubicBezTo>
                  <a:cubicBezTo>
                    <a:pt x="62" y="271"/>
                    <a:pt x="60" y="275"/>
                    <a:pt x="56" y="282"/>
                  </a:cubicBezTo>
                  <a:cubicBezTo>
                    <a:pt x="62" y="285"/>
                    <a:pt x="70" y="287"/>
                    <a:pt x="73" y="292"/>
                  </a:cubicBezTo>
                  <a:cubicBezTo>
                    <a:pt x="86" y="288"/>
                    <a:pt x="76" y="296"/>
                    <a:pt x="68" y="293"/>
                  </a:cubicBezTo>
                  <a:cubicBezTo>
                    <a:pt x="62" y="280"/>
                    <a:pt x="39" y="296"/>
                    <a:pt x="50" y="304"/>
                  </a:cubicBezTo>
                  <a:cubicBezTo>
                    <a:pt x="60" y="298"/>
                    <a:pt x="54" y="315"/>
                    <a:pt x="65" y="312"/>
                  </a:cubicBezTo>
                  <a:cubicBezTo>
                    <a:pt x="79" y="307"/>
                    <a:pt x="65" y="316"/>
                    <a:pt x="59" y="315"/>
                  </a:cubicBezTo>
                  <a:cubicBezTo>
                    <a:pt x="53" y="309"/>
                    <a:pt x="42" y="303"/>
                    <a:pt x="40" y="315"/>
                  </a:cubicBezTo>
                  <a:cubicBezTo>
                    <a:pt x="37" y="321"/>
                    <a:pt x="40" y="328"/>
                    <a:pt x="37" y="329"/>
                  </a:cubicBezTo>
                  <a:cubicBezTo>
                    <a:pt x="24" y="333"/>
                    <a:pt x="46" y="331"/>
                    <a:pt x="52" y="331"/>
                  </a:cubicBezTo>
                  <a:cubicBezTo>
                    <a:pt x="41" y="335"/>
                    <a:pt x="53" y="341"/>
                    <a:pt x="56" y="333"/>
                  </a:cubicBezTo>
                  <a:cubicBezTo>
                    <a:pt x="61" y="340"/>
                    <a:pt x="39" y="337"/>
                    <a:pt x="39" y="344"/>
                  </a:cubicBezTo>
                  <a:cubicBezTo>
                    <a:pt x="50" y="347"/>
                    <a:pt x="45" y="353"/>
                    <a:pt x="38" y="351"/>
                  </a:cubicBezTo>
                  <a:cubicBezTo>
                    <a:pt x="37" y="352"/>
                    <a:pt x="35" y="360"/>
                    <a:pt x="29" y="352"/>
                  </a:cubicBezTo>
                  <a:cubicBezTo>
                    <a:pt x="21" y="354"/>
                    <a:pt x="7" y="352"/>
                    <a:pt x="2" y="360"/>
                  </a:cubicBezTo>
                  <a:cubicBezTo>
                    <a:pt x="2" y="360"/>
                    <a:pt x="2" y="360"/>
                    <a:pt x="2" y="360"/>
                  </a:cubicBezTo>
                  <a:cubicBezTo>
                    <a:pt x="0" y="374"/>
                    <a:pt x="21" y="366"/>
                    <a:pt x="29" y="369"/>
                  </a:cubicBezTo>
                  <a:cubicBezTo>
                    <a:pt x="38" y="374"/>
                    <a:pt x="44" y="363"/>
                    <a:pt x="53" y="364"/>
                  </a:cubicBezTo>
                  <a:cubicBezTo>
                    <a:pt x="57" y="370"/>
                    <a:pt x="77" y="365"/>
                    <a:pt x="61" y="370"/>
                  </a:cubicBezTo>
                  <a:cubicBezTo>
                    <a:pt x="52" y="365"/>
                    <a:pt x="44" y="367"/>
                    <a:pt x="37" y="374"/>
                  </a:cubicBezTo>
                  <a:cubicBezTo>
                    <a:pt x="20" y="368"/>
                    <a:pt x="24" y="386"/>
                    <a:pt x="35" y="393"/>
                  </a:cubicBezTo>
                  <a:cubicBezTo>
                    <a:pt x="46" y="395"/>
                    <a:pt x="47" y="395"/>
                    <a:pt x="55" y="401"/>
                  </a:cubicBezTo>
                  <a:cubicBezTo>
                    <a:pt x="68" y="402"/>
                    <a:pt x="74" y="378"/>
                    <a:pt x="84" y="375"/>
                  </a:cubicBezTo>
                  <a:cubicBezTo>
                    <a:pt x="88" y="366"/>
                    <a:pt x="97" y="366"/>
                    <a:pt x="100" y="358"/>
                  </a:cubicBezTo>
                  <a:cubicBezTo>
                    <a:pt x="100" y="355"/>
                    <a:pt x="115" y="340"/>
                    <a:pt x="111" y="347"/>
                  </a:cubicBezTo>
                  <a:cubicBezTo>
                    <a:pt x="105" y="355"/>
                    <a:pt x="94" y="368"/>
                    <a:pt x="111" y="368"/>
                  </a:cubicBezTo>
                  <a:cubicBezTo>
                    <a:pt x="124" y="361"/>
                    <a:pt x="113" y="373"/>
                    <a:pt x="106" y="368"/>
                  </a:cubicBezTo>
                  <a:cubicBezTo>
                    <a:pt x="94" y="368"/>
                    <a:pt x="95" y="376"/>
                    <a:pt x="89" y="381"/>
                  </a:cubicBezTo>
                  <a:cubicBezTo>
                    <a:pt x="84" y="387"/>
                    <a:pt x="81" y="400"/>
                    <a:pt x="92" y="394"/>
                  </a:cubicBezTo>
                  <a:cubicBezTo>
                    <a:pt x="105" y="388"/>
                    <a:pt x="95" y="396"/>
                    <a:pt x="88" y="398"/>
                  </a:cubicBezTo>
                  <a:cubicBezTo>
                    <a:pt x="81" y="391"/>
                    <a:pt x="75" y="412"/>
                    <a:pt x="81" y="402"/>
                  </a:cubicBezTo>
                  <a:cubicBezTo>
                    <a:pt x="83" y="405"/>
                    <a:pt x="86" y="410"/>
                    <a:pt x="92" y="409"/>
                  </a:cubicBezTo>
                  <a:cubicBezTo>
                    <a:pt x="109" y="411"/>
                    <a:pt x="85" y="410"/>
                    <a:pt x="81" y="409"/>
                  </a:cubicBezTo>
                  <a:cubicBezTo>
                    <a:pt x="75" y="421"/>
                    <a:pt x="65" y="430"/>
                    <a:pt x="65" y="444"/>
                  </a:cubicBezTo>
                  <a:cubicBezTo>
                    <a:pt x="66" y="451"/>
                    <a:pt x="72" y="452"/>
                    <a:pt x="66" y="459"/>
                  </a:cubicBezTo>
                  <a:cubicBezTo>
                    <a:pt x="59" y="473"/>
                    <a:pt x="68" y="465"/>
                    <a:pt x="72" y="457"/>
                  </a:cubicBezTo>
                  <a:cubicBezTo>
                    <a:pt x="76" y="460"/>
                    <a:pt x="64" y="471"/>
                    <a:pt x="71" y="475"/>
                  </a:cubicBezTo>
                  <a:cubicBezTo>
                    <a:pt x="62" y="473"/>
                    <a:pt x="61" y="487"/>
                    <a:pt x="55" y="494"/>
                  </a:cubicBezTo>
                  <a:cubicBezTo>
                    <a:pt x="53" y="508"/>
                    <a:pt x="57" y="494"/>
                    <a:pt x="61" y="489"/>
                  </a:cubicBezTo>
                  <a:cubicBezTo>
                    <a:pt x="71" y="475"/>
                    <a:pt x="66" y="493"/>
                    <a:pt x="57" y="500"/>
                  </a:cubicBezTo>
                  <a:cubicBezTo>
                    <a:pt x="51" y="511"/>
                    <a:pt x="61" y="510"/>
                    <a:pt x="66" y="502"/>
                  </a:cubicBezTo>
                  <a:cubicBezTo>
                    <a:pt x="67" y="505"/>
                    <a:pt x="51" y="520"/>
                    <a:pt x="60" y="528"/>
                  </a:cubicBezTo>
                  <a:cubicBezTo>
                    <a:pt x="66" y="537"/>
                    <a:pt x="73" y="524"/>
                    <a:pt x="79" y="518"/>
                  </a:cubicBezTo>
                  <a:cubicBezTo>
                    <a:pt x="78" y="527"/>
                    <a:pt x="63" y="535"/>
                    <a:pt x="59" y="546"/>
                  </a:cubicBezTo>
                  <a:cubicBezTo>
                    <a:pt x="55" y="556"/>
                    <a:pt x="52" y="571"/>
                    <a:pt x="53" y="584"/>
                  </a:cubicBezTo>
                  <a:cubicBezTo>
                    <a:pt x="50" y="594"/>
                    <a:pt x="39" y="600"/>
                    <a:pt x="43" y="613"/>
                  </a:cubicBezTo>
                  <a:cubicBezTo>
                    <a:pt x="53" y="619"/>
                    <a:pt x="77" y="610"/>
                    <a:pt x="72" y="596"/>
                  </a:cubicBezTo>
                  <a:cubicBezTo>
                    <a:pt x="63" y="591"/>
                    <a:pt x="71" y="589"/>
                    <a:pt x="73" y="581"/>
                  </a:cubicBezTo>
                  <a:cubicBezTo>
                    <a:pt x="74" y="574"/>
                    <a:pt x="79" y="565"/>
                    <a:pt x="77" y="561"/>
                  </a:cubicBezTo>
                  <a:cubicBezTo>
                    <a:pt x="73" y="549"/>
                    <a:pt x="84" y="535"/>
                    <a:pt x="93" y="529"/>
                  </a:cubicBezTo>
                  <a:cubicBezTo>
                    <a:pt x="86" y="514"/>
                    <a:pt x="79" y="503"/>
                    <a:pt x="80" y="487"/>
                  </a:cubicBezTo>
                  <a:cubicBezTo>
                    <a:pt x="83" y="491"/>
                    <a:pt x="91" y="487"/>
                    <a:pt x="93" y="480"/>
                  </a:cubicBezTo>
                  <a:cubicBezTo>
                    <a:pt x="97" y="466"/>
                    <a:pt x="114" y="465"/>
                    <a:pt x="117" y="451"/>
                  </a:cubicBezTo>
                  <a:cubicBezTo>
                    <a:pt x="119" y="451"/>
                    <a:pt x="133" y="440"/>
                    <a:pt x="130" y="446"/>
                  </a:cubicBezTo>
                  <a:cubicBezTo>
                    <a:pt x="118" y="449"/>
                    <a:pt x="119" y="463"/>
                    <a:pt x="108" y="466"/>
                  </a:cubicBezTo>
                  <a:cubicBezTo>
                    <a:pt x="100" y="474"/>
                    <a:pt x="90" y="486"/>
                    <a:pt x="90" y="497"/>
                  </a:cubicBezTo>
                  <a:cubicBezTo>
                    <a:pt x="87" y="508"/>
                    <a:pt x="93" y="518"/>
                    <a:pt x="104" y="520"/>
                  </a:cubicBezTo>
                  <a:cubicBezTo>
                    <a:pt x="100" y="512"/>
                    <a:pt x="103" y="506"/>
                    <a:pt x="105" y="497"/>
                  </a:cubicBezTo>
                  <a:cubicBezTo>
                    <a:pt x="106" y="501"/>
                    <a:pt x="122" y="515"/>
                    <a:pt x="115" y="499"/>
                  </a:cubicBezTo>
                  <a:cubicBezTo>
                    <a:pt x="119" y="489"/>
                    <a:pt x="117" y="515"/>
                    <a:pt x="124" y="516"/>
                  </a:cubicBezTo>
                  <a:cubicBezTo>
                    <a:pt x="131" y="512"/>
                    <a:pt x="134" y="495"/>
                    <a:pt x="132" y="492"/>
                  </a:cubicBezTo>
                  <a:cubicBezTo>
                    <a:pt x="137" y="491"/>
                    <a:pt x="136" y="475"/>
                    <a:pt x="134" y="470"/>
                  </a:cubicBezTo>
                  <a:cubicBezTo>
                    <a:pt x="135" y="453"/>
                    <a:pt x="134" y="482"/>
                    <a:pt x="141" y="469"/>
                  </a:cubicBezTo>
                  <a:cubicBezTo>
                    <a:pt x="142" y="471"/>
                    <a:pt x="132" y="486"/>
                    <a:pt x="140" y="493"/>
                  </a:cubicBezTo>
                  <a:cubicBezTo>
                    <a:pt x="155" y="497"/>
                    <a:pt x="141" y="486"/>
                    <a:pt x="141" y="480"/>
                  </a:cubicBezTo>
                  <a:cubicBezTo>
                    <a:pt x="147" y="485"/>
                    <a:pt x="158" y="501"/>
                    <a:pt x="172" y="502"/>
                  </a:cubicBezTo>
                  <a:cubicBezTo>
                    <a:pt x="180" y="506"/>
                    <a:pt x="158" y="501"/>
                    <a:pt x="153" y="501"/>
                  </a:cubicBezTo>
                  <a:cubicBezTo>
                    <a:pt x="138" y="489"/>
                    <a:pt x="131" y="511"/>
                    <a:pt x="135" y="524"/>
                  </a:cubicBezTo>
                  <a:cubicBezTo>
                    <a:pt x="146" y="533"/>
                    <a:pt x="125" y="543"/>
                    <a:pt x="140" y="548"/>
                  </a:cubicBezTo>
                  <a:cubicBezTo>
                    <a:pt x="142" y="557"/>
                    <a:pt x="160" y="556"/>
                    <a:pt x="158" y="569"/>
                  </a:cubicBezTo>
                  <a:cubicBezTo>
                    <a:pt x="159" y="571"/>
                    <a:pt x="167" y="580"/>
                    <a:pt x="161" y="587"/>
                  </a:cubicBezTo>
                  <a:cubicBezTo>
                    <a:pt x="148" y="589"/>
                    <a:pt x="149" y="602"/>
                    <a:pt x="141" y="609"/>
                  </a:cubicBezTo>
                  <a:cubicBezTo>
                    <a:pt x="143" y="625"/>
                    <a:pt x="128" y="633"/>
                    <a:pt x="123" y="645"/>
                  </a:cubicBezTo>
                  <a:cubicBezTo>
                    <a:pt x="116" y="657"/>
                    <a:pt x="120" y="670"/>
                    <a:pt x="126" y="680"/>
                  </a:cubicBezTo>
                  <a:cubicBezTo>
                    <a:pt x="113" y="686"/>
                    <a:pt x="123" y="659"/>
                    <a:pt x="110" y="664"/>
                  </a:cubicBezTo>
                  <a:cubicBezTo>
                    <a:pt x="98" y="677"/>
                    <a:pt x="115" y="696"/>
                    <a:pt x="124" y="706"/>
                  </a:cubicBezTo>
                  <a:cubicBezTo>
                    <a:pt x="133" y="711"/>
                    <a:pt x="124" y="725"/>
                    <a:pt x="137" y="728"/>
                  </a:cubicBezTo>
                  <a:cubicBezTo>
                    <a:pt x="140" y="726"/>
                    <a:pt x="137" y="717"/>
                    <a:pt x="133" y="711"/>
                  </a:cubicBezTo>
                  <a:cubicBezTo>
                    <a:pt x="126" y="701"/>
                    <a:pt x="129" y="693"/>
                    <a:pt x="141" y="689"/>
                  </a:cubicBezTo>
                  <a:cubicBezTo>
                    <a:pt x="147" y="692"/>
                    <a:pt x="155" y="699"/>
                    <a:pt x="163" y="702"/>
                  </a:cubicBezTo>
                  <a:cubicBezTo>
                    <a:pt x="170" y="709"/>
                    <a:pt x="175" y="720"/>
                    <a:pt x="187" y="720"/>
                  </a:cubicBezTo>
                  <a:cubicBezTo>
                    <a:pt x="193" y="716"/>
                    <a:pt x="185" y="704"/>
                    <a:pt x="190" y="701"/>
                  </a:cubicBezTo>
                  <a:cubicBezTo>
                    <a:pt x="187" y="695"/>
                    <a:pt x="177" y="689"/>
                    <a:pt x="185" y="681"/>
                  </a:cubicBezTo>
                  <a:cubicBezTo>
                    <a:pt x="187" y="681"/>
                    <a:pt x="191" y="694"/>
                    <a:pt x="199" y="692"/>
                  </a:cubicBezTo>
                  <a:cubicBezTo>
                    <a:pt x="207" y="682"/>
                    <a:pt x="202" y="697"/>
                    <a:pt x="207" y="700"/>
                  </a:cubicBezTo>
                  <a:cubicBezTo>
                    <a:pt x="215" y="709"/>
                    <a:pt x="216" y="701"/>
                    <a:pt x="219" y="693"/>
                  </a:cubicBezTo>
                  <a:cubicBezTo>
                    <a:pt x="216" y="702"/>
                    <a:pt x="224" y="710"/>
                    <a:pt x="232" y="701"/>
                  </a:cubicBezTo>
                  <a:cubicBezTo>
                    <a:pt x="244" y="697"/>
                    <a:pt x="238" y="693"/>
                    <a:pt x="242" y="687"/>
                  </a:cubicBezTo>
                  <a:cubicBezTo>
                    <a:pt x="241" y="688"/>
                    <a:pt x="246" y="692"/>
                    <a:pt x="253" y="686"/>
                  </a:cubicBezTo>
                  <a:cubicBezTo>
                    <a:pt x="263" y="688"/>
                    <a:pt x="270" y="684"/>
                    <a:pt x="267" y="674"/>
                  </a:cubicBezTo>
                  <a:cubicBezTo>
                    <a:pt x="264" y="663"/>
                    <a:pt x="271" y="671"/>
                    <a:pt x="273" y="667"/>
                  </a:cubicBezTo>
                  <a:cubicBezTo>
                    <a:pt x="279" y="667"/>
                    <a:pt x="287" y="669"/>
                    <a:pt x="295" y="670"/>
                  </a:cubicBezTo>
                  <a:cubicBezTo>
                    <a:pt x="303" y="671"/>
                    <a:pt x="310" y="669"/>
                    <a:pt x="318" y="668"/>
                  </a:cubicBezTo>
                  <a:cubicBezTo>
                    <a:pt x="321" y="667"/>
                    <a:pt x="322" y="667"/>
                    <a:pt x="321" y="667"/>
                  </a:cubicBezTo>
                  <a:cubicBezTo>
                    <a:pt x="328" y="667"/>
                    <a:pt x="310" y="675"/>
                    <a:pt x="321" y="673"/>
                  </a:cubicBezTo>
                  <a:cubicBezTo>
                    <a:pt x="319" y="685"/>
                    <a:pt x="301" y="667"/>
                    <a:pt x="296" y="679"/>
                  </a:cubicBezTo>
                  <a:cubicBezTo>
                    <a:pt x="302" y="682"/>
                    <a:pt x="298" y="690"/>
                    <a:pt x="292" y="684"/>
                  </a:cubicBezTo>
                  <a:cubicBezTo>
                    <a:pt x="287" y="683"/>
                    <a:pt x="279" y="699"/>
                    <a:pt x="281" y="706"/>
                  </a:cubicBezTo>
                  <a:cubicBezTo>
                    <a:pt x="267" y="717"/>
                    <a:pt x="269" y="734"/>
                    <a:pt x="262" y="747"/>
                  </a:cubicBezTo>
                  <a:cubicBezTo>
                    <a:pt x="265" y="761"/>
                    <a:pt x="286" y="773"/>
                    <a:pt x="284" y="789"/>
                  </a:cubicBezTo>
                  <a:cubicBezTo>
                    <a:pt x="286" y="796"/>
                    <a:pt x="298" y="810"/>
                    <a:pt x="300" y="799"/>
                  </a:cubicBezTo>
                  <a:cubicBezTo>
                    <a:pt x="303" y="780"/>
                    <a:pt x="306" y="807"/>
                    <a:pt x="300" y="808"/>
                  </a:cubicBezTo>
                  <a:cubicBezTo>
                    <a:pt x="299" y="815"/>
                    <a:pt x="302" y="819"/>
                    <a:pt x="308" y="823"/>
                  </a:cubicBezTo>
                  <a:cubicBezTo>
                    <a:pt x="309" y="825"/>
                    <a:pt x="315" y="815"/>
                    <a:pt x="318" y="810"/>
                  </a:cubicBezTo>
                  <a:cubicBezTo>
                    <a:pt x="321" y="797"/>
                    <a:pt x="323" y="809"/>
                    <a:pt x="329" y="810"/>
                  </a:cubicBezTo>
                  <a:cubicBezTo>
                    <a:pt x="331" y="806"/>
                    <a:pt x="346" y="797"/>
                    <a:pt x="340" y="804"/>
                  </a:cubicBezTo>
                  <a:cubicBezTo>
                    <a:pt x="348" y="815"/>
                    <a:pt x="341" y="821"/>
                    <a:pt x="333" y="829"/>
                  </a:cubicBezTo>
                  <a:cubicBezTo>
                    <a:pt x="333" y="838"/>
                    <a:pt x="341" y="833"/>
                    <a:pt x="338" y="841"/>
                  </a:cubicBezTo>
                  <a:cubicBezTo>
                    <a:pt x="342" y="846"/>
                    <a:pt x="328" y="846"/>
                    <a:pt x="321" y="847"/>
                  </a:cubicBezTo>
                  <a:cubicBezTo>
                    <a:pt x="315" y="862"/>
                    <a:pt x="316" y="890"/>
                    <a:pt x="339" y="879"/>
                  </a:cubicBezTo>
                  <a:cubicBezTo>
                    <a:pt x="333" y="885"/>
                    <a:pt x="318" y="895"/>
                    <a:pt x="314" y="909"/>
                  </a:cubicBezTo>
                  <a:cubicBezTo>
                    <a:pt x="320" y="920"/>
                    <a:pt x="321" y="936"/>
                    <a:pt x="334" y="944"/>
                  </a:cubicBezTo>
                  <a:cubicBezTo>
                    <a:pt x="338" y="953"/>
                    <a:pt x="354" y="940"/>
                    <a:pt x="349" y="949"/>
                  </a:cubicBezTo>
                  <a:cubicBezTo>
                    <a:pt x="339" y="965"/>
                    <a:pt x="323" y="943"/>
                    <a:pt x="322" y="931"/>
                  </a:cubicBezTo>
                  <a:cubicBezTo>
                    <a:pt x="301" y="929"/>
                    <a:pt x="310" y="953"/>
                    <a:pt x="313" y="959"/>
                  </a:cubicBezTo>
                  <a:cubicBezTo>
                    <a:pt x="315" y="960"/>
                    <a:pt x="315" y="961"/>
                    <a:pt x="315" y="961"/>
                  </a:cubicBezTo>
                  <a:cubicBezTo>
                    <a:pt x="312" y="959"/>
                    <a:pt x="310" y="958"/>
                    <a:pt x="305" y="954"/>
                  </a:cubicBezTo>
                  <a:cubicBezTo>
                    <a:pt x="290" y="932"/>
                    <a:pt x="272" y="959"/>
                    <a:pt x="254" y="954"/>
                  </a:cubicBezTo>
                  <a:cubicBezTo>
                    <a:pt x="249" y="951"/>
                    <a:pt x="231" y="941"/>
                    <a:pt x="241" y="953"/>
                  </a:cubicBezTo>
                  <a:cubicBezTo>
                    <a:pt x="234" y="957"/>
                    <a:pt x="219" y="965"/>
                    <a:pt x="208" y="965"/>
                  </a:cubicBezTo>
                  <a:cubicBezTo>
                    <a:pt x="203" y="970"/>
                    <a:pt x="196" y="985"/>
                    <a:pt x="192" y="983"/>
                  </a:cubicBezTo>
                  <a:cubicBezTo>
                    <a:pt x="192" y="993"/>
                    <a:pt x="185" y="1002"/>
                    <a:pt x="176" y="1009"/>
                  </a:cubicBezTo>
                  <a:cubicBezTo>
                    <a:pt x="164" y="1015"/>
                    <a:pt x="153" y="1023"/>
                    <a:pt x="149" y="1036"/>
                  </a:cubicBezTo>
                  <a:cubicBezTo>
                    <a:pt x="152" y="1039"/>
                    <a:pt x="155" y="1033"/>
                    <a:pt x="160" y="1035"/>
                  </a:cubicBezTo>
                  <a:cubicBezTo>
                    <a:pt x="166" y="1026"/>
                    <a:pt x="171" y="1041"/>
                    <a:pt x="175" y="1037"/>
                  </a:cubicBezTo>
                  <a:cubicBezTo>
                    <a:pt x="174" y="1023"/>
                    <a:pt x="192" y="1017"/>
                    <a:pt x="205" y="1018"/>
                  </a:cubicBezTo>
                  <a:cubicBezTo>
                    <a:pt x="219" y="1021"/>
                    <a:pt x="205" y="1035"/>
                    <a:pt x="214" y="1041"/>
                  </a:cubicBezTo>
                  <a:cubicBezTo>
                    <a:pt x="216" y="1050"/>
                    <a:pt x="224" y="1046"/>
                    <a:pt x="225" y="1047"/>
                  </a:cubicBezTo>
                  <a:cubicBezTo>
                    <a:pt x="215" y="1052"/>
                    <a:pt x="206" y="1070"/>
                    <a:pt x="220" y="1077"/>
                  </a:cubicBezTo>
                  <a:cubicBezTo>
                    <a:pt x="231" y="1072"/>
                    <a:pt x="231" y="1079"/>
                    <a:pt x="221" y="1080"/>
                  </a:cubicBezTo>
                  <a:cubicBezTo>
                    <a:pt x="216" y="1084"/>
                    <a:pt x="217" y="1101"/>
                    <a:pt x="212" y="1110"/>
                  </a:cubicBezTo>
                  <a:cubicBezTo>
                    <a:pt x="206" y="1125"/>
                    <a:pt x="190" y="1129"/>
                    <a:pt x="179" y="1138"/>
                  </a:cubicBezTo>
                  <a:cubicBezTo>
                    <a:pt x="175" y="1147"/>
                    <a:pt x="159" y="1139"/>
                    <a:pt x="155" y="1146"/>
                  </a:cubicBezTo>
                  <a:cubicBezTo>
                    <a:pt x="151" y="1146"/>
                    <a:pt x="149" y="1156"/>
                    <a:pt x="141" y="1157"/>
                  </a:cubicBezTo>
                  <a:cubicBezTo>
                    <a:pt x="143" y="1167"/>
                    <a:pt x="132" y="1157"/>
                    <a:pt x="130" y="1164"/>
                  </a:cubicBezTo>
                  <a:cubicBezTo>
                    <a:pt x="127" y="1163"/>
                    <a:pt x="114" y="1156"/>
                    <a:pt x="117" y="1167"/>
                  </a:cubicBezTo>
                  <a:cubicBezTo>
                    <a:pt x="113" y="1174"/>
                    <a:pt x="100" y="1175"/>
                    <a:pt x="95" y="1180"/>
                  </a:cubicBezTo>
                  <a:cubicBezTo>
                    <a:pt x="90" y="1192"/>
                    <a:pt x="106" y="1181"/>
                    <a:pt x="113" y="1189"/>
                  </a:cubicBezTo>
                  <a:cubicBezTo>
                    <a:pt x="117" y="1199"/>
                    <a:pt x="112" y="1202"/>
                    <a:pt x="105" y="1206"/>
                  </a:cubicBezTo>
                  <a:cubicBezTo>
                    <a:pt x="96" y="1207"/>
                    <a:pt x="107" y="1210"/>
                    <a:pt x="108" y="1215"/>
                  </a:cubicBezTo>
                  <a:cubicBezTo>
                    <a:pt x="108" y="1204"/>
                    <a:pt x="122" y="1216"/>
                    <a:pt x="130" y="1211"/>
                  </a:cubicBezTo>
                  <a:cubicBezTo>
                    <a:pt x="146" y="1209"/>
                    <a:pt x="124" y="1217"/>
                    <a:pt x="121" y="1215"/>
                  </a:cubicBezTo>
                  <a:cubicBezTo>
                    <a:pt x="118" y="1216"/>
                    <a:pt x="108" y="1215"/>
                    <a:pt x="119" y="1219"/>
                  </a:cubicBezTo>
                  <a:cubicBezTo>
                    <a:pt x="119" y="1226"/>
                    <a:pt x="127" y="1230"/>
                    <a:pt x="133" y="1228"/>
                  </a:cubicBezTo>
                  <a:cubicBezTo>
                    <a:pt x="137" y="1219"/>
                    <a:pt x="148" y="1225"/>
                    <a:pt x="154" y="1219"/>
                  </a:cubicBezTo>
                  <a:cubicBezTo>
                    <a:pt x="154" y="1204"/>
                    <a:pt x="171" y="1208"/>
                    <a:pt x="181" y="1206"/>
                  </a:cubicBezTo>
                  <a:cubicBezTo>
                    <a:pt x="177" y="1196"/>
                    <a:pt x="184" y="1207"/>
                    <a:pt x="187" y="1200"/>
                  </a:cubicBezTo>
                  <a:cubicBezTo>
                    <a:pt x="186" y="1204"/>
                    <a:pt x="198" y="1212"/>
                    <a:pt x="188" y="1208"/>
                  </a:cubicBezTo>
                  <a:cubicBezTo>
                    <a:pt x="185" y="1214"/>
                    <a:pt x="198" y="1220"/>
                    <a:pt x="205" y="1216"/>
                  </a:cubicBezTo>
                  <a:cubicBezTo>
                    <a:pt x="209" y="1224"/>
                    <a:pt x="222" y="1212"/>
                    <a:pt x="216" y="1221"/>
                  </a:cubicBezTo>
                  <a:cubicBezTo>
                    <a:pt x="207" y="1229"/>
                    <a:pt x="201" y="1219"/>
                    <a:pt x="195" y="1227"/>
                  </a:cubicBezTo>
                  <a:cubicBezTo>
                    <a:pt x="194" y="1235"/>
                    <a:pt x="200" y="1241"/>
                    <a:pt x="207" y="1238"/>
                  </a:cubicBezTo>
                  <a:cubicBezTo>
                    <a:pt x="212" y="1233"/>
                    <a:pt x="221" y="1236"/>
                    <a:pt x="227" y="1235"/>
                  </a:cubicBezTo>
                  <a:cubicBezTo>
                    <a:pt x="219" y="1227"/>
                    <a:pt x="238" y="1223"/>
                    <a:pt x="241" y="1227"/>
                  </a:cubicBezTo>
                  <a:cubicBezTo>
                    <a:pt x="250" y="1232"/>
                    <a:pt x="247" y="1251"/>
                    <a:pt x="258" y="1249"/>
                  </a:cubicBezTo>
                  <a:cubicBezTo>
                    <a:pt x="269" y="1265"/>
                    <a:pt x="291" y="1267"/>
                    <a:pt x="307" y="1260"/>
                  </a:cubicBezTo>
                  <a:cubicBezTo>
                    <a:pt x="306" y="1248"/>
                    <a:pt x="319" y="1244"/>
                    <a:pt x="325" y="1236"/>
                  </a:cubicBezTo>
                  <a:cubicBezTo>
                    <a:pt x="330" y="1241"/>
                    <a:pt x="341" y="1237"/>
                    <a:pt x="349" y="1232"/>
                  </a:cubicBezTo>
                  <a:cubicBezTo>
                    <a:pt x="349" y="1232"/>
                    <a:pt x="350" y="1231"/>
                    <a:pt x="350" y="1230"/>
                  </a:cubicBezTo>
                  <a:cubicBezTo>
                    <a:pt x="350" y="1231"/>
                    <a:pt x="350" y="1231"/>
                    <a:pt x="350" y="1231"/>
                  </a:cubicBezTo>
                  <a:cubicBezTo>
                    <a:pt x="361" y="1225"/>
                    <a:pt x="368" y="1209"/>
                    <a:pt x="381" y="1205"/>
                  </a:cubicBezTo>
                  <a:cubicBezTo>
                    <a:pt x="385" y="1198"/>
                    <a:pt x="389" y="1205"/>
                    <a:pt x="381" y="1207"/>
                  </a:cubicBezTo>
                  <a:cubicBezTo>
                    <a:pt x="369" y="1216"/>
                    <a:pt x="362" y="1232"/>
                    <a:pt x="353" y="1245"/>
                  </a:cubicBezTo>
                  <a:cubicBezTo>
                    <a:pt x="342" y="1245"/>
                    <a:pt x="335" y="1262"/>
                    <a:pt x="328" y="1264"/>
                  </a:cubicBezTo>
                  <a:cubicBezTo>
                    <a:pt x="327" y="1273"/>
                    <a:pt x="321" y="1271"/>
                    <a:pt x="323" y="1279"/>
                  </a:cubicBezTo>
                  <a:cubicBezTo>
                    <a:pt x="328" y="1289"/>
                    <a:pt x="320" y="1295"/>
                    <a:pt x="310" y="1292"/>
                  </a:cubicBezTo>
                  <a:cubicBezTo>
                    <a:pt x="298" y="1298"/>
                    <a:pt x="284" y="1297"/>
                    <a:pt x="274" y="1290"/>
                  </a:cubicBezTo>
                  <a:cubicBezTo>
                    <a:pt x="264" y="1291"/>
                    <a:pt x="253" y="1287"/>
                    <a:pt x="243" y="1289"/>
                  </a:cubicBezTo>
                  <a:cubicBezTo>
                    <a:pt x="231" y="1291"/>
                    <a:pt x="207" y="1288"/>
                    <a:pt x="204" y="1298"/>
                  </a:cubicBezTo>
                  <a:cubicBezTo>
                    <a:pt x="196" y="1303"/>
                    <a:pt x="210" y="1312"/>
                    <a:pt x="200" y="1319"/>
                  </a:cubicBezTo>
                  <a:cubicBezTo>
                    <a:pt x="193" y="1333"/>
                    <a:pt x="181" y="1320"/>
                    <a:pt x="172" y="1322"/>
                  </a:cubicBezTo>
                  <a:cubicBezTo>
                    <a:pt x="172" y="1327"/>
                    <a:pt x="173" y="1332"/>
                    <a:pt x="170" y="1337"/>
                  </a:cubicBezTo>
                  <a:cubicBezTo>
                    <a:pt x="170" y="1337"/>
                    <a:pt x="170" y="1337"/>
                    <a:pt x="170" y="1337"/>
                  </a:cubicBezTo>
                  <a:cubicBezTo>
                    <a:pt x="173" y="1351"/>
                    <a:pt x="166" y="1362"/>
                    <a:pt x="157" y="1371"/>
                  </a:cubicBezTo>
                  <a:cubicBezTo>
                    <a:pt x="146" y="1373"/>
                    <a:pt x="153" y="1390"/>
                    <a:pt x="139" y="1389"/>
                  </a:cubicBezTo>
                  <a:cubicBezTo>
                    <a:pt x="131" y="1387"/>
                    <a:pt x="134" y="1392"/>
                    <a:pt x="131" y="1393"/>
                  </a:cubicBezTo>
                  <a:cubicBezTo>
                    <a:pt x="122" y="1391"/>
                    <a:pt x="122" y="1404"/>
                    <a:pt x="120" y="1414"/>
                  </a:cubicBezTo>
                  <a:cubicBezTo>
                    <a:pt x="107" y="1413"/>
                    <a:pt x="113" y="1425"/>
                    <a:pt x="104" y="1430"/>
                  </a:cubicBezTo>
                  <a:cubicBezTo>
                    <a:pt x="99" y="1439"/>
                    <a:pt x="87" y="1441"/>
                    <a:pt x="82" y="1449"/>
                  </a:cubicBezTo>
                  <a:cubicBezTo>
                    <a:pt x="74" y="1443"/>
                    <a:pt x="66" y="1451"/>
                    <a:pt x="57" y="1455"/>
                  </a:cubicBezTo>
                  <a:cubicBezTo>
                    <a:pt x="54" y="1460"/>
                    <a:pt x="52" y="1470"/>
                    <a:pt x="57" y="1473"/>
                  </a:cubicBezTo>
                  <a:cubicBezTo>
                    <a:pt x="72" y="1479"/>
                    <a:pt x="68" y="1455"/>
                    <a:pt x="80" y="1461"/>
                  </a:cubicBezTo>
                  <a:cubicBezTo>
                    <a:pt x="95" y="1462"/>
                    <a:pt x="98" y="1476"/>
                    <a:pt x="104" y="1485"/>
                  </a:cubicBezTo>
                  <a:cubicBezTo>
                    <a:pt x="107" y="1484"/>
                    <a:pt x="111" y="1477"/>
                    <a:pt x="116" y="1476"/>
                  </a:cubicBezTo>
                  <a:cubicBezTo>
                    <a:pt x="126" y="1469"/>
                    <a:pt x="108" y="1465"/>
                    <a:pt x="116" y="1462"/>
                  </a:cubicBezTo>
                  <a:cubicBezTo>
                    <a:pt x="122" y="1456"/>
                    <a:pt x="116" y="1453"/>
                    <a:pt x="122" y="1446"/>
                  </a:cubicBezTo>
                  <a:cubicBezTo>
                    <a:pt x="123" y="1446"/>
                    <a:pt x="124" y="1456"/>
                    <a:pt x="124" y="1457"/>
                  </a:cubicBezTo>
                  <a:cubicBezTo>
                    <a:pt x="128" y="1451"/>
                    <a:pt x="132" y="1449"/>
                    <a:pt x="137" y="1445"/>
                  </a:cubicBezTo>
                  <a:cubicBezTo>
                    <a:pt x="147" y="1446"/>
                    <a:pt x="147" y="1439"/>
                    <a:pt x="149" y="1432"/>
                  </a:cubicBezTo>
                  <a:cubicBezTo>
                    <a:pt x="150" y="1423"/>
                    <a:pt x="158" y="1431"/>
                    <a:pt x="160" y="1429"/>
                  </a:cubicBezTo>
                  <a:cubicBezTo>
                    <a:pt x="174" y="1433"/>
                    <a:pt x="184" y="1421"/>
                    <a:pt x="198" y="1426"/>
                  </a:cubicBezTo>
                  <a:cubicBezTo>
                    <a:pt x="202" y="1436"/>
                    <a:pt x="212" y="1426"/>
                    <a:pt x="202" y="1423"/>
                  </a:cubicBezTo>
                  <a:cubicBezTo>
                    <a:pt x="214" y="1419"/>
                    <a:pt x="213" y="1439"/>
                    <a:pt x="226" y="1433"/>
                  </a:cubicBezTo>
                  <a:cubicBezTo>
                    <a:pt x="236" y="1429"/>
                    <a:pt x="239" y="1447"/>
                    <a:pt x="247" y="1445"/>
                  </a:cubicBezTo>
                  <a:cubicBezTo>
                    <a:pt x="255" y="1449"/>
                    <a:pt x="261" y="1445"/>
                    <a:pt x="261" y="1435"/>
                  </a:cubicBezTo>
                  <a:cubicBezTo>
                    <a:pt x="267" y="1431"/>
                    <a:pt x="266" y="1424"/>
                    <a:pt x="272" y="1427"/>
                  </a:cubicBezTo>
                  <a:cubicBezTo>
                    <a:pt x="280" y="1418"/>
                    <a:pt x="270" y="1419"/>
                    <a:pt x="270" y="1411"/>
                  </a:cubicBezTo>
                  <a:cubicBezTo>
                    <a:pt x="281" y="1410"/>
                    <a:pt x="269" y="1400"/>
                    <a:pt x="278" y="1393"/>
                  </a:cubicBezTo>
                  <a:cubicBezTo>
                    <a:pt x="285" y="1389"/>
                    <a:pt x="274" y="1368"/>
                    <a:pt x="282" y="1380"/>
                  </a:cubicBezTo>
                  <a:cubicBezTo>
                    <a:pt x="287" y="1395"/>
                    <a:pt x="296" y="1374"/>
                    <a:pt x="305" y="1374"/>
                  </a:cubicBezTo>
                  <a:cubicBezTo>
                    <a:pt x="320" y="1376"/>
                    <a:pt x="334" y="1361"/>
                    <a:pt x="349" y="1371"/>
                  </a:cubicBezTo>
                  <a:cubicBezTo>
                    <a:pt x="360" y="1379"/>
                    <a:pt x="381" y="1387"/>
                    <a:pt x="379" y="1402"/>
                  </a:cubicBezTo>
                  <a:cubicBezTo>
                    <a:pt x="380" y="1400"/>
                    <a:pt x="380" y="1397"/>
                    <a:pt x="382" y="1396"/>
                  </a:cubicBezTo>
                  <a:cubicBezTo>
                    <a:pt x="377" y="1390"/>
                    <a:pt x="379" y="1377"/>
                    <a:pt x="391" y="1383"/>
                  </a:cubicBezTo>
                  <a:cubicBezTo>
                    <a:pt x="405" y="1382"/>
                    <a:pt x="415" y="1390"/>
                    <a:pt x="428" y="1388"/>
                  </a:cubicBezTo>
                  <a:cubicBezTo>
                    <a:pt x="433" y="1383"/>
                    <a:pt x="432" y="1380"/>
                    <a:pt x="431" y="1375"/>
                  </a:cubicBezTo>
                  <a:cubicBezTo>
                    <a:pt x="423" y="1376"/>
                    <a:pt x="422" y="1371"/>
                    <a:pt x="418" y="1373"/>
                  </a:cubicBezTo>
                  <a:cubicBezTo>
                    <a:pt x="413" y="1371"/>
                    <a:pt x="423" y="1368"/>
                    <a:pt x="428" y="1369"/>
                  </a:cubicBezTo>
                  <a:cubicBezTo>
                    <a:pt x="430" y="1380"/>
                    <a:pt x="439" y="1362"/>
                    <a:pt x="449" y="1369"/>
                  </a:cubicBezTo>
                  <a:cubicBezTo>
                    <a:pt x="450" y="1368"/>
                    <a:pt x="450" y="1363"/>
                    <a:pt x="458" y="1365"/>
                  </a:cubicBezTo>
                  <a:cubicBezTo>
                    <a:pt x="468" y="1372"/>
                    <a:pt x="471" y="1364"/>
                    <a:pt x="481" y="1360"/>
                  </a:cubicBezTo>
                  <a:cubicBezTo>
                    <a:pt x="496" y="1361"/>
                    <a:pt x="494" y="1347"/>
                    <a:pt x="484" y="1342"/>
                  </a:cubicBezTo>
                  <a:cubicBezTo>
                    <a:pt x="469" y="1334"/>
                    <a:pt x="488" y="1340"/>
                    <a:pt x="492" y="1346"/>
                  </a:cubicBezTo>
                  <a:cubicBezTo>
                    <a:pt x="498" y="1348"/>
                    <a:pt x="508" y="1364"/>
                    <a:pt x="512" y="1355"/>
                  </a:cubicBezTo>
                  <a:cubicBezTo>
                    <a:pt x="506" y="1348"/>
                    <a:pt x="510" y="1347"/>
                    <a:pt x="517" y="1349"/>
                  </a:cubicBezTo>
                  <a:cubicBezTo>
                    <a:pt x="508" y="1355"/>
                    <a:pt x="520" y="1364"/>
                    <a:pt x="521" y="1351"/>
                  </a:cubicBezTo>
                  <a:cubicBezTo>
                    <a:pt x="530" y="1342"/>
                    <a:pt x="521" y="1361"/>
                    <a:pt x="524" y="1359"/>
                  </a:cubicBezTo>
                  <a:cubicBezTo>
                    <a:pt x="533" y="1363"/>
                    <a:pt x="526" y="1341"/>
                    <a:pt x="531" y="1351"/>
                  </a:cubicBezTo>
                  <a:cubicBezTo>
                    <a:pt x="530" y="1352"/>
                    <a:pt x="542" y="1351"/>
                    <a:pt x="534" y="1357"/>
                  </a:cubicBezTo>
                  <a:cubicBezTo>
                    <a:pt x="528" y="1360"/>
                    <a:pt x="551" y="1373"/>
                    <a:pt x="548" y="1362"/>
                  </a:cubicBezTo>
                  <a:cubicBezTo>
                    <a:pt x="552" y="1359"/>
                    <a:pt x="573" y="1357"/>
                    <a:pt x="584" y="1355"/>
                  </a:cubicBezTo>
                  <a:cubicBezTo>
                    <a:pt x="606" y="1345"/>
                    <a:pt x="628" y="1360"/>
                    <a:pt x="649" y="1365"/>
                  </a:cubicBezTo>
                  <a:cubicBezTo>
                    <a:pt x="657" y="1349"/>
                    <a:pt x="675" y="1349"/>
                    <a:pt x="690" y="1344"/>
                  </a:cubicBezTo>
                  <a:cubicBezTo>
                    <a:pt x="697" y="1332"/>
                    <a:pt x="709" y="1334"/>
                    <a:pt x="720" y="1337"/>
                  </a:cubicBezTo>
                  <a:cubicBezTo>
                    <a:pt x="716" y="1323"/>
                    <a:pt x="731" y="1311"/>
                    <a:pt x="744" y="1310"/>
                  </a:cubicBezTo>
                  <a:cubicBezTo>
                    <a:pt x="756" y="1307"/>
                    <a:pt x="770" y="1297"/>
                    <a:pt x="763" y="1283"/>
                  </a:cubicBezTo>
                  <a:cubicBezTo>
                    <a:pt x="755" y="1272"/>
                    <a:pt x="771" y="1273"/>
                    <a:pt x="769" y="1262"/>
                  </a:cubicBezTo>
                  <a:cubicBezTo>
                    <a:pt x="765" y="1260"/>
                    <a:pt x="761" y="1262"/>
                    <a:pt x="758" y="1262"/>
                  </a:cubicBezTo>
                  <a:cubicBezTo>
                    <a:pt x="739" y="1261"/>
                    <a:pt x="722" y="1274"/>
                    <a:pt x="704" y="1267"/>
                  </a:cubicBezTo>
                  <a:cubicBezTo>
                    <a:pt x="710" y="1268"/>
                    <a:pt x="726" y="1263"/>
                    <a:pt x="711" y="1257"/>
                  </a:cubicBezTo>
                  <a:cubicBezTo>
                    <a:pt x="704" y="1253"/>
                    <a:pt x="696" y="1254"/>
                    <a:pt x="696" y="1258"/>
                  </a:cubicBezTo>
                  <a:cubicBezTo>
                    <a:pt x="694" y="1258"/>
                    <a:pt x="693" y="1266"/>
                    <a:pt x="686" y="1262"/>
                  </a:cubicBezTo>
                  <a:cubicBezTo>
                    <a:pt x="674" y="1265"/>
                    <a:pt x="685" y="1252"/>
                    <a:pt x="693" y="1255"/>
                  </a:cubicBezTo>
                  <a:cubicBezTo>
                    <a:pt x="702" y="1249"/>
                    <a:pt x="680" y="1245"/>
                    <a:pt x="674" y="1247"/>
                  </a:cubicBezTo>
                  <a:cubicBezTo>
                    <a:pt x="672" y="1248"/>
                    <a:pt x="660" y="1257"/>
                    <a:pt x="665" y="1251"/>
                  </a:cubicBezTo>
                  <a:cubicBezTo>
                    <a:pt x="668" y="1240"/>
                    <a:pt x="682" y="1245"/>
                    <a:pt x="688" y="1240"/>
                  </a:cubicBezTo>
                  <a:cubicBezTo>
                    <a:pt x="697" y="1241"/>
                    <a:pt x="708" y="1241"/>
                    <a:pt x="715" y="1231"/>
                  </a:cubicBezTo>
                  <a:cubicBezTo>
                    <a:pt x="724" y="1224"/>
                    <a:pt x="712" y="1227"/>
                    <a:pt x="710" y="1228"/>
                  </a:cubicBezTo>
                  <a:cubicBezTo>
                    <a:pt x="699" y="1220"/>
                    <a:pt x="714" y="1228"/>
                    <a:pt x="717" y="1221"/>
                  </a:cubicBezTo>
                  <a:cubicBezTo>
                    <a:pt x="724" y="1210"/>
                    <a:pt x="715" y="1201"/>
                    <a:pt x="706" y="1210"/>
                  </a:cubicBezTo>
                  <a:cubicBezTo>
                    <a:pt x="702" y="1211"/>
                    <a:pt x="696" y="1212"/>
                    <a:pt x="696" y="1207"/>
                  </a:cubicBezTo>
                  <a:cubicBezTo>
                    <a:pt x="709" y="1210"/>
                    <a:pt x="711" y="1196"/>
                    <a:pt x="723" y="1195"/>
                  </a:cubicBezTo>
                  <a:cubicBezTo>
                    <a:pt x="729" y="1206"/>
                    <a:pt x="744" y="1199"/>
                    <a:pt x="750" y="1190"/>
                  </a:cubicBezTo>
                  <a:cubicBezTo>
                    <a:pt x="757" y="1179"/>
                    <a:pt x="748" y="1190"/>
                    <a:pt x="743" y="1185"/>
                  </a:cubicBezTo>
                  <a:cubicBezTo>
                    <a:pt x="747" y="1180"/>
                    <a:pt x="758" y="1171"/>
                    <a:pt x="744" y="1174"/>
                  </a:cubicBezTo>
                  <a:cubicBezTo>
                    <a:pt x="732" y="1175"/>
                    <a:pt x="736" y="1169"/>
                    <a:pt x="745" y="1172"/>
                  </a:cubicBezTo>
                  <a:cubicBezTo>
                    <a:pt x="757" y="1176"/>
                    <a:pt x="743" y="1160"/>
                    <a:pt x="751" y="1168"/>
                  </a:cubicBezTo>
                  <a:cubicBezTo>
                    <a:pt x="756" y="1184"/>
                    <a:pt x="766" y="1165"/>
                    <a:pt x="770" y="1157"/>
                  </a:cubicBezTo>
                  <a:cubicBezTo>
                    <a:pt x="783" y="1156"/>
                    <a:pt x="786" y="1141"/>
                    <a:pt x="786" y="1129"/>
                  </a:cubicBezTo>
                  <a:cubicBezTo>
                    <a:pt x="788" y="1113"/>
                    <a:pt x="799" y="1099"/>
                    <a:pt x="800" y="1084"/>
                  </a:cubicBezTo>
                  <a:close/>
                  <a:moveTo>
                    <a:pt x="309" y="734"/>
                  </a:moveTo>
                  <a:cubicBezTo>
                    <a:pt x="309" y="734"/>
                    <a:pt x="310" y="735"/>
                    <a:pt x="310" y="736"/>
                  </a:cubicBezTo>
                  <a:cubicBezTo>
                    <a:pt x="307" y="747"/>
                    <a:pt x="307" y="734"/>
                    <a:pt x="309" y="734"/>
                  </a:cubicBezTo>
                  <a:close/>
                  <a:moveTo>
                    <a:pt x="330" y="779"/>
                  </a:moveTo>
                  <a:cubicBezTo>
                    <a:pt x="334" y="776"/>
                    <a:pt x="326" y="766"/>
                    <a:pt x="328" y="766"/>
                  </a:cubicBezTo>
                  <a:cubicBezTo>
                    <a:pt x="328" y="766"/>
                    <a:pt x="329" y="766"/>
                    <a:pt x="329" y="766"/>
                  </a:cubicBezTo>
                  <a:cubicBezTo>
                    <a:pt x="337" y="771"/>
                    <a:pt x="326" y="797"/>
                    <a:pt x="330" y="779"/>
                  </a:cubicBezTo>
                  <a:close/>
                  <a:moveTo>
                    <a:pt x="343" y="1191"/>
                  </a:moveTo>
                  <a:cubicBezTo>
                    <a:pt x="344" y="1191"/>
                    <a:pt x="346" y="1192"/>
                    <a:pt x="348" y="1192"/>
                  </a:cubicBezTo>
                  <a:cubicBezTo>
                    <a:pt x="348" y="1192"/>
                    <a:pt x="349" y="1192"/>
                    <a:pt x="349" y="1193"/>
                  </a:cubicBezTo>
                  <a:cubicBezTo>
                    <a:pt x="348" y="1193"/>
                    <a:pt x="345" y="1193"/>
                    <a:pt x="343" y="1191"/>
                  </a:cubicBezTo>
                  <a:close/>
                  <a:moveTo>
                    <a:pt x="409" y="533"/>
                  </a:moveTo>
                  <a:cubicBezTo>
                    <a:pt x="410" y="532"/>
                    <a:pt x="411" y="531"/>
                    <a:pt x="412" y="530"/>
                  </a:cubicBezTo>
                  <a:cubicBezTo>
                    <a:pt x="411" y="532"/>
                    <a:pt x="410" y="532"/>
                    <a:pt x="409" y="533"/>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Freeform 5">
              <a:extLst>
                <a:ext uri="{FF2B5EF4-FFF2-40B4-BE49-F238E27FC236}">
                  <a16:creationId xmlns:a16="http://schemas.microsoft.com/office/drawing/2014/main" id="{63E4B466-A0E0-9759-329A-17B8A4649E24}"/>
                </a:ext>
              </a:extLst>
            </p:cNvPr>
            <p:cNvSpPr>
              <a:spLocks/>
            </p:cNvSpPr>
            <p:nvPr/>
          </p:nvSpPr>
          <p:spPr bwMode="auto">
            <a:xfrm>
              <a:off x="5730942" y="1779339"/>
              <a:ext cx="22437" cy="28057"/>
            </a:xfrm>
            <a:custGeom>
              <a:avLst/>
              <a:gdLst>
                <a:gd name="T0" fmla="*/ 5 w 7"/>
                <a:gd name="T1" fmla="*/ 0 h 9"/>
                <a:gd name="T2" fmla="*/ 5 w 7"/>
                <a:gd name="T3" fmla="*/ 0 h 9"/>
              </a:gdLst>
              <a:ahLst/>
              <a:cxnLst>
                <a:cxn ang="0">
                  <a:pos x="T0" y="T1"/>
                </a:cxn>
                <a:cxn ang="0">
                  <a:pos x="T2" y="T3"/>
                </a:cxn>
              </a:cxnLst>
              <a:rect l="0" t="0" r="r" b="b"/>
              <a:pathLst>
                <a:path w="7" h="9">
                  <a:moveTo>
                    <a:pt x="5" y="0"/>
                  </a:moveTo>
                  <a:cubicBezTo>
                    <a:pt x="0" y="0"/>
                    <a:pt x="7" y="9"/>
                    <a:pt x="5" y="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Freeform 6">
              <a:extLst>
                <a:ext uri="{FF2B5EF4-FFF2-40B4-BE49-F238E27FC236}">
                  <a16:creationId xmlns:a16="http://schemas.microsoft.com/office/drawing/2014/main" id="{06949E4B-4FD9-043D-372B-4268DCCD604A}"/>
                </a:ext>
              </a:extLst>
            </p:cNvPr>
            <p:cNvSpPr>
              <a:spLocks/>
            </p:cNvSpPr>
            <p:nvPr/>
          </p:nvSpPr>
          <p:spPr bwMode="auto">
            <a:xfrm>
              <a:off x="5202093" y="884599"/>
              <a:ext cx="32051" cy="62351"/>
            </a:xfrm>
            <a:custGeom>
              <a:avLst/>
              <a:gdLst>
                <a:gd name="T0" fmla="*/ 10 w 10"/>
                <a:gd name="T1" fmla="*/ 6 h 20"/>
                <a:gd name="T2" fmla="*/ 10 w 10"/>
                <a:gd name="T3" fmla="*/ 6 h 20"/>
              </a:gdLst>
              <a:ahLst/>
              <a:cxnLst>
                <a:cxn ang="0">
                  <a:pos x="T0" y="T1"/>
                </a:cxn>
                <a:cxn ang="0">
                  <a:pos x="T2" y="T3"/>
                </a:cxn>
              </a:cxnLst>
              <a:rect l="0" t="0" r="r" b="b"/>
              <a:pathLst>
                <a:path w="10" h="20">
                  <a:moveTo>
                    <a:pt x="10" y="6"/>
                  </a:moveTo>
                  <a:cubicBezTo>
                    <a:pt x="0" y="0"/>
                    <a:pt x="2" y="20"/>
                    <a:pt x="10" y="6"/>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Freeform 7">
              <a:extLst>
                <a:ext uri="{FF2B5EF4-FFF2-40B4-BE49-F238E27FC236}">
                  <a16:creationId xmlns:a16="http://schemas.microsoft.com/office/drawing/2014/main" id="{BCDB49C5-0C13-E2FD-43CD-87F5BAE99E2E}"/>
                </a:ext>
              </a:extLst>
            </p:cNvPr>
            <p:cNvSpPr>
              <a:spLocks/>
            </p:cNvSpPr>
            <p:nvPr/>
          </p:nvSpPr>
          <p:spPr bwMode="auto">
            <a:xfrm>
              <a:off x="5237350" y="435669"/>
              <a:ext cx="339745" cy="467635"/>
            </a:xfrm>
            <a:custGeom>
              <a:avLst/>
              <a:gdLst>
                <a:gd name="T0" fmla="*/ 9 w 103"/>
                <a:gd name="T1" fmla="*/ 91 h 146"/>
                <a:gd name="T2" fmla="*/ 10 w 103"/>
                <a:gd name="T3" fmla="*/ 104 h 146"/>
                <a:gd name="T4" fmla="*/ 32 w 103"/>
                <a:gd name="T5" fmla="*/ 114 h 146"/>
                <a:gd name="T6" fmla="*/ 21 w 103"/>
                <a:gd name="T7" fmla="*/ 118 h 146"/>
                <a:gd name="T8" fmla="*/ 10 w 103"/>
                <a:gd name="T9" fmla="*/ 126 h 146"/>
                <a:gd name="T10" fmla="*/ 0 w 103"/>
                <a:gd name="T11" fmla="*/ 126 h 146"/>
                <a:gd name="T12" fmla="*/ 19 w 103"/>
                <a:gd name="T13" fmla="*/ 146 h 146"/>
                <a:gd name="T14" fmla="*/ 32 w 103"/>
                <a:gd name="T15" fmla="*/ 130 h 146"/>
                <a:gd name="T16" fmla="*/ 36 w 103"/>
                <a:gd name="T17" fmla="*/ 122 h 146"/>
                <a:gd name="T18" fmla="*/ 47 w 103"/>
                <a:gd name="T19" fmla="*/ 115 h 146"/>
                <a:gd name="T20" fmla="*/ 44 w 103"/>
                <a:gd name="T21" fmla="*/ 89 h 146"/>
                <a:gd name="T22" fmla="*/ 53 w 103"/>
                <a:gd name="T23" fmla="*/ 111 h 146"/>
                <a:gd name="T24" fmla="*/ 60 w 103"/>
                <a:gd name="T25" fmla="*/ 108 h 146"/>
                <a:gd name="T26" fmla="*/ 62 w 103"/>
                <a:gd name="T27" fmla="*/ 94 h 146"/>
                <a:gd name="T28" fmla="*/ 79 w 103"/>
                <a:gd name="T29" fmla="*/ 85 h 146"/>
                <a:gd name="T30" fmla="*/ 63 w 103"/>
                <a:gd name="T31" fmla="*/ 80 h 146"/>
                <a:gd name="T32" fmla="*/ 78 w 103"/>
                <a:gd name="T33" fmla="*/ 64 h 146"/>
                <a:gd name="T34" fmla="*/ 84 w 103"/>
                <a:gd name="T35" fmla="*/ 60 h 146"/>
                <a:gd name="T36" fmla="*/ 102 w 103"/>
                <a:gd name="T37" fmla="*/ 54 h 146"/>
                <a:gd name="T38" fmla="*/ 81 w 103"/>
                <a:gd name="T39" fmla="*/ 55 h 146"/>
                <a:gd name="T40" fmla="*/ 97 w 103"/>
                <a:gd name="T41" fmla="*/ 34 h 146"/>
                <a:gd name="T42" fmla="*/ 99 w 103"/>
                <a:gd name="T43" fmla="*/ 19 h 146"/>
                <a:gd name="T44" fmla="*/ 89 w 103"/>
                <a:gd name="T45" fmla="*/ 0 h 146"/>
                <a:gd name="T46" fmla="*/ 62 w 103"/>
                <a:gd name="T47" fmla="*/ 28 h 146"/>
                <a:gd name="T48" fmla="*/ 41 w 103"/>
                <a:gd name="T49" fmla="*/ 37 h 146"/>
                <a:gd name="T50" fmla="*/ 44 w 103"/>
                <a:gd name="T51" fmla="*/ 61 h 146"/>
                <a:gd name="T52" fmla="*/ 27 w 103"/>
                <a:gd name="T53" fmla="*/ 64 h 146"/>
                <a:gd name="T54" fmla="*/ 21 w 103"/>
                <a:gd name="T55" fmla="*/ 53 h 146"/>
                <a:gd name="T56" fmla="*/ 9 w 103"/>
                <a:gd name="T57" fmla="*/ 58 h 146"/>
                <a:gd name="T58" fmla="*/ 5 w 103"/>
                <a:gd name="T59" fmla="*/ 65 h 146"/>
                <a:gd name="T60" fmla="*/ 9 w 103"/>
                <a:gd name="T61" fmla="*/ 85 h 146"/>
                <a:gd name="T62" fmla="*/ 9 w 103"/>
                <a:gd name="T63" fmla="*/ 9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46">
                  <a:moveTo>
                    <a:pt x="9" y="91"/>
                  </a:moveTo>
                  <a:cubicBezTo>
                    <a:pt x="1" y="93"/>
                    <a:pt x="2" y="99"/>
                    <a:pt x="10" y="104"/>
                  </a:cubicBezTo>
                  <a:cubicBezTo>
                    <a:pt x="18" y="104"/>
                    <a:pt x="29" y="107"/>
                    <a:pt x="32" y="114"/>
                  </a:cubicBezTo>
                  <a:cubicBezTo>
                    <a:pt x="28" y="114"/>
                    <a:pt x="12" y="112"/>
                    <a:pt x="21" y="118"/>
                  </a:cubicBezTo>
                  <a:cubicBezTo>
                    <a:pt x="22" y="119"/>
                    <a:pt x="13" y="122"/>
                    <a:pt x="10" y="126"/>
                  </a:cubicBezTo>
                  <a:cubicBezTo>
                    <a:pt x="6" y="136"/>
                    <a:pt x="8" y="127"/>
                    <a:pt x="0" y="126"/>
                  </a:cubicBezTo>
                  <a:cubicBezTo>
                    <a:pt x="2" y="132"/>
                    <a:pt x="14" y="143"/>
                    <a:pt x="19" y="146"/>
                  </a:cubicBezTo>
                  <a:cubicBezTo>
                    <a:pt x="24" y="141"/>
                    <a:pt x="26" y="129"/>
                    <a:pt x="32" y="130"/>
                  </a:cubicBezTo>
                  <a:cubicBezTo>
                    <a:pt x="34" y="130"/>
                    <a:pt x="42" y="127"/>
                    <a:pt x="36" y="122"/>
                  </a:cubicBezTo>
                  <a:cubicBezTo>
                    <a:pt x="26" y="112"/>
                    <a:pt x="45" y="120"/>
                    <a:pt x="47" y="115"/>
                  </a:cubicBezTo>
                  <a:cubicBezTo>
                    <a:pt x="44" y="110"/>
                    <a:pt x="35" y="96"/>
                    <a:pt x="44" y="89"/>
                  </a:cubicBezTo>
                  <a:cubicBezTo>
                    <a:pt x="42" y="94"/>
                    <a:pt x="43" y="109"/>
                    <a:pt x="53" y="111"/>
                  </a:cubicBezTo>
                  <a:cubicBezTo>
                    <a:pt x="50" y="98"/>
                    <a:pt x="58" y="118"/>
                    <a:pt x="60" y="108"/>
                  </a:cubicBezTo>
                  <a:cubicBezTo>
                    <a:pt x="65" y="110"/>
                    <a:pt x="75" y="97"/>
                    <a:pt x="62" y="94"/>
                  </a:cubicBezTo>
                  <a:cubicBezTo>
                    <a:pt x="61" y="91"/>
                    <a:pt x="82" y="100"/>
                    <a:pt x="79" y="85"/>
                  </a:cubicBezTo>
                  <a:cubicBezTo>
                    <a:pt x="78" y="72"/>
                    <a:pt x="74" y="79"/>
                    <a:pt x="63" y="80"/>
                  </a:cubicBezTo>
                  <a:cubicBezTo>
                    <a:pt x="66" y="76"/>
                    <a:pt x="85" y="74"/>
                    <a:pt x="78" y="64"/>
                  </a:cubicBezTo>
                  <a:cubicBezTo>
                    <a:pt x="74" y="55"/>
                    <a:pt x="80" y="61"/>
                    <a:pt x="84" y="60"/>
                  </a:cubicBezTo>
                  <a:cubicBezTo>
                    <a:pt x="90" y="62"/>
                    <a:pt x="97" y="63"/>
                    <a:pt x="102" y="54"/>
                  </a:cubicBezTo>
                  <a:cubicBezTo>
                    <a:pt x="103" y="37"/>
                    <a:pt x="90" y="64"/>
                    <a:pt x="81" y="55"/>
                  </a:cubicBezTo>
                  <a:cubicBezTo>
                    <a:pt x="81" y="50"/>
                    <a:pt x="90" y="40"/>
                    <a:pt x="97" y="34"/>
                  </a:cubicBezTo>
                  <a:cubicBezTo>
                    <a:pt x="100" y="32"/>
                    <a:pt x="90" y="24"/>
                    <a:pt x="99" y="19"/>
                  </a:cubicBezTo>
                  <a:cubicBezTo>
                    <a:pt x="97" y="11"/>
                    <a:pt x="97" y="5"/>
                    <a:pt x="89" y="0"/>
                  </a:cubicBezTo>
                  <a:cubicBezTo>
                    <a:pt x="85" y="10"/>
                    <a:pt x="66" y="15"/>
                    <a:pt x="62" y="28"/>
                  </a:cubicBezTo>
                  <a:cubicBezTo>
                    <a:pt x="57" y="31"/>
                    <a:pt x="46" y="29"/>
                    <a:pt x="41" y="37"/>
                  </a:cubicBezTo>
                  <a:cubicBezTo>
                    <a:pt x="28" y="40"/>
                    <a:pt x="37" y="55"/>
                    <a:pt x="44" y="61"/>
                  </a:cubicBezTo>
                  <a:cubicBezTo>
                    <a:pt x="44" y="67"/>
                    <a:pt x="29" y="54"/>
                    <a:pt x="27" y="64"/>
                  </a:cubicBezTo>
                  <a:cubicBezTo>
                    <a:pt x="16" y="60"/>
                    <a:pt x="28" y="59"/>
                    <a:pt x="21" y="53"/>
                  </a:cubicBezTo>
                  <a:cubicBezTo>
                    <a:pt x="19" y="56"/>
                    <a:pt x="10" y="47"/>
                    <a:pt x="9" y="58"/>
                  </a:cubicBezTo>
                  <a:cubicBezTo>
                    <a:pt x="19" y="64"/>
                    <a:pt x="5" y="60"/>
                    <a:pt x="5" y="65"/>
                  </a:cubicBezTo>
                  <a:cubicBezTo>
                    <a:pt x="0" y="72"/>
                    <a:pt x="4" y="81"/>
                    <a:pt x="9" y="85"/>
                  </a:cubicBezTo>
                  <a:cubicBezTo>
                    <a:pt x="6" y="88"/>
                    <a:pt x="18" y="87"/>
                    <a:pt x="9" y="9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Freeform 8">
              <a:extLst>
                <a:ext uri="{FF2B5EF4-FFF2-40B4-BE49-F238E27FC236}">
                  <a16:creationId xmlns:a16="http://schemas.microsoft.com/office/drawing/2014/main" id="{46400752-A509-6A91-7E09-1063BE437752}"/>
                </a:ext>
              </a:extLst>
            </p:cNvPr>
            <p:cNvSpPr>
              <a:spLocks/>
            </p:cNvSpPr>
            <p:nvPr/>
          </p:nvSpPr>
          <p:spPr bwMode="auto">
            <a:xfrm>
              <a:off x="5198888" y="694426"/>
              <a:ext cx="51282" cy="46762"/>
            </a:xfrm>
            <a:custGeom>
              <a:avLst/>
              <a:gdLst>
                <a:gd name="T0" fmla="*/ 15 w 16"/>
                <a:gd name="T1" fmla="*/ 13 h 15"/>
                <a:gd name="T2" fmla="*/ 15 w 16"/>
                <a:gd name="T3" fmla="*/ 13 h 15"/>
              </a:gdLst>
              <a:ahLst/>
              <a:cxnLst>
                <a:cxn ang="0">
                  <a:pos x="T0" y="T1"/>
                </a:cxn>
                <a:cxn ang="0">
                  <a:pos x="T2" y="T3"/>
                </a:cxn>
              </a:cxnLst>
              <a:rect l="0" t="0" r="r" b="b"/>
              <a:pathLst>
                <a:path w="16" h="15">
                  <a:moveTo>
                    <a:pt x="15" y="13"/>
                  </a:moveTo>
                  <a:cubicBezTo>
                    <a:pt x="16" y="0"/>
                    <a:pt x="0" y="15"/>
                    <a:pt x="15" y="1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Freeform 9">
              <a:extLst>
                <a:ext uri="{FF2B5EF4-FFF2-40B4-BE49-F238E27FC236}">
                  <a16:creationId xmlns:a16="http://schemas.microsoft.com/office/drawing/2014/main" id="{0E892674-30B9-C2B9-8D06-D4869709BBF4}"/>
                </a:ext>
              </a:extLst>
            </p:cNvPr>
            <p:cNvSpPr>
              <a:spLocks/>
            </p:cNvSpPr>
            <p:nvPr/>
          </p:nvSpPr>
          <p:spPr bwMode="auto">
            <a:xfrm>
              <a:off x="5246964" y="781719"/>
              <a:ext cx="44872" cy="37410"/>
            </a:xfrm>
            <a:custGeom>
              <a:avLst/>
              <a:gdLst>
                <a:gd name="T0" fmla="*/ 14 w 14"/>
                <a:gd name="T1" fmla="*/ 7 h 12"/>
                <a:gd name="T2" fmla="*/ 10 w 14"/>
                <a:gd name="T3" fmla="*/ 4 h 12"/>
                <a:gd name="T4" fmla="*/ 14 w 14"/>
                <a:gd name="T5" fmla="*/ 7 h 12"/>
              </a:gdLst>
              <a:ahLst/>
              <a:cxnLst>
                <a:cxn ang="0">
                  <a:pos x="T0" y="T1"/>
                </a:cxn>
                <a:cxn ang="0">
                  <a:pos x="T2" y="T3"/>
                </a:cxn>
                <a:cxn ang="0">
                  <a:pos x="T4" y="T5"/>
                </a:cxn>
              </a:cxnLst>
              <a:rect l="0" t="0" r="r" b="b"/>
              <a:pathLst>
                <a:path w="14" h="12">
                  <a:moveTo>
                    <a:pt x="14" y="7"/>
                  </a:moveTo>
                  <a:cubicBezTo>
                    <a:pt x="14" y="4"/>
                    <a:pt x="13" y="0"/>
                    <a:pt x="10" y="4"/>
                  </a:cubicBezTo>
                  <a:cubicBezTo>
                    <a:pt x="0" y="9"/>
                    <a:pt x="8" y="12"/>
                    <a:pt x="14" y="7"/>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Freeform 10">
              <a:extLst>
                <a:ext uri="{FF2B5EF4-FFF2-40B4-BE49-F238E27FC236}">
                  <a16:creationId xmlns:a16="http://schemas.microsoft.com/office/drawing/2014/main" id="{9B54B34B-1D8A-670C-38F5-40B0C157D182}"/>
                </a:ext>
              </a:extLst>
            </p:cNvPr>
            <p:cNvSpPr>
              <a:spLocks/>
            </p:cNvSpPr>
            <p:nvPr/>
          </p:nvSpPr>
          <p:spPr bwMode="auto">
            <a:xfrm>
              <a:off x="5304657" y="563488"/>
              <a:ext cx="54488" cy="84174"/>
            </a:xfrm>
            <a:custGeom>
              <a:avLst/>
              <a:gdLst>
                <a:gd name="T0" fmla="*/ 17 w 17"/>
                <a:gd name="T1" fmla="*/ 15 h 26"/>
                <a:gd name="T2" fmla="*/ 12 w 17"/>
                <a:gd name="T3" fmla="*/ 11 h 26"/>
                <a:gd name="T4" fmla="*/ 17 w 17"/>
                <a:gd name="T5" fmla="*/ 15 h 26"/>
              </a:gdLst>
              <a:ahLst/>
              <a:cxnLst>
                <a:cxn ang="0">
                  <a:pos x="T0" y="T1"/>
                </a:cxn>
                <a:cxn ang="0">
                  <a:pos x="T2" y="T3"/>
                </a:cxn>
                <a:cxn ang="0">
                  <a:pos x="T4" y="T5"/>
                </a:cxn>
              </a:cxnLst>
              <a:rect l="0" t="0" r="r" b="b"/>
              <a:pathLst>
                <a:path w="17" h="26">
                  <a:moveTo>
                    <a:pt x="17" y="15"/>
                  </a:moveTo>
                  <a:cubicBezTo>
                    <a:pt x="15" y="13"/>
                    <a:pt x="13" y="13"/>
                    <a:pt x="12" y="11"/>
                  </a:cubicBezTo>
                  <a:cubicBezTo>
                    <a:pt x="0" y="0"/>
                    <a:pt x="16" y="26"/>
                    <a:pt x="17" y="15"/>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Freeform 11">
              <a:extLst>
                <a:ext uri="{FF2B5EF4-FFF2-40B4-BE49-F238E27FC236}">
                  <a16:creationId xmlns:a16="http://schemas.microsoft.com/office/drawing/2014/main" id="{76D557B4-4F6E-4857-79E3-77E6933B0749}"/>
                </a:ext>
              </a:extLst>
            </p:cNvPr>
            <p:cNvSpPr>
              <a:spLocks/>
            </p:cNvSpPr>
            <p:nvPr/>
          </p:nvSpPr>
          <p:spPr bwMode="auto">
            <a:xfrm>
              <a:off x="5724532" y="1670225"/>
              <a:ext cx="51282" cy="40527"/>
            </a:xfrm>
            <a:custGeom>
              <a:avLst/>
              <a:gdLst>
                <a:gd name="T0" fmla="*/ 16 w 16"/>
                <a:gd name="T1" fmla="*/ 0 h 13"/>
                <a:gd name="T2" fmla="*/ 16 w 16"/>
                <a:gd name="T3" fmla="*/ 0 h 13"/>
              </a:gdLst>
              <a:ahLst/>
              <a:cxnLst>
                <a:cxn ang="0">
                  <a:pos x="T0" y="T1"/>
                </a:cxn>
                <a:cxn ang="0">
                  <a:pos x="T2" y="T3"/>
                </a:cxn>
              </a:cxnLst>
              <a:rect l="0" t="0" r="r" b="b"/>
              <a:pathLst>
                <a:path w="16" h="13">
                  <a:moveTo>
                    <a:pt x="16" y="0"/>
                  </a:moveTo>
                  <a:cubicBezTo>
                    <a:pt x="0" y="2"/>
                    <a:pt x="11" y="13"/>
                    <a:pt x="16" y="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Freeform 12">
              <a:extLst>
                <a:ext uri="{FF2B5EF4-FFF2-40B4-BE49-F238E27FC236}">
                  <a16:creationId xmlns:a16="http://schemas.microsoft.com/office/drawing/2014/main" id="{5EF6CB24-08FE-57BB-31AC-55411FE3E3D5}"/>
                </a:ext>
              </a:extLst>
            </p:cNvPr>
            <p:cNvSpPr>
              <a:spLocks/>
            </p:cNvSpPr>
            <p:nvPr/>
          </p:nvSpPr>
          <p:spPr bwMode="auto">
            <a:xfrm>
              <a:off x="5727737" y="1579815"/>
              <a:ext cx="73719" cy="84174"/>
            </a:xfrm>
            <a:custGeom>
              <a:avLst/>
              <a:gdLst>
                <a:gd name="T0" fmla="*/ 21 w 22"/>
                <a:gd name="T1" fmla="*/ 4 h 26"/>
                <a:gd name="T2" fmla="*/ 7 w 22"/>
                <a:gd name="T3" fmla="*/ 16 h 26"/>
                <a:gd name="T4" fmla="*/ 21 w 22"/>
                <a:gd name="T5" fmla="*/ 4 h 26"/>
              </a:gdLst>
              <a:ahLst/>
              <a:cxnLst>
                <a:cxn ang="0">
                  <a:pos x="T0" y="T1"/>
                </a:cxn>
                <a:cxn ang="0">
                  <a:pos x="T2" y="T3"/>
                </a:cxn>
                <a:cxn ang="0">
                  <a:pos x="T4" y="T5"/>
                </a:cxn>
              </a:cxnLst>
              <a:rect l="0" t="0" r="r" b="b"/>
              <a:pathLst>
                <a:path w="22" h="26">
                  <a:moveTo>
                    <a:pt x="21" y="4"/>
                  </a:moveTo>
                  <a:cubicBezTo>
                    <a:pt x="22" y="0"/>
                    <a:pt x="8" y="13"/>
                    <a:pt x="7" y="16"/>
                  </a:cubicBezTo>
                  <a:cubicBezTo>
                    <a:pt x="0" y="26"/>
                    <a:pt x="20" y="10"/>
                    <a:pt x="21" y="4"/>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Freeform 13">
              <a:extLst>
                <a:ext uri="{FF2B5EF4-FFF2-40B4-BE49-F238E27FC236}">
                  <a16:creationId xmlns:a16="http://schemas.microsoft.com/office/drawing/2014/main" id="{7E135C6D-A130-ED8D-E51C-DCAECFAFF123}"/>
                </a:ext>
              </a:extLst>
            </p:cNvPr>
            <p:cNvSpPr>
              <a:spLocks/>
            </p:cNvSpPr>
            <p:nvPr/>
          </p:nvSpPr>
          <p:spPr bwMode="auto">
            <a:xfrm>
              <a:off x="5455300" y="890834"/>
              <a:ext cx="28847" cy="18705"/>
            </a:xfrm>
            <a:custGeom>
              <a:avLst/>
              <a:gdLst>
                <a:gd name="T0" fmla="*/ 6 w 9"/>
                <a:gd name="T1" fmla="*/ 2 h 6"/>
                <a:gd name="T2" fmla="*/ 6 w 9"/>
                <a:gd name="T3" fmla="*/ 2 h 6"/>
              </a:gdLst>
              <a:ahLst/>
              <a:cxnLst>
                <a:cxn ang="0">
                  <a:pos x="T0" y="T1"/>
                </a:cxn>
                <a:cxn ang="0">
                  <a:pos x="T2" y="T3"/>
                </a:cxn>
              </a:cxnLst>
              <a:rect l="0" t="0" r="r" b="b"/>
              <a:pathLst>
                <a:path w="9" h="6">
                  <a:moveTo>
                    <a:pt x="6" y="2"/>
                  </a:moveTo>
                  <a:cubicBezTo>
                    <a:pt x="0" y="0"/>
                    <a:pt x="9" y="6"/>
                    <a:pt x="6" y="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 name="Freeform 14">
              <a:extLst>
                <a:ext uri="{FF2B5EF4-FFF2-40B4-BE49-F238E27FC236}">
                  <a16:creationId xmlns:a16="http://schemas.microsoft.com/office/drawing/2014/main" id="{0C752778-2D24-99D4-332A-78C2D3D0ABFF}"/>
                </a:ext>
              </a:extLst>
            </p:cNvPr>
            <p:cNvSpPr>
              <a:spLocks/>
            </p:cNvSpPr>
            <p:nvPr/>
          </p:nvSpPr>
          <p:spPr bwMode="auto">
            <a:xfrm>
              <a:off x="5496966" y="1610992"/>
              <a:ext cx="28847" cy="31175"/>
            </a:xfrm>
            <a:custGeom>
              <a:avLst/>
              <a:gdLst>
                <a:gd name="T0" fmla="*/ 9 w 9"/>
                <a:gd name="T1" fmla="*/ 5 h 10"/>
                <a:gd name="T2" fmla="*/ 9 w 9"/>
                <a:gd name="T3" fmla="*/ 5 h 10"/>
              </a:gdLst>
              <a:ahLst/>
              <a:cxnLst>
                <a:cxn ang="0">
                  <a:pos x="T0" y="T1"/>
                </a:cxn>
                <a:cxn ang="0">
                  <a:pos x="T2" y="T3"/>
                </a:cxn>
              </a:cxnLst>
              <a:rect l="0" t="0" r="r" b="b"/>
              <a:pathLst>
                <a:path w="9" h="10">
                  <a:moveTo>
                    <a:pt x="9" y="5"/>
                  </a:moveTo>
                  <a:cubicBezTo>
                    <a:pt x="7" y="0"/>
                    <a:pt x="0" y="10"/>
                    <a:pt x="9" y="5"/>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 name="Freeform 15">
              <a:extLst>
                <a:ext uri="{FF2B5EF4-FFF2-40B4-BE49-F238E27FC236}">
                  <a16:creationId xmlns:a16="http://schemas.microsoft.com/office/drawing/2014/main" id="{E209AC24-DF2A-37FF-08B2-AC8F2FCCE865}"/>
                </a:ext>
              </a:extLst>
            </p:cNvPr>
            <p:cNvSpPr>
              <a:spLocks/>
            </p:cNvSpPr>
            <p:nvPr/>
          </p:nvSpPr>
          <p:spPr bwMode="auto">
            <a:xfrm>
              <a:off x="5468121" y="1523699"/>
              <a:ext cx="259617" cy="255640"/>
            </a:xfrm>
            <a:custGeom>
              <a:avLst/>
              <a:gdLst>
                <a:gd name="T0" fmla="*/ 15 w 79"/>
                <a:gd name="T1" fmla="*/ 16 h 80"/>
                <a:gd name="T2" fmla="*/ 19 w 79"/>
                <a:gd name="T3" fmla="*/ 26 h 80"/>
                <a:gd name="T4" fmla="*/ 43 w 79"/>
                <a:gd name="T5" fmla="*/ 31 h 80"/>
                <a:gd name="T6" fmla="*/ 27 w 79"/>
                <a:gd name="T7" fmla="*/ 48 h 80"/>
                <a:gd name="T8" fmla="*/ 39 w 79"/>
                <a:gd name="T9" fmla="*/ 52 h 80"/>
                <a:gd name="T10" fmla="*/ 21 w 79"/>
                <a:gd name="T11" fmla="*/ 59 h 80"/>
                <a:gd name="T12" fmla="*/ 13 w 79"/>
                <a:gd name="T13" fmla="*/ 59 h 80"/>
                <a:gd name="T14" fmla="*/ 19 w 79"/>
                <a:gd name="T15" fmla="*/ 69 h 80"/>
                <a:gd name="T16" fmla="*/ 58 w 79"/>
                <a:gd name="T17" fmla="*/ 57 h 80"/>
                <a:gd name="T18" fmla="*/ 74 w 79"/>
                <a:gd name="T19" fmla="*/ 51 h 80"/>
                <a:gd name="T20" fmla="*/ 72 w 79"/>
                <a:gd name="T21" fmla="*/ 49 h 80"/>
                <a:gd name="T22" fmla="*/ 79 w 79"/>
                <a:gd name="T23" fmla="*/ 40 h 80"/>
                <a:gd name="T24" fmla="*/ 60 w 79"/>
                <a:gd name="T25" fmla="*/ 28 h 80"/>
                <a:gd name="T26" fmla="*/ 43 w 79"/>
                <a:gd name="T27" fmla="*/ 14 h 80"/>
                <a:gd name="T28" fmla="*/ 23 w 79"/>
                <a:gd name="T29" fmla="*/ 13 h 80"/>
                <a:gd name="T30" fmla="*/ 15 w 79"/>
                <a:gd name="T31" fmla="*/ 1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80">
                  <a:moveTo>
                    <a:pt x="15" y="16"/>
                  </a:moveTo>
                  <a:cubicBezTo>
                    <a:pt x="14" y="18"/>
                    <a:pt x="6" y="28"/>
                    <a:pt x="19" y="26"/>
                  </a:cubicBezTo>
                  <a:cubicBezTo>
                    <a:pt x="29" y="28"/>
                    <a:pt x="32" y="40"/>
                    <a:pt x="43" y="31"/>
                  </a:cubicBezTo>
                  <a:cubicBezTo>
                    <a:pt x="46" y="40"/>
                    <a:pt x="28" y="38"/>
                    <a:pt x="27" y="48"/>
                  </a:cubicBezTo>
                  <a:cubicBezTo>
                    <a:pt x="16" y="57"/>
                    <a:pt x="33" y="56"/>
                    <a:pt x="39" y="52"/>
                  </a:cubicBezTo>
                  <a:cubicBezTo>
                    <a:pt x="50" y="50"/>
                    <a:pt x="27" y="64"/>
                    <a:pt x="21" y="59"/>
                  </a:cubicBezTo>
                  <a:cubicBezTo>
                    <a:pt x="20" y="63"/>
                    <a:pt x="17" y="64"/>
                    <a:pt x="13" y="59"/>
                  </a:cubicBezTo>
                  <a:cubicBezTo>
                    <a:pt x="0" y="58"/>
                    <a:pt x="15" y="80"/>
                    <a:pt x="19" y="69"/>
                  </a:cubicBezTo>
                  <a:cubicBezTo>
                    <a:pt x="34" y="69"/>
                    <a:pt x="47" y="65"/>
                    <a:pt x="58" y="57"/>
                  </a:cubicBezTo>
                  <a:cubicBezTo>
                    <a:pt x="49" y="70"/>
                    <a:pt x="75" y="61"/>
                    <a:pt x="74" y="51"/>
                  </a:cubicBezTo>
                  <a:cubicBezTo>
                    <a:pt x="65" y="57"/>
                    <a:pt x="71" y="45"/>
                    <a:pt x="72" y="49"/>
                  </a:cubicBezTo>
                  <a:cubicBezTo>
                    <a:pt x="79" y="54"/>
                    <a:pt x="76" y="43"/>
                    <a:pt x="79" y="40"/>
                  </a:cubicBezTo>
                  <a:cubicBezTo>
                    <a:pt x="74" y="36"/>
                    <a:pt x="65" y="28"/>
                    <a:pt x="60" y="28"/>
                  </a:cubicBezTo>
                  <a:cubicBezTo>
                    <a:pt x="51" y="29"/>
                    <a:pt x="46" y="23"/>
                    <a:pt x="43" y="14"/>
                  </a:cubicBezTo>
                  <a:cubicBezTo>
                    <a:pt x="41" y="2"/>
                    <a:pt x="19" y="0"/>
                    <a:pt x="23" y="13"/>
                  </a:cubicBezTo>
                  <a:cubicBezTo>
                    <a:pt x="21" y="9"/>
                    <a:pt x="7" y="12"/>
                    <a:pt x="15" y="16"/>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503456DA-AB1E-1AB0-ED1F-787183D1C078}"/>
                </a:ext>
              </a:extLst>
            </p:cNvPr>
            <p:cNvSpPr>
              <a:spLocks/>
            </p:cNvSpPr>
            <p:nvPr/>
          </p:nvSpPr>
          <p:spPr bwMode="auto">
            <a:xfrm>
              <a:off x="5323888" y="607134"/>
              <a:ext cx="16027" cy="12471"/>
            </a:xfrm>
            <a:custGeom>
              <a:avLst/>
              <a:gdLst>
                <a:gd name="T0" fmla="*/ 4 w 5"/>
                <a:gd name="T1" fmla="*/ 4 h 4"/>
                <a:gd name="T2" fmla="*/ 4 w 5"/>
                <a:gd name="T3" fmla="*/ 4 h 4"/>
              </a:gdLst>
              <a:ahLst/>
              <a:cxnLst>
                <a:cxn ang="0">
                  <a:pos x="T0" y="T1"/>
                </a:cxn>
                <a:cxn ang="0">
                  <a:pos x="T2" y="T3"/>
                </a:cxn>
              </a:cxnLst>
              <a:rect l="0" t="0" r="r" b="b"/>
              <a:pathLst>
                <a:path w="5" h="4">
                  <a:moveTo>
                    <a:pt x="4" y="4"/>
                  </a:moveTo>
                  <a:cubicBezTo>
                    <a:pt x="5" y="0"/>
                    <a:pt x="0" y="2"/>
                    <a:pt x="4" y="4"/>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Freeform 17">
              <a:extLst>
                <a:ext uri="{FF2B5EF4-FFF2-40B4-BE49-F238E27FC236}">
                  <a16:creationId xmlns:a16="http://schemas.microsoft.com/office/drawing/2014/main" id="{9FD12E17-B816-7846-5EBC-969B3A13EE8E}"/>
                </a:ext>
              </a:extLst>
            </p:cNvPr>
            <p:cNvSpPr>
              <a:spLocks/>
            </p:cNvSpPr>
            <p:nvPr/>
          </p:nvSpPr>
          <p:spPr bwMode="auto">
            <a:xfrm>
              <a:off x="5128375" y="996832"/>
              <a:ext cx="28847" cy="28057"/>
            </a:xfrm>
            <a:custGeom>
              <a:avLst/>
              <a:gdLst>
                <a:gd name="T0" fmla="*/ 5 w 9"/>
                <a:gd name="T1" fmla="*/ 1 h 8"/>
                <a:gd name="T2" fmla="*/ 5 w 9"/>
                <a:gd name="T3" fmla="*/ 1 h 8"/>
              </a:gdLst>
              <a:ahLst/>
              <a:cxnLst>
                <a:cxn ang="0">
                  <a:pos x="T0" y="T1"/>
                </a:cxn>
                <a:cxn ang="0">
                  <a:pos x="T2" y="T3"/>
                </a:cxn>
              </a:cxnLst>
              <a:rect l="0" t="0" r="r" b="b"/>
              <a:pathLst>
                <a:path w="9" h="8">
                  <a:moveTo>
                    <a:pt x="5" y="1"/>
                  </a:moveTo>
                  <a:cubicBezTo>
                    <a:pt x="0" y="0"/>
                    <a:pt x="9" y="8"/>
                    <a:pt x="5" y="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 name="Freeform 18">
              <a:extLst>
                <a:ext uri="{FF2B5EF4-FFF2-40B4-BE49-F238E27FC236}">
                  <a16:creationId xmlns:a16="http://schemas.microsoft.com/office/drawing/2014/main" id="{04C5E11F-F820-F2E7-FEF1-5706E1CFA1AE}"/>
                </a:ext>
              </a:extLst>
            </p:cNvPr>
            <p:cNvSpPr>
              <a:spLocks/>
            </p:cNvSpPr>
            <p:nvPr/>
          </p:nvSpPr>
          <p:spPr bwMode="auto">
            <a:xfrm>
              <a:off x="5170042" y="862775"/>
              <a:ext cx="44872" cy="43646"/>
            </a:xfrm>
            <a:custGeom>
              <a:avLst/>
              <a:gdLst>
                <a:gd name="T0" fmla="*/ 13 w 13"/>
                <a:gd name="T1" fmla="*/ 3 h 13"/>
                <a:gd name="T2" fmla="*/ 13 w 13"/>
                <a:gd name="T3" fmla="*/ 3 h 13"/>
              </a:gdLst>
              <a:ahLst/>
              <a:cxnLst>
                <a:cxn ang="0">
                  <a:pos x="T0" y="T1"/>
                </a:cxn>
                <a:cxn ang="0">
                  <a:pos x="T2" y="T3"/>
                </a:cxn>
              </a:cxnLst>
              <a:rect l="0" t="0" r="r" b="b"/>
              <a:pathLst>
                <a:path w="13" h="13">
                  <a:moveTo>
                    <a:pt x="13" y="3"/>
                  </a:moveTo>
                  <a:cubicBezTo>
                    <a:pt x="0" y="0"/>
                    <a:pt x="13" y="13"/>
                    <a:pt x="13" y="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 name="Freeform 19">
              <a:extLst>
                <a:ext uri="{FF2B5EF4-FFF2-40B4-BE49-F238E27FC236}">
                  <a16:creationId xmlns:a16="http://schemas.microsoft.com/office/drawing/2014/main" id="{CD5A9055-75E3-3C56-E4D4-3112AC210D12}"/>
                </a:ext>
              </a:extLst>
            </p:cNvPr>
            <p:cNvSpPr>
              <a:spLocks/>
            </p:cNvSpPr>
            <p:nvPr/>
          </p:nvSpPr>
          <p:spPr bwMode="auto">
            <a:xfrm>
              <a:off x="5176451" y="1009301"/>
              <a:ext cx="38462" cy="49881"/>
            </a:xfrm>
            <a:custGeom>
              <a:avLst/>
              <a:gdLst>
                <a:gd name="T0" fmla="*/ 12 w 12"/>
                <a:gd name="T1" fmla="*/ 1 h 16"/>
                <a:gd name="T2" fmla="*/ 12 w 12"/>
                <a:gd name="T3" fmla="*/ 1 h 16"/>
              </a:gdLst>
              <a:ahLst/>
              <a:cxnLst>
                <a:cxn ang="0">
                  <a:pos x="T0" y="T1"/>
                </a:cxn>
                <a:cxn ang="0">
                  <a:pos x="T2" y="T3"/>
                </a:cxn>
              </a:cxnLst>
              <a:rect l="0" t="0" r="r" b="b"/>
              <a:pathLst>
                <a:path w="12" h="16">
                  <a:moveTo>
                    <a:pt x="12" y="1"/>
                  </a:moveTo>
                  <a:cubicBezTo>
                    <a:pt x="0" y="0"/>
                    <a:pt x="12" y="16"/>
                    <a:pt x="12" y="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 name="Freeform 20">
              <a:extLst>
                <a:ext uri="{FF2B5EF4-FFF2-40B4-BE49-F238E27FC236}">
                  <a16:creationId xmlns:a16="http://schemas.microsoft.com/office/drawing/2014/main" id="{B41F433E-EE12-F4C6-0C17-65E3EAAA6EAB}"/>
                </a:ext>
              </a:extLst>
            </p:cNvPr>
            <p:cNvSpPr>
              <a:spLocks/>
            </p:cNvSpPr>
            <p:nvPr/>
          </p:nvSpPr>
          <p:spPr bwMode="auto">
            <a:xfrm>
              <a:off x="5131580" y="981242"/>
              <a:ext cx="35257" cy="96644"/>
            </a:xfrm>
            <a:custGeom>
              <a:avLst/>
              <a:gdLst>
                <a:gd name="T0" fmla="*/ 11 w 11"/>
                <a:gd name="T1" fmla="*/ 12 h 30"/>
                <a:gd name="T2" fmla="*/ 11 w 11"/>
                <a:gd name="T3" fmla="*/ 12 h 30"/>
              </a:gdLst>
              <a:ahLst/>
              <a:cxnLst>
                <a:cxn ang="0">
                  <a:pos x="T0" y="T1"/>
                </a:cxn>
                <a:cxn ang="0">
                  <a:pos x="T2" y="T3"/>
                </a:cxn>
              </a:cxnLst>
              <a:rect l="0" t="0" r="r" b="b"/>
              <a:pathLst>
                <a:path w="11" h="30">
                  <a:moveTo>
                    <a:pt x="11" y="12"/>
                  </a:moveTo>
                  <a:cubicBezTo>
                    <a:pt x="0" y="0"/>
                    <a:pt x="11" y="30"/>
                    <a:pt x="11" y="1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Freeform 21">
              <a:extLst>
                <a:ext uri="{FF2B5EF4-FFF2-40B4-BE49-F238E27FC236}">
                  <a16:creationId xmlns:a16="http://schemas.microsoft.com/office/drawing/2014/main" id="{D937FB7A-D213-A65D-FAD9-C51C3AB0A4B2}"/>
                </a:ext>
              </a:extLst>
            </p:cNvPr>
            <p:cNvSpPr>
              <a:spLocks/>
            </p:cNvSpPr>
            <p:nvPr/>
          </p:nvSpPr>
          <p:spPr bwMode="auto">
            <a:xfrm>
              <a:off x="5137989" y="1286764"/>
              <a:ext cx="19231" cy="24941"/>
            </a:xfrm>
            <a:custGeom>
              <a:avLst/>
              <a:gdLst>
                <a:gd name="T0" fmla="*/ 6 w 6"/>
                <a:gd name="T1" fmla="*/ 5 h 8"/>
                <a:gd name="T2" fmla="*/ 6 w 6"/>
                <a:gd name="T3" fmla="*/ 5 h 8"/>
              </a:gdLst>
              <a:ahLst/>
              <a:cxnLst>
                <a:cxn ang="0">
                  <a:pos x="T0" y="T1"/>
                </a:cxn>
                <a:cxn ang="0">
                  <a:pos x="T2" y="T3"/>
                </a:cxn>
              </a:cxnLst>
              <a:rect l="0" t="0" r="r" b="b"/>
              <a:pathLst>
                <a:path w="6" h="8">
                  <a:moveTo>
                    <a:pt x="6" y="5"/>
                  </a:moveTo>
                  <a:cubicBezTo>
                    <a:pt x="5" y="0"/>
                    <a:pt x="0" y="8"/>
                    <a:pt x="6" y="5"/>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 name="Freeform 22">
              <a:extLst>
                <a:ext uri="{FF2B5EF4-FFF2-40B4-BE49-F238E27FC236}">
                  <a16:creationId xmlns:a16="http://schemas.microsoft.com/office/drawing/2014/main" id="{ABF4C046-2C1C-2ABE-A718-4A9CF5C167A2}"/>
                </a:ext>
              </a:extLst>
            </p:cNvPr>
            <p:cNvSpPr>
              <a:spLocks/>
            </p:cNvSpPr>
            <p:nvPr/>
          </p:nvSpPr>
          <p:spPr bwMode="auto">
            <a:xfrm>
              <a:off x="5102734" y="1043594"/>
              <a:ext cx="108975" cy="87292"/>
            </a:xfrm>
            <a:custGeom>
              <a:avLst/>
              <a:gdLst>
                <a:gd name="T0" fmla="*/ 33 w 33"/>
                <a:gd name="T1" fmla="*/ 10 h 27"/>
                <a:gd name="T2" fmla="*/ 21 w 33"/>
                <a:gd name="T3" fmla="*/ 0 h 27"/>
                <a:gd name="T4" fmla="*/ 33 w 33"/>
                <a:gd name="T5" fmla="*/ 10 h 27"/>
              </a:gdLst>
              <a:ahLst/>
              <a:cxnLst>
                <a:cxn ang="0">
                  <a:pos x="T0" y="T1"/>
                </a:cxn>
                <a:cxn ang="0">
                  <a:pos x="T2" y="T3"/>
                </a:cxn>
                <a:cxn ang="0">
                  <a:pos x="T4" y="T5"/>
                </a:cxn>
              </a:cxnLst>
              <a:rect l="0" t="0" r="r" b="b"/>
              <a:pathLst>
                <a:path w="33" h="27">
                  <a:moveTo>
                    <a:pt x="33" y="10"/>
                  </a:moveTo>
                  <a:cubicBezTo>
                    <a:pt x="31" y="4"/>
                    <a:pt x="25" y="4"/>
                    <a:pt x="21" y="0"/>
                  </a:cubicBezTo>
                  <a:cubicBezTo>
                    <a:pt x="0" y="3"/>
                    <a:pt x="31" y="27"/>
                    <a:pt x="33" y="1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 name="Freeform 23">
              <a:extLst>
                <a:ext uri="{FF2B5EF4-FFF2-40B4-BE49-F238E27FC236}">
                  <a16:creationId xmlns:a16="http://schemas.microsoft.com/office/drawing/2014/main" id="{07316252-FB1E-AB13-12C6-0F0E85BB0301}"/>
                </a:ext>
              </a:extLst>
            </p:cNvPr>
            <p:cNvSpPr>
              <a:spLocks/>
            </p:cNvSpPr>
            <p:nvPr/>
          </p:nvSpPr>
          <p:spPr bwMode="auto">
            <a:xfrm>
              <a:off x="5150811" y="1317940"/>
              <a:ext cx="35257" cy="18705"/>
            </a:xfrm>
            <a:custGeom>
              <a:avLst/>
              <a:gdLst>
                <a:gd name="T0" fmla="*/ 6 w 10"/>
                <a:gd name="T1" fmla="*/ 1 h 6"/>
                <a:gd name="T2" fmla="*/ 6 w 10"/>
                <a:gd name="T3" fmla="*/ 1 h 6"/>
              </a:gdLst>
              <a:ahLst/>
              <a:cxnLst>
                <a:cxn ang="0">
                  <a:pos x="T0" y="T1"/>
                </a:cxn>
                <a:cxn ang="0">
                  <a:pos x="T2" y="T3"/>
                </a:cxn>
              </a:cxnLst>
              <a:rect l="0" t="0" r="r" b="b"/>
              <a:pathLst>
                <a:path w="10" h="6">
                  <a:moveTo>
                    <a:pt x="6" y="1"/>
                  </a:moveTo>
                  <a:cubicBezTo>
                    <a:pt x="0" y="0"/>
                    <a:pt x="10" y="6"/>
                    <a:pt x="6" y="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Freeform 24">
              <a:extLst>
                <a:ext uri="{FF2B5EF4-FFF2-40B4-BE49-F238E27FC236}">
                  <a16:creationId xmlns:a16="http://schemas.microsoft.com/office/drawing/2014/main" id="{A6F30827-0716-EF51-1BEE-46306B8F7872}"/>
                </a:ext>
              </a:extLst>
            </p:cNvPr>
            <p:cNvSpPr>
              <a:spLocks/>
            </p:cNvSpPr>
            <p:nvPr/>
          </p:nvSpPr>
          <p:spPr bwMode="auto">
            <a:xfrm>
              <a:off x="5089913" y="903304"/>
              <a:ext cx="176284" cy="155878"/>
            </a:xfrm>
            <a:custGeom>
              <a:avLst/>
              <a:gdLst>
                <a:gd name="T0" fmla="*/ 11 w 54"/>
                <a:gd name="T1" fmla="*/ 30 h 49"/>
                <a:gd name="T2" fmla="*/ 30 w 54"/>
                <a:gd name="T3" fmla="*/ 36 h 49"/>
                <a:gd name="T4" fmla="*/ 46 w 54"/>
                <a:gd name="T5" fmla="*/ 31 h 49"/>
                <a:gd name="T6" fmla="*/ 42 w 54"/>
                <a:gd name="T7" fmla="*/ 21 h 49"/>
                <a:gd name="T8" fmla="*/ 52 w 54"/>
                <a:gd name="T9" fmla="*/ 18 h 49"/>
                <a:gd name="T10" fmla="*/ 42 w 54"/>
                <a:gd name="T11" fmla="*/ 11 h 49"/>
                <a:gd name="T12" fmla="*/ 26 w 54"/>
                <a:gd name="T13" fmla="*/ 13 h 49"/>
                <a:gd name="T14" fmla="*/ 18 w 54"/>
                <a:gd name="T15" fmla="*/ 17 h 49"/>
                <a:gd name="T16" fmla="*/ 11 w 54"/>
                <a:gd name="T17" fmla="*/ 13 h 49"/>
                <a:gd name="T18" fmla="*/ 11 w 54"/>
                <a:gd name="T19" fmla="*/ 3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9">
                  <a:moveTo>
                    <a:pt x="11" y="30"/>
                  </a:moveTo>
                  <a:cubicBezTo>
                    <a:pt x="19" y="20"/>
                    <a:pt x="30" y="49"/>
                    <a:pt x="30" y="36"/>
                  </a:cubicBezTo>
                  <a:cubicBezTo>
                    <a:pt x="28" y="28"/>
                    <a:pt x="36" y="33"/>
                    <a:pt x="46" y="31"/>
                  </a:cubicBezTo>
                  <a:cubicBezTo>
                    <a:pt x="53" y="22"/>
                    <a:pt x="42" y="28"/>
                    <a:pt x="42" y="21"/>
                  </a:cubicBezTo>
                  <a:cubicBezTo>
                    <a:pt x="36" y="12"/>
                    <a:pt x="52" y="27"/>
                    <a:pt x="52" y="18"/>
                  </a:cubicBezTo>
                  <a:cubicBezTo>
                    <a:pt x="54" y="11"/>
                    <a:pt x="34" y="20"/>
                    <a:pt x="42" y="11"/>
                  </a:cubicBezTo>
                  <a:cubicBezTo>
                    <a:pt x="33" y="0"/>
                    <a:pt x="32" y="26"/>
                    <a:pt x="26" y="13"/>
                  </a:cubicBezTo>
                  <a:cubicBezTo>
                    <a:pt x="28" y="0"/>
                    <a:pt x="22" y="19"/>
                    <a:pt x="18" y="17"/>
                  </a:cubicBezTo>
                  <a:cubicBezTo>
                    <a:pt x="22" y="11"/>
                    <a:pt x="17" y="14"/>
                    <a:pt x="11" y="13"/>
                  </a:cubicBezTo>
                  <a:cubicBezTo>
                    <a:pt x="9" y="18"/>
                    <a:pt x="0" y="26"/>
                    <a:pt x="11" y="3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 name="Freeform 25">
              <a:extLst>
                <a:ext uri="{FF2B5EF4-FFF2-40B4-BE49-F238E27FC236}">
                  <a16:creationId xmlns:a16="http://schemas.microsoft.com/office/drawing/2014/main" id="{8AAED99D-312B-F64F-E75B-C4CCC111003D}"/>
                </a:ext>
              </a:extLst>
            </p:cNvPr>
            <p:cNvSpPr>
              <a:spLocks/>
            </p:cNvSpPr>
            <p:nvPr/>
          </p:nvSpPr>
          <p:spPr bwMode="auto">
            <a:xfrm>
              <a:off x="5176451" y="903304"/>
              <a:ext cx="16027" cy="34292"/>
            </a:xfrm>
            <a:custGeom>
              <a:avLst/>
              <a:gdLst>
                <a:gd name="T0" fmla="*/ 5 w 5"/>
                <a:gd name="T1" fmla="*/ 4 h 11"/>
                <a:gd name="T2" fmla="*/ 5 w 5"/>
                <a:gd name="T3" fmla="*/ 4 h 11"/>
              </a:gdLst>
              <a:ahLst/>
              <a:cxnLst>
                <a:cxn ang="0">
                  <a:pos x="T0" y="T1"/>
                </a:cxn>
                <a:cxn ang="0">
                  <a:pos x="T2" y="T3"/>
                </a:cxn>
              </a:cxnLst>
              <a:rect l="0" t="0" r="r" b="b"/>
              <a:pathLst>
                <a:path w="5" h="11">
                  <a:moveTo>
                    <a:pt x="5" y="4"/>
                  </a:moveTo>
                  <a:cubicBezTo>
                    <a:pt x="0" y="0"/>
                    <a:pt x="4" y="11"/>
                    <a:pt x="5" y="4"/>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Freeform 26">
              <a:extLst>
                <a:ext uri="{FF2B5EF4-FFF2-40B4-BE49-F238E27FC236}">
                  <a16:creationId xmlns:a16="http://schemas.microsoft.com/office/drawing/2014/main" id="{B5C16EE7-73FC-0A78-6850-62BE3A2990AC}"/>
                </a:ext>
              </a:extLst>
            </p:cNvPr>
            <p:cNvSpPr>
              <a:spLocks/>
            </p:cNvSpPr>
            <p:nvPr/>
          </p:nvSpPr>
          <p:spPr bwMode="auto">
            <a:xfrm>
              <a:off x="5166838" y="1261823"/>
              <a:ext cx="28847" cy="65468"/>
            </a:xfrm>
            <a:custGeom>
              <a:avLst/>
              <a:gdLst>
                <a:gd name="T0" fmla="*/ 8 w 8"/>
                <a:gd name="T1" fmla="*/ 7 h 21"/>
                <a:gd name="T2" fmla="*/ 8 w 8"/>
                <a:gd name="T3" fmla="*/ 7 h 21"/>
              </a:gdLst>
              <a:ahLst/>
              <a:cxnLst>
                <a:cxn ang="0">
                  <a:pos x="T0" y="T1"/>
                </a:cxn>
                <a:cxn ang="0">
                  <a:pos x="T2" y="T3"/>
                </a:cxn>
              </a:cxnLst>
              <a:rect l="0" t="0" r="r" b="b"/>
              <a:pathLst>
                <a:path w="8" h="21">
                  <a:moveTo>
                    <a:pt x="8" y="7"/>
                  </a:moveTo>
                  <a:cubicBezTo>
                    <a:pt x="0" y="0"/>
                    <a:pt x="4" y="21"/>
                    <a:pt x="8" y="7"/>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 name="Freeform 27">
              <a:extLst>
                <a:ext uri="{FF2B5EF4-FFF2-40B4-BE49-F238E27FC236}">
                  <a16:creationId xmlns:a16="http://schemas.microsoft.com/office/drawing/2014/main" id="{71B9F5EF-05F8-3978-D760-34FF643C8F75}"/>
                </a:ext>
              </a:extLst>
            </p:cNvPr>
            <p:cNvSpPr>
              <a:spLocks/>
            </p:cNvSpPr>
            <p:nvPr/>
          </p:nvSpPr>
          <p:spPr bwMode="auto">
            <a:xfrm>
              <a:off x="5134786" y="1090358"/>
              <a:ext cx="83333" cy="190171"/>
            </a:xfrm>
            <a:custGeom>
              <a:avLst/>
              <a:gdLst>
                <a:gd name="T0" fmla="*/ 25 w 25"/>
                <a:gd name="T1" fmla="*/ 21 h 59"/>
                <a:gd name="T2" fmla="*/ 11 w 25"/>
                <a:gd name="T3" fmla="*/ 12 h 59"/>
                <a:gd name="T4" fmla="*/ 5 w 25"/>
                <a:gd name="T5" fmla="*/ 12 h 59"/>
                <a:gd name="T6" fmla="*/ 4 w 25"/>
                <a:gd name="T7" fmla="*/ 49 h 59"/>
                <a:gd name="T8" fmla="*/ 22 w 25"/>
                <a:gd name="T9" fmla="*/ 54 h 59"/>
                <a:gd name="T10" fmla="*/ 16 w 25"/>
                <a:gd name="T11" fmla="*/ 47 h 59"/>
                <a:gd name="T12" fmla="*/ 11 w 25"/>
                <a:gd name="T13" fmla="*/ 33 h 59"/>
                <a:gd name="T14" fmla="*/ 25 w 25"/>
                <a:gd name="T15" fmla="*/ 21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59">
                  <a:moveTo>
                    <a:pt x="25" y="21"/>
                  </a:moveTo>
                  <a:cubicBezTo>
                    <a:pt x="23" y="18"/>
                    <a:pt x="17" y="14"/>
                    <a:pt x="11" y="12"/>
                  </a:cubicBezTo>
                  <a:cubicBezTo>
                    <a:pt x="5" y="9"/>
                    <a:pt x="1" y="0"/>
                    <a:pt x="5" y="12"/>
                  </a:cubicBezTo>
                  <a:cubicBezTo>
                    <a:pt x="2" y="26"/>
                    <a:pt x="0" y="35"/>
                    <a:pt x="4" y="49"/>
                  </a:cubicBezTo>
                  <a:cubicBezTo>
                    <a:pt x="4" y="57"/>
                    <a:pt x="22" y="59"/>
                    <a:pt x="22" y="54"/>
                  </a:cubicBezTo>
                  <a:cubicBezTo>
                    <a:pt x="21" y="49"/>
                    <a:pt x="3" y="48"/>
                    <a:pt x="16" y="47"/>
                  </a:cubicBezTo>
                  <a:cubicBezTo>
                    <a:pt x="25" y="45"/>
                    <a:pt x="15" y="35"/>
                    <a:pt x="11" y="33"/>
                  </a:cubicBezTo>
                  <a:cubicBezTo>
                    <a:pt x="18" y="36"/>
                    <a:pt x="20" y="27"/>
                    <a:pt x="25" y="2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 name="Freeform 28">
              <a:extLst>
                <a:ext uri="{FF2B5EF4-FFF2-40B4-BE49-F238E27FC236}">
                  <a16:creationId xmlns:a16="http://schemas.microsoft.com/office/drawing/2014/main" id="{42CCDE4F-20E4-F8EC-0768-AFB076D13961}"/>
                </a:ext>
              </a:extLst>
            </p:cNvPr>
            <p:cNvSpPr>
              <a:spLocks/>
            </p:cNvSpPr>
            <p:nvPr/>
          </p:nvSpPr>
          <p:spPr bwMode="auto">
            <a:xfrm>
              <a:off x="5474531" y="791071"/>
              <a:ext cx="35257" cy="43646"/>
            </a:xfrm>
            <a:custGeom>
              <a:avLst/>
              <a:gdLst>
                <a:gd name="T0" fmla="*/ 6 w 11"/>
                <a:gd name="T1" fmla="*/ 3 h 14"/>
                <a:gd name="T2" fmla="*/ 6 w 11"/>
                <a:gd name="T3" fmla="*/ 3 h 14"/>
              </a:gdLst>
              <a:ahLst/>
              <a:cxnLst>
                <a:cxn ang="0">
                  <a:pos x="T0" y="T1"/>
                </a:cxn>
                <a:cxn ang="0">
                  <a:pos x="T2" y="T3"/>
                </a:cxn>
              </a:cxnLst>
              <a:rect l="0" t="0" r="r" b="b"/>
              <a:pathLst>
                <a:path w="11" h="14">
                  <a:moveTo>
                    <a:pt x="6" y="3"/>
                  </a:moveTo>
                  <a:cubicBezTo>
                    <a:pt x="0" y="0"/>
                    <a:pt x="11" y="14"/>
                    <a:pt x="6" y="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 name="Freeform 29">
              <a:extLst>
                <a:ext uri="{FF2B5EF4-FFF2-40B4-BE49-F238E27FC236}">
                  <a16:creationId xmlns:a16="http://schemas.microsoft.com/office/drawing/2014/main" id="{B0F1C2DA-C61D-FD9E-F14E-9C088CF420E8}"/>
                </a:ext>
              </a:extLst>
            </p:cNvPr>
            <p:cNvSpPr>
              <a:spLocks/>
            </p:cNvSpPr>
            <p:nvPr/>
          </p:nvSpPr>
          <p:spPr bwMode="auto">
            <a:xfrm>
              <a:off x="5561069" y="1907161"/>
              <a:ext cx="102564" cy="130938"/>
            </a:xfrm>
            <a:custGeom>
              <a:avLst/>
              <a:gdLst>
                <a:gd name="T0" fmla="*/ 20 w 32"/>
                <a:gd name="T1" fmla="*/ 34 h 41"/>
                <a:gd name="T2" fmla="*/ 31 w 32"/>
                <a:gd name="T3" fmla="*/ 6 h 41"/>
                <a:gd name="T4" fmla="*/ 26 w 32"/>
                <a:gd name="T5" fmla="*/ 7 h 41"/>
                <a:gd name="T6" fmla="*/ 20 w 32"/>
                <a:gd name="T7" fmla="*/ 34 h 41"/>
              </a:gdLst>
              <a:ahLst/>
              <a:cxnLst>
                <a:cxn ang="0">
                  <a:pos x="T0" y="T1"/>
                </a:cxn>
                <a:cxn ang="0">
                  <a:pos x="T2" y="T3"/>
                </a:cxn>
                <a:cxn ang="0">
                  <a:pos x="T4" y="T5"/>
                </a:cxn>
                <a:cxn ang="0">
                  <a:pos x="T6" y="T7"/>
                </a:cxn>
              </a:cxnLst>
              <a:rect l="0" t="0" r="r" b="b"/>
              <a:pathLst>
                <a:path w="32" h="41">
                  <a:moveTo>
                    <a:pt x="20" y="34"/>
                  </a:moveTo>
                  <a:cubicBezTo>
                    <a:pt x="21" y="20"/>
                    <a:pt x="32" y="21"/>
                    <a:pt x="31" y="6"/>
                  </a:cubicBezTo>
                  <a:cubicBezTo>
                    <a:pt x="31" y="4"/>
                    <a:pt x="27" y="7"/>
                    <a:pt x="26" y="7"/>
                  </a:cubicBezTo>
                  <a:cubicBezTo>
                    <a:pt x="3" y="0"/>
                    <a:pt x="0" y="41"/>
                    <a:pt x="20" y="34"/>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5" name="Freeform 30">
              <a:extLst>
                <a:ext uri="{FF2B5EF4-FFF2-40B4-BE49-F238E27FC236}">
                  <a16:creationId xmlns:a16="http://schemas.microsoft.com/office/drawing/2014/main" id="{DD9CE77B-4D76-F638-2855-8434B17F78E7}"/>
                </a:ext>
              </a:extLst>
            </p:cNvPr>
            <p:cNvSpPr>
              <a:spLocks/>
            </p:cNvSpPr>
            <p:nvPr/>
          </p:nvSpPr>
          <p:spPr bwMode="auto">
            <a:xfrm>
              <a:off x="5516197" y="1875986"/>
              <a:ext cx="25642" cy="40527"/>
            </a:xfrm>
            <a:custGeom>
              <a:avLst/>
              <a:gdLst>
                <a:gd name="T0" fmla="*/ 8 w 8"/>
                <a:gd name="T1" fmla="*/ 6 h 13"/>
                <a:gd name="T2" fmla="*/ 8 w 8"/>
                <a:gd name="T3" fmla="*/ 6 h 13"/>
              </a:gdLst>
              <a:ahLst/>
              <a:cxnLst>
                <a:cxn ang="0">
                  <a:pos x="T0" y="T1"/>
                </a:cxn>
                <a:cxn ang="0">
                  <a:pos x="T2" y="T3"/>
                </a:cxn>
              </a:cxnLst>
              <a:rect l="0" t="0" r="r" b="b"/>
              <a:pathLst>
                <a:path w="8" h="13">
                  <a:moveTo>
                    <a:pt x="8" y="6"/>
                  </a:moveTo>
                  <a:cubicBezTo>
                    <a:pt x="5" y="0"/>
                    <a:pt x="0" y="13"/>
                    <a:pt x="8" y="6"/>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6" name="Freeform 31">
              <a:extLst>
                <a:ext uri="{FF2B5EF4-FFF2-40B4-BE49-F238E27FC236}">
                  <a16:creationId xmlns:a16="http://schemas.microsoft.com/office/drawing/2014/main" id="{F2725EB8-3A37-2022-4D34-6CD9492171E0}"/>
                </a:ext>
              </a:extLst>
            </p:cNvPr>
            <p:cNvSpPr>
              <a:spLocks/>
            </p:cNvSpPr>
            <p:nvPr/>
          </p:nvSpPr>
          <p:spPr bwMode="auto">
            <a:xfrm>
              <a:off x="5682864" y="1757518"/>
              <a:ext cx="12820" cy="24941"/>
            </a:xfrm>
            <a:custGeom>
              <a:avLst/>
              <a:gdLst>
                <a:gd name="T0" fmla="*/ 4 w 4"/>
                <a:gd name="T1" fmla="*/ 3 h 8"/>
                <a:gd name="T2" fmla="*/ 4 w 4"/>
                <a:gd name="T3" fmla="*/ 3 h 8"/>
              </a:gdLst>
              <a:ahLst/>
              <a:cxnLst>
                <a:cxn ang="0">
                  <a:pos x="T0" y="T1"/>
                </a:cxn>
                <a:cxn ang="0">
                  <a:pos x="T2" y="T3"/>
                </a:cxn>
              </a:cxnLst>
              <a:rect l="0" t="0" r="r" b="b"/>
              <a:pathLst>
                <a:path w="4" h="8">
                  <a:moveTo>
                    <a:pt x="4" y="3"/>
                  </a:moveTo>
                  <a:cubicBezTo>
                    <a:pt x="1" y="0"/>
                    <a:pt x="0" y="8"/>
                    <a:pt x="4" y="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7" name="Freeform 32">
              <a:extLst>
                <a:ext uri="{FF2B5EF4-FFF2-40B4-BE49-F238E27FC236}">
                  <a16:creationId xmlns:a16="http://schemas.microsoft.com/office/drawing/2014/main" id="{BFC3BC99-DB0D-A5A2-1439-5ED9B697A073}"/>
                </a:ext>
              </a:extLst>
            </p:cNvPr>
            <p:cNvSpPr>
              <a:spLocks/>
            </p:cNvSpPr>
            <p:nvPr/>
          </p:nvSpPr>
          <p:spPr bwMode="auto">
            <a:xfrm>
              <a:off x="5522607" y="1832339"/>
              <a:ext cx="44872" cy="68587"/>
            </a:xfrm>
            <a:custGeom>
              <a:avLst/>
              <a:gdLst>
                <a:gd name="T0" fmla="*/ 13 w 13"/>
                <a:gd name="T1" fmla="*/ 1 h 21"/>
                <a:gd name="T2" fmla="*/ 0 w 13"/>
                <a:gd name="T3" fmla="*/ 14 h 21"/>
                <a:gd name="T4" fmla="*/ 13 w 13"/>
                <a:gd name="T5" fmla="*/ 1 h 21"/>
              </a:gdLst>
              <a:ahLst/>
              <a:cxnLst>
                <a:cxn ang="0">
                  <a:pos x="T0" y="T1"/>
                </a:cxn>
                <a:cxn ang="0">
                  <a:pos x="T2" y="T3"/>
                </a:cxn>
                <a:cxn ang="0">
                  <a:pos x="T4" y="T5"/>
                </a:cxn>
              </a:cxnLst>
              <a:rect l="0" t="0" r="r" b="b"/>
              <a:pathLst>
                <a:path w="13" h="21">
                  <a:moveTo>
                    <a:pt x="13" y="1"/>
                  </a:moveTo>
                  <a:cubicBezTo>
                    <a:pt x="10" y="0"/>
                    <a:pt x="2" y="6"/>
                    <a:pt x="0" y="14"/>
                  </a:cubicBezTo>
                  <a:cubicBezTo>
                    <a:pt x="4" y="21"/>
                    <a:pt x="10" y="11"/>
                    <a:pt x="13" y="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8" name="Freeform 33">
              <a:extLst>
                <a:ext uri="{FF2B5EF4-FFF2-40B4-BE49-F238E27FC236}">
                  <a16:creationId xmlns:a16="http://schemas.microsoft.com/office/drawing/2014/main" id="{F9EA7256-86F1-FB04-67E5-00B2173494C8}"/>
                </a:ext>
              </a:extLst>
            </p:cNvPr>
            <p:cNvSpPr>
              <a:spLocks/>
            </p:cNvSpPr>
            <p:nvPr/>
          </p:nvSpPr>
          <p:spPr bwMode="auto">
            <a:xfrm>
              <a:off x="5496966" y="1738812"/>
              <a:ext cx="6410" cy="31175"/>
            </a:xfrm>
            <a:custGeom>
              <a:avLst/>
              <a:gdLst>
                <a:gd name="T0" fmla="*/ 0 w 2"/>
                <a:gd name="T1" fmla="*/ 0 h 10"/>
                <a:gd name="T2" fmla="*/ 0 w 2"/>
                <a:gd name="T3" fmla="*/ 0 h 10"/>
              </a:gdLst>
              <a:ahLst/>
              <a:cxnLst>
                <a:cxn ang="0">
                  <a:pos x="T0" y="T1"/>
                </a:cxn>
                <a:cxn ang="0">
                  <a:pos x="T2" y="T3"/>
                </a:cxn>
              </a:cxnLst>
              <a:rect l="0" t="0" r="r" b="b"/>
              <a:pathLst>
                <a:path w="2" h="10">
                  <a:moveTo>
                    <a:pt x="0" y="0"/>
                  </a:moveTo>
                  <a:cubicBezTo>
                    <a:pt x="2" y="10"/>
                    <a:pt x="2" y="1"/>
                    <a:pt x="0" y="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9" name="Freeform 34">
              <a:extLst>
                <a:ext uri="{FF2B5EF4-FFF2-40B4-BE49-F238E27FC236}">
                  <a16:creationId xmlns:a16="http://schemas.microsoft.com/office/drawing/2014/main" id="{A2CA5384-A6AC-0B8E-4A31-C9FEDD2D4BAF}"/>
                </a:ext>
              </a:extLst>
            </p:cNvPr>
            <p:cNvSpPr>
              <a:spLocks/>
            </p:cNvSpPr>
            <p:nvPr/>
          </p:nvSpPr>
          <p:spPr bwMode="auto">
            <a:xfrm>
              <a:off x="5519403" y="1610992"/>
              <a:ext cx="51282" cy="43646"/>
            </a:xfrm>
            <a:custGeom>
              <a:avLst/>
              <a:gdLst>
                <a:gd name="T0" fmla="*/ 13 w 15"/>
                <a:gd name="T1" fmla="*/ 10 h 14"/>
                <a:gd name="T2" fmla="*/ 11 w 15"/>
                <a:gd name="T3" fmla="*/ 7 h 14"/>
                <a:gd name="T4" fmla="*/ 13 w 15"/>
                <a:gd name="T5" fmla="*/ 10 h 14"/>
              </a:gdLst>
              <a:ahLst/>
              <a:cxnLst>
                <a:cxn ang="0">
                  <a:pos x="T0" y="T1"/>
                </a:cxn>
                <a:cxn ang="0">
                  <a:pos x="T2" y="T3"/>
                </a:cxn>
                <a:cxn ang="0">
                  <a:pos x="T4" y="T5"/>
                </a:cxn>
              </a:cxnLst>
              <a:rect l="0" t="0" r="r" b="b"/>
              <a:pathLst>
                <a:path w="15" h="14">
                  <a:moveTo>
                    <a:pt x="13" y="10"/>
                  </a:moveTo>
                  <a:cubicBezTo>
                    <a:pt x="15" y="9"/>
                    <a:pt x="12" y="8"/>
                    <a:pt x="11" y="7"/>
                  </a:cubicBezTo>
                  <a:cubicBezTo>
                    <a:pt x="0" y="0"/>
                    <a:pt x="3" y="14"/>
                    <a:pt x="13" y="1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0" name="Freeform 35">
              <a:extLst>
                <a:ext uri="{FF2B5EF4-FFF2-40B4-BE49-F238E27FC236}">
                  <a16:creationId xmlns:a16="http://schemas.microsoft.com/office/drawing/2014/main" id="{C99FCCFC-AD5B-B3D6-A393-3D0E12EA785A}"/>
                </a:ext>
              </a:extLst>
            </p:cNvPr>
            <p:cNvSpPr>
              <a:spLocks/>
            </p:cNvSpPr>
            <p:nvPr/>
          </p:nvSpPr>
          <p:spPr bwMode="auto">
            <a:xfrm>
              <a:off x="5464914" y="1617226"/>
              <a:ext cx="9617" cy="34292"/>
            </a:xfrm>
            <a:custGeom>
              <a:avLst/>
              <a:gdLst>
                <a:gd name="T0" fmla="*/ 3 w 3"/>
                <a:gd name="T1" fmla="*/ 3 h 11"/>
                <a:gd name="T2" fmla="*/ 3 w 3"/>
                <a:gd name="T3" fmla="*/ 3 h 11"/>
              </a:gdLst>
              <a:ahLst/>
              <a:cxnLst>
                <a:cxn ang="0">
                  <a:pos x="T0" y="T1"/>
                </a:cxn>
                <a:cxn ang="0">
                  <a:pos x="T2" y="T3"/>
                </a:cxn>
              </a:cxnLst>
              <a:rect l="0" t="0" r="r" b="b"/>
              <a:pathLst>
                <a:path w="3" h="11">
                  <a:moveTo>
                    <a:pt x="3" y="3"/>
                  </a:moveTo>
                  <a:cubicBezTo>
                    <a:pt x="0" y="0"/>
                    <a:pt x="1" y="11"/>
                    <a:pt x="3" y="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 name="Freeform 36">
              <a:extLst>
                <a:ext uri="{FF2B5EF4-FFF2-40B4-BE49-F238E27FC236}">
                  <a16:creationId xmlns:a16="http://schemas.microsoft.com/office/drawing/2014/main" id="{A2A09E15-49FA-1920-8818-9E72DD042181}"/>
                </a:ext>
              </a:extLst>
            </p:cNvPr>
            <p:cNvSpPr>
              <a:spLocks/>
            </p:cNvSpPr>
            <p:nvPr/>
          </p:nvSpPr>
          <p:spPr bwMode="auto">
            <a:xfrm>
              <a:off x="5516197" y="1408350"/>
              <a:ext cx="25642" cy="34292"/>
            </a:xfrm>
            <a:custGeom>
              <a:avLst/>
              <a:gdLst>
                <a:gd name="T0" fmla="*/ 8 w 8"/>
                <a:gd name="T1" fmla="*/ 6 h 11"/>
                <a:gd name="T2" fmla="*/ 8 w 8"/>
                <a:gd name="T3" fmla="*/ 6 h 11"/>
              </a:gdLst>
              <a:ahLst/>
              <a:cxnLst>
                <a:cxn ang="0">
                  <a:pos x="T0" y="T1"/>
                </a:cxn>
                <a:cxn ang="0">
                  <a:pos x="T2" y="T3"/>
                </a:cxn>
              </a:cxnLst>
              <a:rect l="0" t="0" r="r" b="b"/>
              <a:pathLst>
                <a:path w="8" h="11">
                  <a:moveTo>
                    <a:pt x="8" y="6"/>
                  </a:moveTo>
                  <a:cubicBezTo>
                    <a:pt x="2" y="0"/>
                    <a:pt x="0" y="11"/>
                    <a:pt x="8" y="6"/>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2" name="Freeform 37">
              <a:extLst>
                <a:ext uri="{FF2B5EF4-FFF2-40B4-BE49-F238E27FC236}">
                  <a16:creationId xmlns:a16="http://schemas.microsoft.com/office/drawing/2014/main" id="{7F14705F-8131-DED2-383A-3D643BB2B207}"/>
                </a:ext>
              </a:extLst>
            </p:cNvPr>
            <p:cNvSpPr>
              <a:spLocks/>
            </p:cNvSpPr>
            <p:nvPr/>
          </p:nvSpPr>
          <p:spPr bwMode="auto">
            <a:xfrm>
              <a:off x="5702095" y="1776222"/>
              <a:ext cx="9617" cy="24941"/>
            </a:xfrm>
            <a:custGeom>
              <a:avLst/>
              <a:gdLst>
                <a:gd name="T0" fmla="*/ 3 w 3"/>
                <a:gd name="T1" fmla="*/ 2 h 8"/>
                <a:gd name="T2" fmla="*/ 3 w 3"/>
                <a:gd name="T3" fmla="*/ 2 h 8"/>
              </a:gdLst>
              <a:ahLst/>
              <a:cxnLst>
                <a:cxn ang="0">
                  <a:pos x="T0" y="T1"/>
                </a:cxn>
                <a:cxn ang="0">
                  <a:pos x="T2" y="T3"/>
                </a:cxn>
              </a:cxnLst>
              <a:rect l="0" t="0" r="r" b="b"/>
              <a:pathLst>
                <a:path w="3" h="8">
                  <a:moveTo>
                    <a:pt x="3" y="2"/>
                  </a:moveTo>
                  <a:cubicBezTo>
                    <a:pt x="0" y="0"/>
                    <a:pt x="3" y="8"/>
                    <a:pt x="3" y="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3" name="Freeform 38">
              <a:extLst>
                <a:ext uri="{FF2B5EF4-FFF2-40B4-BE49-F238E27FC236}">
                  <a16:creationId xmlns:a16="http://schemas.microsoft.com/office/drawing/2014/main" id="{FC4D6387-5C80-7558-2CFC-D105903D4641}"/>
                </a:ext>
              </a:extLst>
            </p:cNvPr>
            <p:cNvSpPr>
              <a:spLocks/>
            </p:cNvSpPr>
            <p:nvPr/>
          </p:nvSpPr>
          <p:spPr bwMode="auto">
            <a:xfrm>
              <a:off x="5670043" y="1794929"/>
              <a:ext cx="54488" cy="43646"/>
            </a:xfrm>
            <a:custGeom>
              <a:avLst/>
              <a:gdLst>
                <a:gd name="T0" fmla="*/ 14 w 17"/>
                <a:gd name="T1" fmla="*/ 0 h 14"/>
                <a:gd name="T2" fmla="*/ 14 w 17"/>
                <a:gd name="T3" fmla="*/ 0 h 14"/>
              </a:gdLst>
              <a:ahLst/>
              <a:cxnLst>
                <a:cxn ang="0">
                  <a:pos x="T0" y="T1"/>
                </a:cxn>
                <a:cxn ang="0">
                  <a:pos x="T2" y="T3"/>
                </a:cxn>
              </a:cxnLst>
              <a:rect l="0" t="0" r="r" b="b"/>
              <a:pathLst>
                <a:path w="17" h="14">
                  <a:moveTo>
                    <a:pt x="14" y="0"/>
                  </a:moveTo>
                  <a:cubicBezTo>
                    <a:pt x="0" y="2"/>
                    <a:pt x="17" y="14"/>
                    <a:pt x="14" y="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4" name="Freeform 39">
              <a:extLst>
                <a:ext uri="{FF2B5EF4-FFF2-40B4-BE49-F238E27FC236}">
                  <a16:creationId xmlns:a16="http://schemas.microsoft.com/office/drawing/2014/main" id="{D1685779-84C6-B190-750D-040239E13774}"/>
                </a:ext>
              </a:extLst>
            </p:cNvPr>
            <p:cNvSpPr>
              <a:spLocks/>
            </p:cNvSpPr>
            <p:nvPr/>
          </p:nvSpPr>
          <p:spPr bwMode="auto">
            <a:xfrm>
              <a:off x="5275812" y="1579815"/>
              <a:ext cx="99361" cy="87292"/>
            </a:xfrm>
            <a:custGeom>
              <a:avLst/>
              <a:gdLst>
                <a:gd name="T0" fmla="*/ 17 w 30"/>
                <a:gd name="T1" fmla="*/ 7 h 27"/>
                <a:gd name="T2" fmla="*/ 5 w 30"/>
                <a:gd name="T3" fmla="*/ 21 h 27"/>
                <a:gd name="T4" fmla="*/ 20 w 30"/>
                <a:gd name="T5" fmla="*/ 15 h 27"/>
                <a:gd name="T6" fmla="*/ 30 w 30"/>
                <a:gd name="T7" fmla="*/ 6 h 27"/>
                <a:gd name="T8" fmla="*/ 17 w 30"/>
                <a:gd name="T9" fmla="*/ 7 h 27"/>
              </a:gdLst>
              <a:ahLst/>
              <a:cxnLst>
                <a:cxn ang="0">
                  <a:pos x="T0" y="T1"/>
                </a:cxn>
                <a:cxn ang="0">
                  <a:pos x="T2" y="T3"/>
                </a:cxn>
                <a:cxn ang="0">
                  <a:pos x="T4" y="T5"/>
                </a:cxn>
                <a:cxn ang="0">
                  <a:pos x="T6" y="T7"/>
                </a:cxn>
                <a:cxn ang="0">
                  <a:pos x="T8" y="T9"/>
                </a:cxn>
              </a:cxnLst>
              <a:rect l="0" t="0" r="r" b="b"/>
              <a:pathLst>
                <a:path w="30" h="27">
                  <a:moveTo>
                    <a:pt x="17" y="7"/>
                  </a:moveTo>
                  <a:cubicBezTo>
                    <a:pt x="9" y="6"/>
                    <a:pt x="0" y="13"/>
                    <a:pt x="5" y="21"/>
                  </a:cubicBezTo>
                  <a:cubicBezTo>
                    <a:pt x="14" y="27"/>
                    <a:pt x="10" y="11"/>
                    <a:pt x="20" y="15"/>
                  </a:cubicBezTo>
                  <a:cubicBezTo>
                    <a:pt x="21" y="8"/>
                    <a:pt x="27" y="10"/>
                    <a:pt x="30" y="6"/>
                  </a:cubicBezTo>
                  <a:cubicBezTo>
                    <a:pt x="28" y="0"/>
                    <a:pt x="23" y="7"/>
                    <a:pt x="17" y="7"/>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Freeform 40">
              <a:extLst>
                <a:ext uri="{FF2B5EF4-FFF2-40B4-BE49-F238E27FC236}">
                  <a16:creationId xmlns:a16="http://schemas.microsoft.com/office/drawing/2014/main" id="{CF580C52-E0AA-DCAD-4FD4-8499FE305E53}"/>
                </a:ext>
              </a:extLst>
            </p:cNvPr>
            <p:cNvSpPr>
              <a:spLocks/>
            </p:cNvSpPr>
            <p:nvPr/>
          </p:nvSpPr>
          <p:spPr bwMode="auto">
            <a:xfrm>
              <a:off x="5721326" y="1745047"/>
              <a:ext cx="25642" cy="74822"/>
            </a:xfrm>
            <a:custGeom>
              <a:avLst/>
              <a:gdLst>
                <a:gd name="T0" fmla="*/ 1 w 8"/>
                <a:gd name="T1" fmla="*/ 9 h 24"/>
                <a:gd name="T2" fmla="*/ 3 w 8"/>
                <a:gd name="T3" fmla="*/ 3 h 24"/>
                <a:gd name="T4" fmla="*/ 1 w 8"/>
                <a:gd name="T5" fmla="*/ 9 h 24"/>
              </a:gdLst>
              <a:ahLst/>
              <a:cxnLst>
                <a:cxn ang="0">
                  <a:pos x="T0" y="T1"/>
                </a:cxn>
                <a:cxn ang="0">
                  <a:pos x="T2" y="T3"/>
                </a:cxn>
                <a:cxn ang="0">
                  <a:pos x="T4" y="T5"/>
                </a:cxn>
              </a:cxnLst>
              <a:rect l="0" t="0" r="r" b="b"/>
              <a:pathLst>
                <a:path w="8" h="24">
                  <a:moveTo>
                    <a:pt x="1" y="9"/>
                  </a:moveTo>
                  <a:cubicBezTo>
                    <a:pt x="0" y="24"/>
                    <a:pt x="8" y="8"/>
                    <a:pt x="3" y="3"/>
                  </a:cubicBezTo>
                  <a:cubicBezTo>
                    <a:pt x="0" y="0"/>
                    <a:pt x="2" y="8"/>
                    <a:pt x="1" y="9"/>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6" name="Freeform 41">
              <a:extLst>
                <a:ext uri="{FF2B5EF4-FFF2-40B4-BE49-F238E27FC236}">
                  <a16:creationId xmlns:a16="http://schemas.microsoft.com/office/drawing/2014/main" id="{B0926698-68F8-F78F-4156-446255D2F94A}"/>
                </a:ext>
              </a:extLst>
            </p:cNvPr>
            <p:cNvSpPr>
              <a:spLocks/>
            </p:cNvSpPr>
            <p:nvPr/>
          </p:nvSpPr>
          <p:spPr bwMode="auto">
            <a:xfrm>
              <a:off x="5689275" y="2056804"/>
              <a:ext cx="25642" cy="68587"/>
            </a:xfrm>
            <a:custGeom>
              <a:avLst/>
              <a:gdLst>
                <a:gd name="T0" fmla="*/ 1 w 8"/>
                <a:gd name="T1" fmla="*/ 8 h 21"/>
                <a:gd name="T2" fmla="*/ 5 w 8"/>
                <a:gd name="T3" fmla="*/ 0 h 21"/>
                <a:gd name="T4" fmla="*/ 1 w 8"/>
                <a:gd name="T5" fmla="*/ 8 h 21"/>
              </a:gdLst>
              <a:ahLst/>
              <a:cxnLst>
                <a:cxn ang="0">
                  <a:pos x="T0" y="T1"/>
                </a:cxn>
                <a:cxn ang="0">
                  <a:pos x="T2" y="T3"/>
                </a:cxn>
                <a:cxn ang="0">
                  <a:pos x="T4" y="T5"/>
                </a:cxn>
              </a:cxnLst>
              <a:rect l="0" t="0" r="r" b="b"/>
              <a:pathLst>
                <a:path w="8" h="21">
                  <a:moveTo>
                    <a:pt x="1" y="8"/>
                  </a:moveTo>
                  <a:cubicBezTo>
                    <a:pt x="0" y="21"/>
                    <a:pt x="8" y="5"/>
                    <a:pt x="5" y="0"/>
                  </a:cubicBezTo>
                  <a:cubicBezTo>
                    <a:pt x="2" y="0"/>
                    <a:pt x="3" y="5"/>
                    <a:pt x="1" y="8"/>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7" name="Freeform 42">
              <a:extLst>
                <a:ext uri="{FF2B5EF4-FFF2-40B4-BE49-F238E27FC236}">
                  <a16:creationId xmlns:a16="http://schemas.microsoft.com/office/drawing/2014/main" id="{58D1186D-CF0A-ED4B-A62C-B8C2453964C0}"/>
                </a:ext>
              </a:extLst>
            </p:cNvPr>
            <p:cNvSpPr>
              <a:spLocks/>
            </p:cNvSpPr>
            <p:nvPr/>
          </p:nvSpPr>
          <p:spPr bwMode="auto">
            <a:xfrm>
              <a:off x="5423249" y="1922748"/>
              <a:ext cx="182693" cy="246287"/>
            </a:xfrm>
            <a:custGeom>
              <a:avLst/>
              <a:gdLst>
                <a:gd name="T0" fmla="*/ 56 w 56"/>
                <a:gd name="T1" fmla="*/ 51 h 77"/>
                <a:gd name="T2" fmla="*/ 45 w 56"/>
                <a:gd name="T3" fmla="*/ 8 h 77"/>
                <a:gd name="T4" fmla="*/ 28 w 56"/>
                <a:gd name="T5" fmla="*/ 16 h 77"/>
                <a:gd name="T6" fmla="*/ 25 w 56"/>
                <a:gd name="T7" fmla="*/ 17 h 77"/>
                <a:gd name="T8" fmla="*/ 12 w 56"/>
                <a:gd name="T9" fmla="*/ 24 h 77"/>
                <a:gd name="T10" fmla="*/ 10 w 56"/>
                <a:gd name="T11" fmla="*/ 40 h 77"/>
                <a:gd name="T12" fmla="*/ 18 w 56"/>
                <a:gd name="T13" fmla="*/ 45 h 77"/>
                <a:gd name="T14" fmla="*/ 31 w 56"/>
                <a:gd name="T15" fmla="*/ 36 h 77"/>
                <a:gd name="T16" fmla="*/ 30 w 56"/>
                <a:gd name="T17" fmla="*/ 56 h 77"/>
                <a:gd name="T18" fmla="*/ 36 w 56"/>
                <a:gd name="T19" fmla="*/ 60 h 77"/>
                <a:gd name="T20" fmla="*/ 56 w 56"/>
                <a:gd name="T21" fmla="*/ 5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77">
                  <a:moveTo>
                    <a:pt x="56" y="51"/>
                  </a:moveTo>
                  <a:cubicBezTo>
                    <a:pt x="56" y="37"/>
                    <a:pt x="43" y="24"/>
                    <a:pt x="45" y="8"/>
                  </a:cubicBezTo>
                  <a:cubicBezTo>
                    <a:pt x="46" y="0"/>
                    <a:pt x="32" y="14"/>
                    <a:pt x="28" y="16"/>
                  </a:cubicBezTo>
                  <a:cubicBezTo>
                    <a:pt x="26" y="24"/>
                    <a:pt x="23" y="29"/>
                    <a:pt x="25" y="17"/>
                  </a:cubicBezTo>
                  <a:cubicBezTo>
                    <a:pt x="25" y="14"/>
                    <a:pt x="12" y="19"/>
                    <a:pt x="12" y="24"/>
                  </a:cubicBezTo>
                  <a:cubicBezTo>
                    <a:pt x="9" y="31"/>
                    <a:pt x="15" y="34"/>
                    <a:pt x="10" y="40"/>
                  </a:cubicBezTo>
                  <a:cubicBezTo>
                    <a:pt x="0" y="49"/>
                    <a:pt x="10" y="58"/>
                    <a:pt x="18" y="45"/>
                  </a:cubicBezTo>
                  <a:cubicBezTo>
                    <a:pt x="18" y="37"/>
                    <a:pt x="30" y="29"/>
                    <a:pt x="31" y="36"/>
                  </a:cubicBezTo>
                  <a:cubicBezTo>
                    <a:pt x="16" y="40"/>
                    <a:pt x="35" y="48"/>
                    <a:pt x="30" y="56"/>
                  </a:cubicBezTo>
                  <a:cubicBezTo>
                    <a:pt x="15" y="62"/>
                    <a:pt x="35" y="77"/>
                    <a:pt x="36" y="60"/>
                  </a:cubicBezTo>
                  <a:cubicBezTo>
                    <a:pt x="45" y="61"/>
                    <a:pt x="51" y="56"/>
                    <a:pt x="56" y="5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8" name="Freeform 43">
              <a:extLst>
                <a:ext uri="{FF2B5EF4-FFF2-40B4-BE49-F238E27FC236}">
                  <a16:creationId xmlns:a16="http://schemas.microsoft.com/office/drawing/2014/main" id="{0BDBCB1D-9079-8A27-9BC2-9C661266B056}"/>
                </a:ext>
              </a:extLst>
            </p:cNvPr>
            <p:cNvSpPr>
              <a:spLocks/>
            </p:cNvSpPr>
            <p:nvPr/>
          </p:nvSpPr>
          <p:spPr bwMode="auto">
            <a:xfrm>
              <a:off x="5522607" y="2290620"/>
              <a:ext cx="38462" cy="46762"/>
            </a:xfrm>
            <a:custGeom>
              <a:avLst/>
              <a:gdLst>
                <a:gd name="T0" fmla="*/ 0 w 11"/>
                <a:gd name="T1" fmla="*/ 2 h 15"/>
                <a:gd name="T2" fmla="*/ 10 w 11"/>
                <a:gd name="T3" fmla="*/ 4 h 15"/>
                <a:gd name="T4" fmla="*/ 0 w 11"/>
                <a:gd name="T5" fmla="*/ 2 h 15"/>
              </a:gdLst>
              <a:ahLst/>
              <a:cxnLst>
                <a:cxn ang="0">
                  <a:pos x="T0" y="T1"/>
                </a:cxn>
                <a:cxn ang="0">
                  <a:pos x="T2" y="T3"/>
                </a:cxn>
                <a:cxn ang="0">
                  <a:pos x="T4" y="T5"/>
                </a:cxn>
              </a:cxnLst>
              <a:rect l="0" t="0" r="r" b="b"/>
              <a:pathLst>
                <a:path w="11" h="15">
                  <a:moveTo>
                    <a:pt x="0" y="2"/>
                  </a:moveTo>
                  <a:cubicBezTo>
                    <a:pt x="6" y="1"/>
                    <a:pt x="9" y="15"/>
                    <a:pt x="10" y="4"/>
                  </a:cubicBezTo>
                  <a:cubicBezTo>
                    <a:pt x="11" y="1"/>
                    <a:pt x="2" y="0"/>
                    <a:pt x="0" y="2"/>
                  </a:cubicBez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9" name="Freeform 44">
              <a:extLst>
                <a:ext uri="{FF2B5EF4-FFF2-40B4-BE49-F238E27FC236}">
                  <a16:creationId xmlns:a16="http://schemas.microsoft.com/office/drawing/2014/main" id="{D5289DF6-A556-DB71-82F0-56176EE93180}"/>
                </a:ext>
              </a:extLst>
            </p:cNvPr>
            <p:cNvSpPr>
              <a:spLocks/>
            </p:cNvSpPr>
            <p:nvPr/>
          </p:nvSpPr>
          <p:spPr bwMode="auto">
            <a:xfrm>
              <a:off x="5599530" y="1822986"/>
              <a:ext cx="118592" cy="121584"/>
            </a:xfrm>
            <a:custGeom>
              <a:avLst/>
              <a:gdLst>
                <a:gd name="T0" fmla="*/ 34 w 36"/>
                <a:gd name="T1" fmla="*/ 0 h 38"/>
                <a:gd name="T2" fmla="*/ 7 w 36"/>
                <a:gd name="T3" fmla="*/ 25 h 38"/>
                <a:gd name="T4" fmla="*/ 21 w 36"/>
                <a:gd name="T5" fmla="*/ 31 h 38"/>
                <a:gd name="T6" fmla="*/ 34 w 36"/>
                <a:gd name="T7" fmla="*/ 0 h 38"/>
              </a:gdLst>
              <a:ahLst/>
              <a:cxnLst>
                <a:cxn ang="0">
                  <a:pos x="T0" y="T1"/>
                </a:cxn>
                <a:cxn ang="0">
                  <a:pos x="T2" y="T3"/>
                </a:cxn>
                <a:cxn ang="0">
                  <a:pos x="T4" y="T5"/>
                </a:cxn>
                <a:cxn ang="0">
                  <a:pos x="T6" y="T7"/>
                </a:cxn>
              </a:cxnLst>
              <a:rect l="0" t="0" r="r" b="b"/>
              <a:pathLst>
                <a:path w="36" h="38">
                  <a:moveTo>
                    <a:pt x="34" y="0"/>
                  </a:moveTo>
                  <a:cubicBezTo>
                    <a:pt x="27" y="5"/>
                    <a:pt x="12" y="13"/>
                    <a:pt x="7" y="25"/>
                  </a:cubicBezTo>
                  <a:cubicBezTo>
                    <a:pt x="0" y="38"/>
                    <a:pt x="19" y="27"/>
                    <a:pt x="21" y="31"/>
                  </a:cubicBezTo>
                  <a:cubicBezTo>
                    <a:pt x="26" y="22"/>
                    <a:pt x="36" y="10"/>
                    <a:pt x="34" y="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0" name="Freeform 45">
              <a:extLst>
                <a:ext uri="{FF2B5EF4-FFF2-40B4-BE49-F238E27FC236}">
                  <a16:creationId xmlns:a16="http://schemas.microsoft.com/office/drawing/2014/main" id="{9504579D-A7F9-160B-F629-4E54D8DBC3F3}"/>
                </a:ext>
              </a:extLst>
            </p:cNvPr>
            <p:cNvSpPr>
              <a:spLocks/>
            </p:cNvSpPr>
            <p:nvPr/>
          </p:nvSpPr>
          <p:spPr bwMode="auto">
            <a:xfrm>
              <a:off x="5705301" y="1710753"/>
              <a:ext cx="41668" cy="74822"/>
            </a:xfrm>
            <a:custGeom>
              <a:avLst/>
              <a:gdLst>
                <a:gd name="T0" fmla="*/ 13 w 13"/>
                <a:gd name="T1" fmla="*/ 4 h 23"/>
                <a:gd name="T2" fmla="*/ 13 w 13"/>
                <a:gd name="T3" fmla="*/ 4 h 23"/>
              </a:gdLst>
              <a:ahLst/>
              <a:cxnLst>
                <a:cxn ang="0">
                  <a:pos x="T0" y="T1"/>
                </a:cxn>
                <a:cxn ang="0">
                  <a:pos x="T2" y="T3"/>
                </a:cxn>
              </a:cxnLst>
              <a:rect l="0" t="0" r="r" b="b"/>
              <a:pathLst>
                <a:path w="13" h="23">
                  <a:moveTo>
                    <a:pt x="13" y="4"/>
                  </a:moveTo>
                  <a:cubicBezTo>
                    <a:pt x="0" y="0"/>
                    <a:pt x="12" y="23"/>
                    <a:pt x="13" y="4"/>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1" name="Freeform 46">
              <a:extLst>
                <a:ext uri="{FF2B5EF4-FFF2-40B4-BE49-F238E27FC236}">
                  <a16:creationId xmlns:a16="http://schemas.microsoft.com/office/drawing/2014/main" id="{8C2F8CF2-617B-8745-E0AD-89F0EF5A58E2}"/>
                </a:ext>
              </a:extLst>
            </p:cNvPr>
            <p:cNvSpPr>
              <a:spLocks/>
            </p:cNvSpPr>
            <p:nvPr/>
          </p:nvSpPr>
          <p:spPr bwMode="auto">
            <a:xfrm>
              <a:off x="5442480" y="1292999"/>
              <a:ext cx="19231" cy="18705"/>
            </a:xfrm>
            <a:custGeom>
              <a:avLst/>
              <a:gdLst>
                <a:gd name="T0" fmla="*/ 6 w 6"/>
                <a:gd name="T1" fmla="*/ 4 h 6"/>
                <a:gd name="T2" fmla="*/ 6 w 6"/>
                <a:gd name="T3" fmla="*/ 4 h 6"/>
              </a:gdLst>
              <a:ahLst/>
              <a:cxnLst>
                <a:cxn ang="0">
                  <a:pos x="T0" y="T1"/>
                </a:cxn>
                <a:cxn ang="0">
                  <a:pos x="T2" y="T3"/>
                </a:cxn>
              </a:cxnLst>
              <a:rect l="0" t="0" r="r" b="b"/>
              <a:pathLst>
                <a:path w="6" h="6">
                  <a:moveTo>
                    <a:pt x="6" y="4"/>
                  </a:moveTo>
                  <a:cubicBezTo>
                    <a:pt x="3" y="0"/>
                    <a:pt x="0" y="6"/>
                    <a:pt x="6" y="4"/>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2" name="Freeform 47">
              <a:extLst>
                <a:ext uri="{FF2B5EF4-FFF2-40B4-BE49-F238E27FC236}">
                  <a16:creationId xmlns:a16="http://schemas.microsoft.com/office/drawing/2014/main" id="{DDF5698A-E48F-7963-AD6E-3690B01F0AD2}"/>
                </a:ext>
              </a:extLst>
            </p:cNvPr>
            <p:cNvSpPr>
              <a:spLocks/>
            </p:cNvSpPr>
            <p:nvPr/>
          </p:nvSpPr>
          <p:spPr bwMode="auto">
            <a:xfrm>
              <a:off x="5445684" y="1277412"/>
              <a:ext cx="92950" cy="102879"/>
            </a:xfrm>
            <a:custGeom>
              <a:avLst/>
              <a:gdLst>
                <a:gd name="T0" fmla="*/ 24 w 29"/>
                <a:gd name="T1" fmla="*/ 9 h 32"/>
                <a:gd name="T2" fmla="*/ 9 w 29"/>
                <a:gd name="T3" fmla="*/ 17 h 32"/>
                <a:gd name="T4" fmla="*/ 27 w 29"/>
                <a:gd name="T5" fmla="*/ 17 h 32"/>
                <a:gd name="T6" fmla="*/ 24 w 29"/>
                <a:gd name="T7" fmla="*/ 9 h 32"/>
              </a:gdLst>
              <a:ahLst/>
              <a:cxnLst>
                <a:cxn ang="0">
                  <a:pos x="T0" y="T1"/>
                </a:cxn>
                <a:cxn ang="0">
                  <a:pos x="T2" y="T3"/>
                </a:cxn>
                <a:cxn ang="0">
                  <a:pos x="T4" y="T5"/>
                </a:cxn>
                <a:cxn ang="0">
                  <a:pos x="T6" y="T7"/>
                </a:cxn>
              </a:cxnLst>
              <a:rect l="0" t="0" r="r" b="b"/>
              <a:pathLst>
                <a:path w="29" h="32">
                  <a:moveTo>
                    <a:pt x="24" y="9"/>
                  </a:moveTo>
                  <a:cubicBezTo>
                    <a:pt x="20" y="0"/>
                    <a:pt x="0" y="15"/>
                    <a:pt x="9" y="17"/>
                  </a:cubicBezTo>
                  <a:cubicBezTo>
                    <a:pt x="12" y="27"/>
                    <a:pt x="27" y="32"/>
                    <a:pt x="27" y="17"/>
                  </a:cubicBezTo>
                  <a:cubicBezTo>
                    <a:pt x="26" y="15"/>
                    <a:pt x="29" y="11"/>
                    <a:pt x="24" y="9"/>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3" name="Freeform 48">
              <a:extLst>
                <a:ext uri="{FF2B5EF4-FFF2-40B4-BE49-F238E27FC236}">
                  <a16:creationId xmlns:a16="http://schemas.microsoft.com/office/drawing/2014/main" id="{C6C9E7A4-760D-84C0-BF34-EF408E2667EE}"/>
                </a:ext>
              </a:extLst>
            </p:cNvPr>
            <p:cNvSpPr>
              <a:spLocks/>
            </p:cNvSpPr>
            <p:nvPr/>
          </p:nvSpPr>
          <p:spPr bwMode="auto">
            <a:xfrm>
              <a:off x="5442480" y="1629696"/>
              <a:ext cx="16027" cy="34292"/>
            </a:xfrm>
            <a:custGeom>
              <a:avLst/>
              <a:gdLst>
                <a:gd name="T0" fmla="*/ 4 w 5"/>
                <a:gd name="T1" fmla="*/ 5 h 11"/>
                <a:gd name="T2" fmla="*/ 4 w 5"/>
                <a:gd name="T3" fmla="*/ 5 h 11"/>
              </a:gdLst>
              <a:ahLst/>
              <a:cxnLst>
                <a:cxn ang="0">
                  <a:pos x="T0" y="T1"/>
                </a:cxn>
                <a:cxn ang="0">
                  <a:pos x="T2" y="T3"/>
                </a:cxn>
              </a:cxnLst>
              <a:rect l="0" t="0" r="r" b="b"/>
              <a:pathLst>
                <a:path w="5" h="11">
                  <a:moveTo>
                    <a:pt x="4" y="5"/>
                  </a:moveTo>
                  <a:cubicBezTo>
                    <a:pt x="5" y="0"/>
                    <a:pt x="0" y="11"/>
                    <a:pt x="4" y="5"/>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4" name="Freeform 49">
              <a:extLst>
                <a:ext uri="{FF2B5EF4-FFF2-40B4-BE49-F238E27FC236}">
                  <a16:creationId xmlns:a16="http://schemas.microsoft.com/office/drawing/2014/main" id="{6B1FE4E6-63D4-74FF-36DB-CD3D25948761}"/>
                </a:ext>
              </a:extLst>
            </p:cNvPr>
            <p:cNvSpPr>
              <a:spLocks/>
            </p:cNvSpPr>
            <p:nvPr/>
          </p:nvSpPr>
          <p:spPr bwMode="auto">
            <a:xfrm>
              <a:off x="5458504" y="1692048"/>
              <a:ext cx="28847" cy="71703"/>
            </a:xfrm>
            <a:custGeom>
              <a:avLst/>
              <a:gdLst>
                <a:gd name="T0" fmla="*/ 9 w 9"/>
                <a:gd name="T1" fmla="*/ 7 h 22"/>
                <a:gd name="T2" fmla="*/ 9 w 9"/>
                <a:gd name="T3" fmla="*/ 7 h 22"/>
              </a:gdLst>
              <a:ahLst/>
              <a:cxnLst>
                <a:cxn ang="0">
                  <a:pos x="T0" y="T1"/>
                </a:cxn>
                <a:cxn ang="0">
                  <a:pos x="T2" y="T3"/>
                </a:cxn>
              </a:cxnLst>
              <a:rect l="0" t="0" r="r" b="b"/>
              <a:pathLst>
                <a:path w="9" h="22">
                  <a:moveTo>
                    <a:pt x="9" y="7"/>
                  </a:moveTo>
                  <a:cubicBezTo>
                    <a:pt x="2" y="0"/>
                    <a:pt x="0" y="22"/>
                    <a:pt x="9" y="7"/>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5" name="Freeform 50">
              <a:extLst>
                <a:ext uri="{FF2B5EF4-FFF2-40B4-BE49-F238E27FC236}">
                  <a16:creationId xmlns:a16="http://schemas.microsoft.com/office/drawing/2014/main" id="{02E4D072-1B63-8ED0-1B27-3E4C0AFE0442}"/>
                </a:ext>
              </a:extLst>
            </p:cNvPr>
            <p:cNvSpPr>
              <a:spLocks/>
            </p:cNvSpPr>
            <p:nvPr/>
          </p:nvSpPr>
          <p:spPr bwMode="auto">
            <a:xfrm>
              <a:off x="5394401" y="1289882"/>
              <a:ext cx="60899" cy="21823"/>
            </a:xfrm>
            <a:custGeom>
              <a:avLst/>
              <a:gdLst>
                <a:gd name="T0" fmla="*/ 13 w 18"/>
                <a:gd name="T1" fmla="*/ 0 h 7"/>
                <a:gd name="T2" fmla="*/ 18 w 18"/>
                <a:gd name="T3" fmla="*/ 2 h 7"/>
                <a:gd name="T4" fmla="*/ 13 w 18"/>
                <a:gd name="T5" fmla="*/ 0 h 7"/>
              </a:gdLst>
              <a:ahLst/>
              <a:cxnLst>
                <a:cxn ang="0">
                  <a:pos x="T0" y="T1"/>
                </a:cxn>
                <a:cxn ang="0">
                  <a:pos x="T2" y="T3"/>
                </a:cxn>
                <a:cxn ang="0">
                  <a:pos x="T4" y="T5"/>
                </a:cxn>
              </a:cxnLst>
              <a:rect l="0" t="0" r="r" b="b"/>
              <a:pathLst>
                <a:path w="18" h="7">
                  <a:moveTo>
                    <a:pt x="13" y="0"/>
                  </a:moveTo>
                  <a:cubicBezTo>
                    <a:pt x="0" y="4"/>
                    <a:pt x="10" y="7"/>
                    <a:pt x="18" y="2"/>
                  </a:cubicBezTo>
                  <a:cubicBezTo>
                    <a:pt x="18" y="0"/>
                    <a:pt x="14" y="0"/>
                    <a:pt x="13" y="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6" name="Freeform 51">
              <a:extLst>
                <a:ext uri="{FF2B5EF4-FFF2-40B4-BE49-F238E27FC236}">
                  <a16:creationId xmlns:a16="http://schemas.microsoft.com/office/drawing/2014/main" id="{2139EDBF-7690-6235-E92D-90E393616E40}"/>
                </a:ext>
              </a:extLst>
            </p:cNvPr>
            <p:cNvSpPr>
              <a:spLocks/>
            </p:cNvSpPr>
            <p:nvPr/>
          </p:nvSpPr>
          <p:spPr bwMode="auto">
            <a:xfrm>
              <a:off x="5375170" y="1504994"/>
              <a:ext cx="92950" cy="74822"/>
            </a:xfrm>
            <a:custGeom>
              <a:avLst/>
              <a:gdLst>
                <a:gd name="T0" fmla="*/ 3 w 28"/>
                <a:gd name="T1" fmla="*/ 24 h 24"/>
                <a:gd name="T2" fmla="*/ 27 w 28"/>
                <a:gd name="T3" fmla="*/ 4 h 24"/>
                <a:gd name="T4" fmla="*/ 15 w 28"/>
                <a:gd name="T5" fmla="*/ 9 h 24"/>
                <a:gd name="T6" fmla="*/ 3 w 28"/>
                <a:gd name="T7" fmla="*/ 24 h 24"/>
              </a:gdLst>
              <a:ahLst/>
              <a:cxnLst>
                <a:cxn ang="0">
                  <a:pos x="T0" y="T1"/>
                </a:cxn>
                <a:cxn ang="0">
                  <a:pos x="T2" y="T3"/>
                </a:cxn>
                <a:cxn ang="0">
                  <a:pos x="T4" y="T5"/>
                </a:cxn>
                <a:cxn ang="0">
                  <a:pos x="T6" y="T7"/>
                </a:cxn>
              </a:cxnLst>
              <a:rect l="0" t="0" r="r" b="b"/>
              <a:pathLst>
                <a:path w="28" h="24">
                  <a:moveTo>
                    <a:pt x="3" y="24"/>
                  </a:moveTo>
                  <a:cubicBezTo>
                    <a:pt x="12" y="23"/>
                    <a:pt x="25" y="17"/>
                    <a:pt x="27" y="4"/>
                  </a:cubicBezTo>
                  <a:cubicBezTo>
                    <a:pt x="28" y="0"/>
                    <a:pt x="17" y="6"/>
                    <a:pt x="15" y="9"/>
                  </a:cubicBezTo>
                  <a:cubicBezTo>
                    <a:pt x="10" y="13"/>
                    <a:pt x="0" y="24"/>
                    <a:pt x="3" y="24"/>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7" name="Freeform 52">
              <a:extLst>
                <a:ext uri="{FF2B5EF4-FFF2-40B4-BE49-F238E27FC236}">
                  <a16:creationId xmlns:a16="http://schemas.microsoft.com/office/drawing/2014/main" id="{070CD32D-90C5-07E4-6C2D-E2F6C7B21C21}"/>
                </a:ext>
              </a:extLst>
            </p:cNvPr>
            <p:cNvSpPr>
              <a:spLocks/>
            </p:cNvSpPr>
            <p:nvPr/>
          </p:nvSpPr>
          <p:spPr bwMode="auto">
            <a:xfrm>
              <a:off x="5756584" y="750542"/>
              <a:ext cx="28847" cy="18705"/>
            </a:xfrm>
            <a:custGeom>
              <a:avLst/>
              <a:gdLst>
                <a:gd name="T0" fmla="*/ 7 w 9"/>
                <a:gd name="T1" fmla="*/ 5 h 5"/>
                <a:gd name="T2" fmla="*/ 7 w 9"/>
                <a:gd name="T3" fmla="*/ 5 h 5"/>
              </a:gdLst>
              <a:ahLst/>
              <a:cxnLst>
                <a:cxn ang="0">
                  <a:pos x="T0" y="T1"/>
                </a:cxn>
                <a:cxn ang="0">
                  <a:pos x="T2" y="T3"/>
                </a:cxn>
              </a:cxnLst>
              <a:rect l="0" t="0" r="r" b="b"/>
              <a:pathLst>
                <a:path w="9" h="5">
                  <a:moveTo>
                    <a:pt x="7" y="5"/>
                  </a:moveTo>
                  <a:cubicBezTo>
                    <a:pt x="9" y="0"/>
                    <a:pt x="0" y="4"/>
                    <a:pt x="7" y="5"/>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8" name="Freeform 61">
              <a:extLst>
                <a:ext uri="{FF2B5EF4-FFF2-40B4-BE49-F238E27FC236}">
                  <a16:creationId xmlns:a16="http://schemas.microsoft.com/office/drawing/2014/main" id="{F6193E45-781C-1283-1B48-29B2BE995E86}"/>
                </a:ext>
              </a:extLst>
            </p:cNvPr>
            <p:cNvSpPr>
              <a:spLocks/>
            </p:cNvSpPr>
            <p:nvPr/>
          </p:nvSpPr>
          <p:spPr bwMode="auto">
            <a:xfrm>
              <a:off x="7791848" y="3550118"/>
              <a:ext cx="54488" cy="15587"/>
            </a:xfrm>
            <a:custGeom>
              <a:avLst/>
              <a:gdLst>
                <a:gd name="T0" fmla="*/ 8 w 17"/>
                <a:gd name="T1" fmla="*/ 0 h 4"/>
                <a:gd name="T2" fmla="*/ 8 w 17"/>
                <a:gd name="T3" fmla="*/ 0 h 4"/>
                <a:gd name="T4" fmla="*/ 8 w 17"/>
                <a:gd name="T5" fmla="*/ 0 h 4"/>
              </a:gdLst>
              <a:ahLst/>
              <a:cxnLst>
                <a:cxn ang="0">
                  <a:pos x="T0" y="T1"/>
                </a:cxn>
                <a:cxn ang="0">
                  <a:pos x="T2" y="T3"/>
                </a:cxn>
                <a:cxn ang="0">
                  <a:pos x="T4" y="T5"/>
                </a:cxn>
              </a:cxnLst>
              <a:rect l="0" t="0" r="r" b="b"/>
              <a:pathLst>
                <a:path w="17" h="4">
                  <a:moveTo>
                    <a:pt x="8" y="0"/>
                  </a:moveTo>
                  <a:cubicBezTo>
                    <a:pt x="8" y="0"/>
                    <a:pt x="8" y="0"/>
                    <a:pt x="8" y="0"/>
                  </a:cubicBezTo>
                  <a:cubicBezTo>
                    <a:pt x="0" y="1"/>
                    <a:pt x="17" y="4"/>
                    <a:pt x="8" y="0"/>
                  </a:cubicBez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9" name="Freeform 63">
              <a:extLst>
                <a:ext uri="{FF2B5EF4-FFF2-40B4-BE49-F238E27FC236}">
                  <a16:creationId xmlns:a16="http://schemas.microsoft.com/office/drawing/2014/main" id="{D8488685-63CE-6925-5167-48DAA9C0A84F}"/>
                </a:ext>
              </a:extLst>
            </p:cNvPr>
            <p:cNvSpPr>
              <a:spLocks/>
            </p:cNvSpPr>
            <p:nvPr/>
          </p:nvSpPr>
          <p:spPr bwMode="auto">
            <a:xfrm>
              <a:off x="5868762" y="491785"/>
              <a:ext cx="28847" cy="34292"/>
            </a:xfrm>
            <a:custGeom>
              <a:avLst/>
              <a:gdLst>
                <a:gd name="T0" fmla="*/ 7 w 9"/>
                <a:gd name="T1" fmla="*/ 7 h 10"/>
                <a:gd name="T2" fmla="*/ 7 w 9"/>
                <a:gd name="T3" fmla="*/ 7 h 10"/>
              </a:gdLst>
              <a:ahLst/>
              <a:cxnLst>
                <a:cxn ang="0">
                  <a:pos x="T0" y="T1"/>
                </a:cxn>
                <a:cxn ang="0">
                  <a:pos x="T2" y="T3"/>
                </a:cxn>
              </a:cxnLst>
              <a:rect l="0" t="0" r="r" b="b"/>
              <a:pathLst>
                <a:path w="9" h="10">
                  <a:moveTo>
                    <a:pt x="7" y="7"/>
                  </a:moveTo>
                  <a:cubicBezTo>
                    <a:pt x="9" y="0"/>
                    <a:pt x="0" y="10"/>
                    <a:pt x="7" y="7"/>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0" name="Freeform 64">
              <a:extLst>
                <a:ext uri="{FF2B5EF4-FFF2-40B4-BE49-F238E27FC236}">
                  <a16:creationId xmlns:a16="http://schemas.microsoft.com/office/drawing/2014/main" id="{E8FFB802-5EEF-C492-0E60-2BDA4844DE61}"/>
                </a:ext>
              </a:extLst>
            </p:cNvPr>
            <p:cNvSpPr>
              <a:spLocks/>
            </p:cNvSpPr>
            <p:nvPr/>
          </p:nvSpPr>
          <p:spPr bwMode="auto">
            <a:xfrm>
              <a:off x="5599530" y="990596"/>
              <a:ext cx="28847" cy="84174"/>
            </a:xfrm>
            <a:custGeom>
              <a:avLst/>
              <a:gdLst>
                <a:gd name="T0" fmla="*/ 9 w 9"/>
                <a:gd name="T1" fmla="*/ 0 h 26"/>
                <a:gd name="T2" fmla="*/ 9 w 9"/>
                <a:gd name="T3" fmla="*/ 0 h 26"/>
              </a:gdLst>
              <a:ahLst/>
              <a:cxnLst>
                <a:cxn ang="0">
                  <a:pos x="T0" y="T1"/>
                </a:cxn>
                <a:cxn ang="0">
                  <a:pos x="T2" y="T3"/>
                </a:cxn>
              </a:cxnLst>
              <a:rect l="0" t="0" r="r" b="b"/>
              <a:pathLst>
                <a:path w="9" h="26">
                  <a:moveTo>
                    <a:pt x="9" y="0"/>
                  </a:moveTo>
                  <a:cubicBezTo>
                    <a:pt x="0" y="0"/>
                    <a:pt x="7" y="26"/>
                    <a:pt x="9" y="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1" name="Freeform 65">
              <a:extLst>
                <a:ext uri="{FF2B5EF4-FFF2-40B4-BE49-F238E27FC236}">
                  <a16:creationId xmlns:a16="http://schemas.microsoft.com/office/drawing/2014/main" id="{712E6408-4BE8-6242-23E7-842F708FCBE2}"/>
                </a:ext>
              </a:extLst>
            </p:cNvPr>
            <p:cNvSpPr>
              <a:spLocks/>
            </p:cNvSpPr>
            <p:nvPr/>
          </p:nvSpPr>
          <p:spPr bwMode="auto">
            <a:xfrm>
              <a:off x="5186068" y="1028007"/>
              <a:ext cx="28847" cy="40527"/>
            </a:xfrm>
            <a:custGeom>
              <a:avLst/>
              <a:gdLst>
                <a:gd name="T0" fmla="*/ 9 w 9"/>
                <a:gd name="T1" fmla="*/ 6 h 13"/>
                <a:gd name="T2" fmla="*/ 9 w 9"/>
                <a:gd name="T3" fmla="*/ 6 h 13"/>
              </a:gdLst>
              <a:ahLst/>
              <a:cxnLst>
                <a:cxn ang="0">
                  <a:pos x="T0" y="T1"/>
                </a:cxn>
                <a:cxn ang="0">
                  <a:pos x="T2" y="T3"/>
                </a:cxn>
              </a:cxnLst>
              <a:rect l="0" t="0" r="r" b="b"/>
              <a:pathLst>
                <a:path w="9" h="13">
                  <a:moveTo>
                    <a:pt x="9" y="6"/>
                  </a:moveTo>
                  <a:cubicBezTo>
                    <a:pt x="0" y="0"/>
                    <a:pt x="8" y="13"/>
                    <a:pt x="9" y="6"/>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2" name="Freeform 66">
              <a:extLst>
                <a:ext uri="{FF2B5EF4-FFF2-40B4-BE49-F238E27FC236}">
                  <a16:creationId xmlns:a16="http://schemas.microsoft.com/office/drawing/2014/main" id="{5E30C7FC-352C-70F3-F8E7-EF7A79E109EF}"/>
                </a:ext>
              </a:extLst>
            </p:cNvPr>
            <p:cNvSpPr>
              <a:spLocks/>
            </p:cNvSpPr>
            <p:nvPr/>
          </p:nvSpPr>
          <p:spPr bwMode="auto">
            <a:xfrm>
              <a:off x="5775814" y="797307"/>
              <a:ext cx="28847" cy="31175"/>
            </a:xfrm>
            <a:custGeom>
              <a:avLst/>
              <a:gdLst>
                <a:gd name="T0" fmla="*/ 4 w 8"/>
                <a:gd name="T1" fmla="*/ 2 h 10"/>
                <a:gd name="T2" fmla="*/ 4 w 8"/>
                <a:gd name="T3" fmla="*/ 2 h 10"/>
              </a:gdLst>
              <a:ahLst/>
              <a:cxnLst>
                <a:cxn ang="0">
                  <a:pos x="T0" y="T1"/>
                </a:cxn>
                <a:cxn ang="0">
                  <a:pos x="T2" y="T3"/>
                </a:cxn>
              </a:cxnLst>
              <a:rect l="0" t="0" r="r" b="b"/>
              <a:pathLst>
                <a:path w="8" h="10">
                  <a:moveTo>
                    <a:pt x="4" y="2"/>
                  </a:moveTo>
                  <a:cubicBezTo>
                    <a:pt x="0" y="0"/>
                    <a:pt x="8" y="10"/>
                    <a:pt x="4" y="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 name="Freeform 70">
              <a:extLst>
                <a:ext uri="{FF2B5EF4-FFF2-40B4-BE49-F238E27FC236}">
                  <a16:creationId xmlns:a16="http://schemas.microsoft.com/office/drawing/2014/main" id="{4ECC3A8B-7600-AA11-3A97-04F798CC3575}"/>
                </a:ext>
              </a:extLst>
            </p:cNvPr>
            <p:cNvSpPr>
              <a:spLocks/>
            </p:cNvSpPr>
            <p:nvPr/>
          </p:nvSpPr>
          <p:spPr bwMode="auto">
            <a:xfrm>
              <a:off x="5657224" y="1158945"/>
              <a:ext cx="12820" cy="24941"/>
            </a:xfrm>
            <a:custGeom>
              <a:avLst/>
              <a:gdLst>
                <a:gd name="T0" fmla="*/ 3 w 3"/>
                <a:gd name="T1" fmla="*/ 3 h 8"/>
                <a:gd name="T2" fmla="*/ 3 w 3"/>
                <a:gd name="T3" fmla="*/ 3 h 8"/>
              </a:gdLst>
              <a:ahLst/>
              <a:cxnLst>
                <a:cxn ang="0">
                  <a:pos x="T0" y="T1"/>
                </a:cxn>
                <a:cxn ang="0">
                  <a:pos x="T2" y="T3"/>
                </a:cxn>
              </a:cxnLst>
              <a:rect l="0" t="0" r="r" b="b"/>
              <a:pathLst>
                <a:path w="3" h="8">
                  <a:moveTo>
                    <a:pt x="3" y="3"/>
                  </a:moveTo>
                  <a:cubicBezTo>
                    <a:pt x="0" y="0"/>
                    <a:pt x="1" y="8"/>
                    <a:pt x="3" y="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 name="Freeform 71">
              <a:extLst>
                <a:ext uri="{FF2B5EF4-FFF2-40B4-BE49-F238E27FC236}">
                  <a16:creationId xmlns:a16="http://schemas.microsoft.com/office/drawing/2014/main" id="{F70C134D-0824-D72A-3404-7AE1FC0D2A1B}"/>
                </a:ext>
              </a:extLst>
            </p:cNvPr>
            <p:cNvSpPr>
              <a:spLocks/>
            </p:cNvSpPr>
            <p:nvPr/>
          </p:nvSpPr>
          <p:spPr bwMode="auto">
            <a:xfrm>
              <a:off x="5586711" y="1099710"/>
              <a:ext cx="54488" cy="109113"/>
            </a:xfrm>
            <a:custGeom>
              <a:avLst/>
              <a:gdLst>
                <a:gd name="T0" fmla="*/ 17 w 17"/>
                <a:gd name="T1" fmla="*/ 17 h 34"/>
                <a:gd name="T2" fmla="*/ 17 w 17"/>
                <a:gd name="T3" fmla="*/ 17 h 34"/>
              </a:gdLst>
              <a:ahLst/>
              <a:cxnLst>
                <a:cxn ang="0">
                  <a:pos x="T0" y="T1"/>
                </a:cxn>
                <a:cxn ang="0">
                  <a:pos x="T2" y="T3"/>
                </a:cxn>
              </a:cxnLst>
              <a:rect l="0" t="0" r="r" b="b"/>
              <a:pathLst>
                <a:path w="17" h="34">
                  <a:moveTo>
                    <a:pt x="17" y="17"/>
                  </a:moveTo>
                  <a:cubicBezTo>
                    <a:pt x="0" y="0"/>
                    <a:pt x="9" y="34"/>
                    <a:pt x="17" y="17"/>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5" name="Freeform 72">
              <a:extLst>
                <a:ext uri="{FF2B5EF4-FFF2-40B4-BE49-F238E27FC236}">
                  <a16:creationId xmlns:a16="http://schemas.microsoft.com/office/drawing/2014/main" id="{4148FAF8-C633-AA91-784F-A0D4879E5D83}"/>
                </a:ext>
              </a:extLst>
            </p:cNvPr>
            <p:cNvSpPr>
              <a:spLocks/>
            </p:cNvSpPr>
            <p:nvPr/>
          </p:nvSpPr>
          <p:spPr bwMode="auto">
            <a:xfrm>
              <a:off x="5654019" y="1115299"/>
              <a:ext cx="32051" cy="34292"/>
            </a:xfrm>
            <a:custGeom>
              <a:avLst/>
              <a:gdLst>
                <a:gd name="T0" fmla="*/ 6 w 9"/>
                <a:gd name="T1" fmla="*/ 4 h 10"/>
                <a:gd name="T2" fmla="*/ 6 w 9"/>
                <a:gd name="T3" fmla="*/ 4 h 10"/>
              </a:gdLst>
              <a:ahLst/>
              <a:cxnLst>
                <a:cxn ang="0">
                  <a:pos x="T0" y="T1"/>
                </a:cxn>
                <a:cxn ang="0">
                  <a:pos x="T2" y="T3"/>
                </a:cxn>
              </a:cxnLst>
              <a:rect l="0" t="0" r="r" b="b"/>
              <a:pathLst>
                <a:path w="9" h="10">
                  <a:moveTo>
                    <a:pt x="6" y="4"/>
                  </a:moveTo>
                  <a:cubicBezTo>
                    <a:pt x="0" y="0"/>
                    <a:pt x="9" y="10"/>
                    <a:pt x="6" y="4"/>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6" name="Freeform 74">
              <a:extLst>
                <a:ext uri="{FF2B5EF4-FFF2-40B4-BE49-F238E27FC236}">
                  <a16:creationId xmlns:a16="http://schemas.microsoft.com/office/drawing/2014/main" id="{C25E504E-F42F-46A2-D087-4F0D7C87C275}"/>
                </a:ext>
              </a:extLst>
            </p:cNvPr>
            <p:cNvSpPr>
              <a:spLocks/>
            </p:cNvSpPr>
            <p:nvPr/>
          </p:nvSpPr>
          <p:spPr bwMode="auto">
            <a:xfrm>
              <a:off x="5336709" y="906420"/>
              <a:ext cx="403848" cy="427105"/>
            </a:xfrm>
            <a:custGeom>
              <a:avLst/>
              <a:gdLst>
                <a:gd name="T0" fmla="*/ 68 w 123"/>
                <a:gd name="T1" fmla="*/ 59 h 134"/>
                <a:gd name="T2" fmla="*/ 70 w 123"/>
                <a:gd name="T3" fmla="*/ 28 h 134"/>
                <a:gd name="T4" fmla="*/ 63 w 123"/>
                <a:gd name="T5" fmla="*/ 17 h 134"/>
                <a:gd name="T6" fmla="*/ 50 w 123"/>
                <a:gd name="T7" fmla="*/ 6 h 134"/>
                <a:gd name="T8" fmla="*/ 48 w 123"/>
                <a:gd name="T9" fmla="*/ 26 h 134"/>
                <a:gd name="T10" fmla="*/ 47 w 123"/>
                <a:gd name="T11" fmla="*/ 41 h 134"/>
                <a:gd name="T12" fmla="*/ 41 w 123"/>
                <a:gd name="T13" fmla="*/ 41 h 134"/>
                <a:gd name="T14" fmla="*/ 27 w 123"/>
                <a:gd name="T15" fmla="*/ 30 h 134"/>
                <a:gd name="T16" fmla="*/ 23 w 123"/>
                <a:gd name="T17" fmla="*/ 34 h 134"/>
                <a:gd name="T18" fmla="*/ 22 w 123"/>
                <a:gd name="T19" fmla="*/ 43 h 134"/>
                <a:gd name="T20" fmla="*/ 19 w 123"/>
                <a:gd name="T21" fmla="*/ 49 h 134"/>
                <a:gd name="T22" fmla="*/ 11 w 123"/>
                <a:gd name="T23" fmla="*/ 49 h 134"/>
                <a:gd name="T24" fmla="*/ 8 w 123"/>
                <a:gd name="T25" fmla="*/ 55 h 134"/>
                <a:gd name="T26" fmla="*/ 27 w 123"/>
                <a:gd name="T27" fmla="*/ 72 h 134"/>
                <a:gd name="T28" fmla="*/ 32 w 123"/>
                <a:gd name="T29" fmla="*/ 64 h 134"/>
                <a:gd name="T30" fmla="*/ 39 w 123"/>
                <a:gd name="T31" fmla="*/ 68 h 134"/>
                <a:gd name="T32" fmla="*/ 51 w 123"/>
                <a:gd name="T33" fmla="*/ 77 h 134"/>
                <a:gd name="T34" fmla="*/ 36 w 123"/>
                <a:gd name="T35" fmla="*/ 78 h 134"/>
                <a:gd name="T36" fmla="*/ 48 w 123"/>
                <a:gd name="T37" fmla="*/ 91 h 134"/>
                <a:gd name="T38" fmla="*/ 53 w 123"/>
                <a:gd name="T39" fmla="*/ 102 h 134"/>
                <a:gd name="T40" fmla="*/ 74 w 123"/>
                <a:gd name="T41" fmla="*/ 101 h 134"/>
                <a:gd name="T42" fmla="*/ 82 w 123"/>
                <a:gd name="T43" fmla="*/ 94 h 134"/>
                <a:gd name="T44" fmla="*/ 99 w 123"/>
                <a:gd name="T45" fmla="*/ 99 h 134"/>
                <a:gd name="T46" fmla="*/ 84 w 123"/>
                <a:gd name="T47" fmla="*/ 117 h 134"/>
                <a:gd name="T48" fmla="*/ 91 w 123"/>
                <a:gd name="T49" fmla="*/ 125 h 134"/>
                <a:gd name="T50" fmla="*/ 106 w 123"/>
                <a:gd name="T51" fmla="*/ 106 h 134"/>
                <a:gd name="T52" fmla="*/ 119 w 123"/>
                <a:gd name="T53" fmla="*/ 87 h 134"/>
                <a:gd name="T54" fmla="*/ 109 w 123"/>
                <a:gd name="T55" fmla="*/ 83 h 134"/>
                <a:gd name="T56" fmla="*/ 80 w 123"/>
                <a:gd name="T57" fmla="*/ 83 h 134"/>
                <a:gd name="T58" fmla="*/ 75 w 123"/>
                <a:gd name="T59" fmla="*/ 74 h 134"/>
                <a:gd name="T60" fmla="*/ 68 w 123"/>
                <a:gd name="T61" fmla="*/ 5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3" h="134">
                  <a:moveTo>
                    <a:pt x="68" y="59"/>
                  </a:moveTo>
                  <a:cubicBezTo>
                    <a:pt x="69" y="57"/>
                    <a:pt x="73" y="38"/>
                    <a:pt x="70" y="28"/>
                  </a:cubicBezTo>
                  <a:cubicBezTo>
                    <a:pt x="69" y="24"/>
                    <a:pt x="68" y="17"/>
                    <a:pt x="63" y="17"/>
                  </a:cubicBezTo>
                  <a:cubicBezTo>
                    <a:pt x="63" y="10"/>
                    <a:pt x="47" y="0"/>
                    <a:pt x="50" y="6"/>
                  </a:cubicBezTo>
                  <a:cubicBezTo>
                    <a:pt x="45" y="13"/>
                    <a:pt x="39" y="21"/>
                    <a:pt x="48" y="26"/>
                  </a:cubicBezTo>
                  <a:cubicBezTo>
                    <a:pt x="37" y="31"/>
                    <a:pt x="61" y="51"/>
                    <a:pt x="47" y="41"/>
                  </a:cubicBezTo>
                  <a:cubicBezTo>
                    <a:pt x="44" y="28"/>
                    <a:pt x="40" y="53"/>
                    <a:pt x="41" y="41"/>
                  </a:cubicBezTo>
                  <a:cubicBezTo>
                    <a:pt x="42" y="40"/>
                    <a:pt x="30" y="37"/>
                    <a:pt x="27" y="30"/>
                  </a:cubicBezTo>
                  <a:cubicBezTo>
                    <a:pt x="25" y="16"/>
                    <a:pt x="16" y="27"/>
                    <a:pt x="23" y="34"/>
                  </a:cubicBezTo>
                  <a:cubicBezTo>
                    <a:pt x="30" y="42"/>
                    <a:pt x="26" y="39"/>
                    <a:pt x="22" y="43"/>
                  </a:cubicBezTo>
                  <a:cubicBezTo>
                    <a:pt x="26" y="51"/>
                    <a:pt x="28" y="57"/>
                    <a:pt x="19" y="49"/>
                  </a:cubicBezTo>
                  <a:cubicBezTo>
                    <a:pt x="18" y="40"/>
                    <a:pt x="4" y="38"/>
                    <a:pt x="11" y="49"/>
                  </a:cubicBezTo>
                  <a:cubicBezTo>
                    <a:pt x="10" y="49"/>
                    <a:pt x="0" y="52"/>
                    <a:pt x="8" y="55"/>
                  </a:cubicBezTo>
                  <a:cubicBezTo>
                    <a:pt x="10" y="65"/>
                    <a:pt x="18" y="68"/>
                    <a:pt x="27" y="72"/>
                  </a:cubicBezTo>
                  <a:cubicBezTo>
                    <a:pt x="27" y="66"/>
                    <a:pt x="31" y="51"/>
                    <a:pt x="32" y="64"/>
                  </a:cubicBezTo>
                  <a:cubicBezTo>
                    <a:pt x="35" y="58"/>
                    <a:pt x="37" y="63"/>
                    <a:pt x="39" y="68"/>
                  </a:cubicBezTo>
                  <a:cubicBezTo>
                    <a:pt x="46" y="66"/>
                    <a:pt x="45" y="71"/>
                    <a:pt x="51" y="77"/>
                  </a:cubicBezTo>
                  <a:cubicBezTo>
                    <a:pt x="51" y="80"/>
                    <a:pt x="39" y="64"/>
                    <a:pt x="36" y="78"/>
                  </a:cubicBezTo>
                  <a:cubicBezTo>
                    <a:pt x="37" y="83"/>
                    <a:pt x="46" y="91"/>
                    <a:pt x="48" y="91"/>
                  </a:cubicBezTo>
                  <a:cubicBezTo>
                    <a:pt x="37" y="99"/>
                    <a:pt x="64" y="96"/>
                    <a:pt x="53" y="102"/>
                  </a:cubicBezTo>
                  <a:cubicBezTo>
                    <a:pt x="56" y="107"/>
                    <a:pt x="71" y="94"/>
                    <a:pt x="74" y="101"/>
                  </a:cubicBezTo>
                  <a:cubicBezTo>
                    <a:pt x="72" y="117"/>
                    <a:pt x="84" y="101"/>
                    <a:pt x="82" y="94"/>
                  </a:cubicBezTo>
                  <a:cubicBezTo>
                    <a:pt x="85" y="100"/>
                    <a:pt x="92" y="104"/>
                    <a:pt x="99" y="99"/>
                  </a:cubicBezTo>
                  <a:cubicBezTo>
                    <a:pt x="102" y="102"/>
                    <a:pt x="80" y="106"/>
                    <a:pt x="84" y="117"/>
                  </a:cubicBezTo>
                  <a:cubicBezTo>
                    <a:pt x="79" y="124"/>
                    <a:pt x="82" y="134"/>
                    <a:pt x="91" y="125"/>
                  </a:cubicBezTo>
                  <a:cubicBezTo>
                    <a:pt x="95" y="119"/>
                    <a:pt x="104" y="113"/>
                    <a:pt x="106" y="106"/>
                  </a:cubicBezTo>
                  <a:cubicBezTo>
                    <a:pt x="105" y="99"/>
                    <a:pt x="123" y="99"/>
                    <a:pt x="119" y="87"/>
                  </a:cubicBezTo>
                  <a:cubicBezTo>
                    <a:pt x="117" y="83"/>
                    <a:pt x="113" y="83"/>
                    <a:pt x="109" y="83"/>
                  </a:cubicBezTo>
                  <a:cubicBezTo>
                    <a:pt x="99" y="94"/>
                    <a:pt x="89" y="81"/>
                    <a:pt x="80" y="83"/>
                  </a:cubicBezTo>
                  <a:cubicBezTo>
                    <a:pt x="78" y="83"/>
                    <a:pt x="81" y="75"/>
                    <a:pt x="75" y="74"/>
                  </a:cubicBezTo>
                  <a:cubicBezTo>
                    <a:pt x="70" y="69"/>
                    <a:pt x="75" y="60"/>
                    <a:pt x="68" y="59"/>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7" name="Freeform 75">
              <a:extLst>
                <a:ext uri="{FF2B5EF4-FFF2-40B4-BE49-F238E27FC236}">
                  <a16:creationId xmlns:a16="http://schemas.microsoft.com/office/drawing/2014/main" id="{A977FB3B-CE5C-BFFE-5F08-4DB942E02C3A}"/>
                </a:ext>
              </a:extLst>
            </p:cNvPr>
            <p:cNvSpPr>
              <a:spLocks/>
            </p:cNvSpPr>
            <p:nvPr/>
          </p:nvSpPr>
          <p:spPr bwMode="auto">
            <a:xfrm>
              <a:off x="5580300" y="1024888"/>
              <a:ext cx="41668" cy="137173"/>
            </a:xfrm>
            <a:custGeom>
              <a:avLst/>
              <a:gdLst>
                <a:gd name="T0" fmla="*/ 11 w 13"/>
                <a:gd name="T1" fmla="*/ 33 h 43"/>
                <a:gd name="T2" fmla="*/ 13 w 13"/>
                <a:gd name="T3" fmla="*/ 6 h 43"/>
                <a:gd name="T4" fmla="*/ 6 w 13"/>
                <a:gd name="T5" fmla="*/ 12 h 43"/>
                <a:gd name="T6" fmla="*/ 11 w 13"/>
                <a:gd name="T7" fmla="*/ 33 h 43"/>
              </a:gdLst>
              <a:ahLst/>
              <a:cxnLst>
                <a:cxn ang="0">
                  <a:pos x="T0" y="T1"/>
                </a:cxn>
                <a:cxn ang="0">
                  <a:pos x="T2" y="T3"/>
                </a:cxn>
                <a:cxn ang="0">
                  <a:pos x="T4" y="T5"/>
                </a:cxn>
                <a:cxn ang="0">
                  <a:pos x="T6" y="T7"/>
                </a:cxn>
              </a:cxnLst>
              <a:rect l="0" t="0" r="r" b="b"/>
              <a:pathLst>
                <a:path w="13" h="43">
                  <a:moveTo>
                    <a:pt x="11" y="33"/>
                  </a:moveTo>
                  <a:cubicBezTo>
                    <a:pt x="10" y="24"/>
                    <a:pt x="7" y="15"/>
                    <a:pt x="13" y="6"/>
                  </a:cubicBezTo>
                  <a:cubicBezTo>
                    <a:pt x="10" y="0"/>
                    <a:pt x="11" y="15"/>
                    <a:pt x="6" y="12"/>
                  </a:cubicBezTo>
                  <a:cubicBezTo>
                    <a:pt x="2" y="17"/>
                    <a:pt x="0" y="43"/>
                    <a:pt x="11" y="3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8" name="Freeform 78">
              <a:extLst>
                <a:ext uri="{FF2B5EF4-FFF2-40B4-BE49-F238E27FC236}">
                  <a16:creationId xmlns:a16="http://schemas.microsoft.com/office/drawing/2014/main" id="{67D309AF-71D7-9363-1245-C0CD4046E8E3}"/>
                </a:ext>
              </a:extLst>
            </p:cNvPr>
            <p:cNvSpPr>
              <a:spLocks/>
            </p:cNvSpPr>
            <p:nvPr/>
          </p:nvSpPr>
          <p:spPr bwMode="auto">
            <a:xfrm>
              <a:off x="5522607" y="1336645"/>
              <a:ext cx="70513" cy="81057"/>
            </a:xfrm>
            <a:custGeom>
              <a:avLst/>
              <a:gdLst>
                <a:gd name="T0" fmla="*/ 9 w 21"/>
                <a:gd name="T1" fmla="*/ 12 h 25"/>
                <a:gd name="T2" fmla="*/ 17 w 21"/>
                <a:gd name="T3" fmla="*/ 11 h 25"/>
                <a:gd name="T4" fmla="*/ 9 w 21"/>
                <a:gd name="T5" fmla="*/ 12 h 25"/>
              </a:gdLst>
              <a:ahLst/>
              <a:cxnLst>
                <a:cxn ang="0">
                  <a:pos x="T0" y="T1"/>
                </a:cxn>
                <a:cxn ang="0">
                  <a:pos x="T2" y="T3"/>
                </a:cxn>
                <a:cxn ang="0">
                  <a:pos x="T4" y="T5"/>
                </a:cxn>
              </a:cxnLst>
              <a:rect l="0" t="0" r="r" b="b"/>
              <a:pathLst>
                <a:path w="21" h="25">
                  <a:moveTo>
                    <a:pt x="9" y="12"/>
                  </a:moveTo>
                  <a:cubicBezTo>
                    <a:pt x="0" y="20"/>
                    <a:pt x="21" y="25"/>
                    <a:pt x="17" y="11"/>
                  </a:cubicBezTo>
                  <a:cubicBezTo>
                    <a:pt x="12" y="0"/>
                    <a:pt x="13" y="13"/>
                    <a:pt x="9" y="1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9" name="Freeform 82">
              <a:extLst>
                <a:ext uri="{FF2B5EF4-FFF2-40B4-BE49-F238E27FC236}">
                  <a16:creationId xmlns:a16="http://schemas.microsoft.com/office/drawing/2014/main" id="{300462C9-DDB7-7E7D-BD6D-AE5ECAAA6012}"/>
                </a:ext>
              </a:extLst>
            </p:cNvPr>
            <p:cNvSpPr>
              <a:spLocks/>
            </p:cNvSpPr>
            <p:nvPr/>
          </p:nvSpPr>
          <p:spPr bwMode="auto">
            <a:xfrm>
              <a:off x="6551459" y="304731"/>
              <a:ext cx="16027" cy="56116"/>
            </a:xfrm>
            <a:custGeom>
              <a:avLst/>
              <a:gdLst>
                <a:gd name="T0" fmla="*/ 5 w 5"/>
                <a:gd name="T1" fmla="*/ 7 h 18"/>
                <a:gd name="T2" fmla="*/ 5 w 5"/>
                <a:gd name="T3" fmla="*/ 7 h 18"/>
              </a:gdLst>
              <a:ahLst/>
              <a:cxnLst>
                <a:cxn ang="0">
                  <a:pos x="T0" y="T1"/>
                </a:cxn>
                <a:cxn ang="0">
                  <a:pos x="T2" y="T3"/>
                </a:cxn>
              </a:cxnLst>
              <a:rect l="0" t="0" r="r" b="b"/>
              <a:pathLst>
                <a:path w="5" h="18">
                  <a:moveTo>
                    <a:pt x="5" y="7"/>
                  </a:moveTo>
                  <a:cubicBezTo>
                    <a:pt x="1" y="0"/>
                    <a:pt x="0" y="18"/>
                    <a:pt x="5" y="7"/>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0" name="Freeform 86">
              <a:extLst>
                <a:ext uri="{FF2B5EF4-FFF2-40B4-BE49-F238E27FC236}">
                  <a16:creationId xmlns:a16="http://schemas.microsoft.com/office/drawing/2014/main" id="{C8D5A749-FB84-73BC-FDDF-E9730C355BB0}"/>
                </a:ext>
              </a:extLst>
            </p:cNvPr>
            <p:cNvSpPr>
              <a:spLocks/>
            </p:cNvSpPr>
            <p:nvPr/>
          </p:nvSpPr>
          <p:spPr bwMode="auto">
            <a:xfrm>
              <a:off x="6570689" y="276672"/>
              <a:ext cx="16027" cy="34292"/>
            </a:xfrm>
            <a:custGeom>
              <a:avLst/>
              <a:gdLst>
                <a:gd name="T0" fmla="*/ 5 w 5"/>
                <a:gd name="T1" fmla="*/ 4 h 11"/>
                <a:gd name="T2" fmla="*/ 5 w 5"/>
                <a:gd name="T3" fmla="*/ 4 h 11"/>
              </a:gdLst>
              <a:ahLst/>
              <a:cxnLst>
                <a:cxn ang="0">
                  <a:pos x="T0" y="T1"/>
                </a:cxn>
                <a:cxn ang="0">
                  <a:pos x="T2" y="T3"/>
                </a:cxn>
              </a:cxnLst>
              <a:rect l="0" t="0" r="r" b="b"/>
              <a:pathLst>
                <a:path w="5" h="11">
                  <a:moveTo>
                    <a:pt x="5" y="4"/>
                  </a:moveTo>
                  <a:cubicBezTo>
                    <a:pt x="4" y="0"/>
                    <a:pt x="0" y="11"/>
                    <a:pt x="5" y="4"/>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1" name="Freeform 87">
              <a:extLst>
                <a:ext uri="{FF2B5EF4-FFF2-40B4-BE49-F238E27FC236}">
                  <a16:creationId xmlns:a16="http://schemas.microsoft.com/office/drawing/2014/main" id="{9EBA718F-FE7C-9F4F-73C9-34091949E49B}"/>
                </a:ext>
              </a:extLst>
            </p:cNvPr>
            <p:cNvSpPr>
              <a:spLocks/>
            </p:cNvSpPr>
            <p:nvPr/>
          </p:nvSpPr>
          <p:spPr bwMode="auto">
            <a:xfrm>
              <a:off x="5086708" y="1361585"/>
              <a:ext cx="41668" cy="24941"/>
            </a:xfrm>
            <a:custGeom>
              <a:avLst/>
              <a:gdLst>
                <a:gd name="T0" fmla="*/ 11 w 13"/>
                <a:gd name="T1" fmla="*/ 2 h 7"/>
                <a:gd name="T2" fmla="*/ 5 w 13"/>
                <a:gd name="T3" fmla="*/ 0 h 7"/>
                <a:gd name="T4" fmla="*/ 11 w 13"/>
                <a:gd name="T5" fmla="*/ 2 h 7"/>
              </a:gdLst>
              <a:ahLst/>
              <a:cxnLst>
                <a:cxn ang="0">
                  <a:pos x="T0" y="T1"/>
                </a:cxn>
                <a:cxn ang="0">
                  <a:pos x="T2" y="T3"/>
                </a:cxn>
                <a:cxn ang="0">
                  <a:pos x="T4" y="T5"/>
                </a:cxn>
              </a:cxnLst>
              <a:rect l="0" t="0" r="r" b="b"/>
              <a:pathLst>
                <a:path w="13" h="7">
                  <a:moveTo>
                    <a:pt x="11" y="2"/>
                  </a:moveTo>
                  <a:cubicBezTo>
                    <a:pt x="13" y="1"/>
                    <a:pt x="6" y="1"/>
                    <a:pt x="5" y="0"/>
                  </a:cubicBezTo>
                  <a:cubicBezTo>
                    <a:pt x="0" y="5"/>
                    <a:pt x="10" y="7"/>
                    <a:pt x="11" y="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2" name="Freeform 88">
              <a:extLst>
                <a:ext uri="{FF2B5EF4-FFF2-40B4-BE49-F238E27FC236}">
                  <a16:creationId xmlns:a16="http://schemas.microsoft.com/office/drawing/2014/main" id="{0544849E-1834-C1A0-B8B4-D3D0FD265D1F}"/>
                </a:ext>
              </a:extLst>
            </p:cNvPr>
            <p:cNvSpPr>
              <a:spLocks/>
            </p:cNvSpPr>
            <p:nvPr/>
          </p:nvSpPr>
          <p:spPr bwMode="auto">
            <a:xfrm>
              <a:off x="5734147" y="2293739"/>
              <a:ext cx="25642" cy="34292"/>
            </a:xfrm>
            <a:custGeom>
              <a:avLst/>
              <a:gdLst>
                <a:gd name="T0" fmla="*/ 8 w 8"/>
                <a:gd name="T1" fmla="*/ 5 h 11"/>
                <a:gd name="T2" fmla="*/ 8 w 8"/>
                <a:gd name="T3" fmla="*/ 5 h 11"/>
              </a:gdLst>
              <a:ahLst/>
              <a:cxnLst>
                <a:cxn ang="0">
                  <a:pos x="T0" y="T1"/>
                </a:cxn>
                <a:cxn ang="0">
                  <a:pos x="T2" y="T3"/>
                </a:cxn>
              </a:cxnLst>
              <a:rect l="0" t="0" r="r" b="b"/>
              <a:pathLst>
                <a:path w="8" h="11">
                  <a:moveTo>
                    <a:pt x="8" y="5"/>
                  </a:moveTo>
                  <a:cubicBezTo>
                    <a:pt x="4" y="0"/>
                    <a:pt x="0" y="11"/>
                    <a:pt x="8" y="5"/>
                  </a:cubicBez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3" name="Freeform 90">
              <a:extLst>
                <a:ext uri="{FF2B5EF4-FFF2-40B4-BE49-F238E27FC236}">
                  <a16:creationId xmlns:a16="http://schemas.microsoft.com/office/drawing/2014/main" id="{C31DAF5F-09E3-7870-2836-87863DB1652B}"/>
                </a:ext>
              </a:extLst>
            </p:cNvPr>
            <p:cNvSpPr>
              <a:spLocks/>
            </p:cNvSpPr>
            <p:nvPr/>
          </p:nvSpPr>
          <p:spPr bwMode="auto">
            <a:xfrm>
              <a:off x="7077103" y="4669325"/>
              <a:ext cx="166668" cy="127820"/>
            </a:xfrm>
            <a:custGeom>
              <a:avLst/>
              <a:gdLst>
                <a:gd name="T0" fmla="*/ 17 w 51"/>
                <a:gd name="T1" fmla="*/ 11 h 40"/>
                <a:gd name="T2" fmla="*/ 0 w 51"/>
                <a:gd name="T3" fmla="*/ 22 h 40"/>
                <a:gd name="T4" fmla="*/ 24 w 51"/>
                <a:gd name="T5" fmla="*/ 35 h 40"/>
                <a:gd name="T6" fmla="*/ 47 w 51"/>
                <a:gd name="T7" fmla="*/ 20 h 40"/>
                <a:gd name="T8" fmla="*/ 44 w 51"/>
                <a:gd name="T9" fmla="*/ 12 h 40"/>
                <a:gd name="T10" fmla="*/ 17 w 51"/>
                <a:gd name="T11" fmla="*/ 11 h 40"/>
              </a:gdLst>
              <a:ahLst/>
              <a:cxnLst>
                <a:cxn ang="0">
                  <a:pos x="T0" y="T1"/>
                </a:cxn>
                <a:cxn ang="0">
                  <a:pos x="T2" y="T3"/>
                </a:cxn>
                <a:cxn ang="0">
                  <a:pos x="T4" y="T5"/>
                </a:cxn>
                <a:cxn ang="0">
                  <a:pos x="T6" y="T7"/>
                </a:cxn>
                <a:cxn ang="0">
                  <a:pos x="T8" y="T9"/>
                </a:cxn>
                <a:cxn ang="0">
                  <a:pos x="T10" y="T11"/>
                </a:cxn>
              </a:cxnLst>
              <a:rect l="0" t="0" r="r" b="b"/>
              <a:pathLst>
                <a:path w="51" h="40">
                  <a:moveTo>
                    <a:pt x="17" y="11"/>
                  </a:moveTo>
                  <a:cubicBezTo>
                    <a:pt x="14" y="16"/>
                    <a:pt x="4" y="12"/>
                    <a:pt x="0" y="22"/>
                  </a:cubicBezTo>
                  <a:cubicBezTo>
                    <a:pt x="1" y="21"/>
                    <a:pt x="18" y="27"/>
                    <a:pt x="24" y="35"/>
                  </a:cubicBezTo>
                  <a:cubicBezTo>
                    <a:pt x="39" y="40"/>
                    <a:pt x="36" y="22"/>
                    <a:pt x="47" y="20"/>
                  </a:cubicBezTo>
                  <a:cubicBezTo>
                    <a:pt x="51" y="18"/>
                    <a:pt x="45" y="15"/>
                    <a:pt x="44" y="12"/>
                  </a:cubicBezTo>
                  <a:cubicBezTo>
                    <a:pt x="35" y="13"/>
                    <a:pt x="25" y="0"/>
                    <a:pt x="17" y="11"/>
                  </a:cubicBez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4" name="Freeform 91">
              <a:extLst>
                <a:ext uri="{FF2B5EF4-FFF2-40B4-BE49-F238E27FC236}">
                  <a16:creationId xmlns:a16="http://schemas.microsoft.com/office/drawing/2014/main" id="{71654C56-272B-C84E-61C9-6AC297E540A4}"/>
                </a:ext>
              </a:extLst>
            </p:cNvPr>
            <p:cNvSpPr>
              <a:spLocks/>
            </p:cNvSpPr>
            <p:nvPr/>
          </p:nvSpPr>
          <p:spPr bwMode="auto">
            <a:xfrm>
              <a:off x="5634788" y="1430172"/>
              <a:ext cx="38462" cy="28057"/>
            </a:xfrm>
            <a:custGeom>
              <a:avLst/>
              <a:gdLst>
                <a:gd name="T0" fmla="*/ 11 w 11"/>
                <a:gd name="T1" fmla="*/ 7 h 9"/>
                <a:gd name="T2" fmla="*/ 11 w 11"/>
                <a:gd name="T3" fmla="*/ 7 h 9"/>
              </a:gdLst>
              <a:ahLst/>
              <a:cxnLst>
                <a:cxn ang="0">
                  <a:pos x="T0" y="T1"/>
                </a:cxn>
                <a:cxn ang="0">
                  <a:pos x="T2" y="T3"/>
                </a:cxn>
              </a:cxnLst>
              <a:rect l="0" t="0" r="r" b="b"/>
              <a:pathLst>
                <a:path w="11" h="9">
                  <a:moveTo>
                    <a:pt x="11" y="7"/>
                  </a:moveTo>
                  <a:cubicBezTo>
                    <a:pt x="9" y="0"/>
                    <a:pt x="0" y="9"/>
                    <a:pt x="11" y="7"/>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5" name="Freeform 92">
              <a:extLst>
                <a:ext uri="{FF2B5EF4-FFF2-40B4-BE49-F238E27FC236}">
                  <a16:creationId xmlns:a16="http://schemas.microsoft.com/office/drawing/2014/main" id="{C6A25FCE-EB75-04B2-8D17-6BB6791DEA39}"/>
                </a:ext>
              </a:extLst>
            </p:cNvPr>
            <p:cNvSpPr>
              <a:spLocks/>
            </p:cNvSpPr>
            <p:nvPr/>
          </p:nvSpPr>
          <p:spPr bwMode="auto">
            <a:xfrm>
              <a:off x="5939276" y="2019393"/>
              <a:ext cx="44872" cy="43646"/>
            </a:xfrm>
            <a:custGeom>
              <a:avLst/>
              <a:gdLst>
                <a:gd name="T0" fmla="*/ 12 w 14"/>
                <a:gd name="T1" fmla="*/ 1 h 14"/>
                <a:gd name="T2" fmla="*/ 11 w 14"/>
                <a:gd name="T3" fmla="*/ 0 h 14"/>
                <a:gd name="T4" fmla="*/ 11 w 14"/>
                <a:gd name="T5" fmla="*/ 0 h 14"/>
                <a:gd name="T6" fmla="*/ 12 w 14"/>
                <a:gd name="T7" fmla="*/ 1 h 14"/>
              </a:gdLst>
              <a:ahLst/>
              <a:cxnLst>
                <a:cxn ang="0">
                  <a:pos x="T0" y="T1"/>
                </a:cxn>
                <a:cxn ang="0">
                  <a:pos x="T2" y="T3"/>
                </a:cxn>
                <a:cxn ang="0">
                  <a:pos x="T4" y="T5"/>
                </a:cxn>
                <a:cxn ang="0">
                  <a:pos x="T6" y="T7"/>
                </a:cxn>
              </a:cxnLst>
              <a:rect l="0" t="0" r="r" b="b"/>
              <a:pathLst>
                <a:path w="14" h="14">
                  <a:moveTo>
                    <a:pt x="12" y="1"/>
                  </a:moveTo>
                  <a:cubicBezTo>
                    <a:pt x="11" y="0"/>
                    <a:pt x="11" y="0"/>
                    <a:pt x="11" y="0"/>
                  </a:cubicBezTo>
                  <a:cubicBezTo>
                    <a:pt x="11" y="0"/>
                    <a:pt x="11" y="0"/>
                    <a:pt x="11" y="0"/>
                  </a:cubicBezTo>
                  <a:cubicBezTo>
                    <a:pt x="0" y="7"/>
                    <a:pt x="14" y="14"/>
                    <a:pt x="12" y="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6" name="Freeform 93">
              <a:extLst>
                <a:ext uri="{FF2B5EF4-FFF2-40B4-BE49-F238E27FC236}">
                  <a16:creationId xmlns:a16="http://schemas.microsoft.com/office/drawing/2014/main" id="{9B7AA715-9154-04C1-6145-2E3D8645263D}"/>
                </a:ext>
              </a:extLst>
            </p:cNvPr>
            <p:cNvSpPr>
              <a:spLocks/>
            </p:cNvSpPr>
            <p:nvPr/>
          </p:nvSpPr>
          <p:spPr bwMode="auto">
            <a:xfrm>
              <a:off x="5948892" y="2038099"/>
              <a:ext cx="12820" cy="52998"/>
            </a:xfrm>
            <a:custGeom>
              <a:avLst/>
              <a:gdLst>
                <a:gd name="T0" fmla="*/ 4 w 4"/>
                <a:gd name="T1" fmla="*/ 6 h 17"/>
                <a:gd name="T2" fmla="*/ 4 w 4"/>
                <a:gd name="T3" fmla="*/ 6 h 17"/>
              </a:gdLst>
              <a:ahLst/>
              <a:cxnLst>
                <a:cxn ang="0">
                  <a:pos x="T0" y="T1"/>
                </a:cxn>
                <a:cxn ang="0">
                  <a:pos x="T2" y="T3"/>
                </a:cxn>
              </a:cxnLst>
              <a:rect l="0" t="0" r="r" b="b"/>
              <a:pathLst>
                <a:path w="4" h="17">
                  <a:moveTo>
                    <a:pt x="4" y="6"/>
                  </a:moveTo>
                  <a:cubicBezTo>
                    <a:pt x="0" y="0"/>
                    <a:pt x="2" y="17"/>
                    <a:pt x="4" y="6"/>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 name="Freeform 94">
              <a:extLst>
                <a:ext uri="{FF2B5EF4-FFF2-40B4-BE49-F238E27FC236}">
                  <a16:creationId xmlns:a16="http://schemas.microsoft.com/office/drawing/2014/main" id="{457DF312-CFBB-8FDB-FB43-7EDB2C872079}"/>
                </a:ext>
              </a:extLst>
            </p:cNvPr>
            <p:cNvSpPr>
              <a:spLocks/>
            </p:cNvSpPr>
            <p:nvPr/>
          </p:nvSpPr>
          <p:spPr bwMode="auto">
            <a:xfrm>
              <a:off x="6503381" y="2926604"/>
              <a:ext cx="64103" cy="74822"/>
            </a:xfrm>
            <a:custGeom>
              <a:avLst/>
              <a:gdLst>
                <a:gd name="T0" fmla="*/ 6 w 19"/>
                <a:gd name="T1" fmla="*/ 13 h 23"/>
                <a:gd name="T2" fmla="*/ 5 w 19"/>
                <a:gd name="T3" fmla="*/ 0 h 23"/>
                <a:gd name="T4" fmla="*/ 6 w 19"/>
                <a:gd name="T5" fmla="*/ 13 h 23"/>
              </a:gdLst>
              <a:ahLst/>
              <a:cxnLst>
                <a:cxn ang="0">
                  <a:pos x="T0" y="T1"/>
                </a:cxn>
                <a:cxn ang="0">
                  <a:pos x="T2" y="T3"/>
                </a:cxn>
                <a:cxn ang="0">
                  <a:pos x="T4" y="T5"/>
                </a:cxn>
              </a:cxnLst>
              <a:rect l="0" t="0" r="r" b="b"/>
              <a:pathLst>
                <a:path w="19" h="23">
                  <a:moveTo>
                    <a:pt x="6" y="13"/>
                  </a:moveTo>
                  <a:cubicBezTo>
                    <a:pt x="19" y="23"/>
                    <a:pt x="0" y="8"/>
                    <a:pt x="5" y="0"/>
                  </a:cubicBezTo>
                  <a:cubicBezTo>
                    <a:pt x="0" y="1"/>
                    <a:pt x="5" y="10"/>
                    <a:pt x="6" y="13"/>
                  </a:cubicBez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8" name="Freeform 95">
              <a:extLst>
                <a:ext uri="{FF2B5EF4-FFF2-40B4-BE49-F238E27FC236}">
                  <a16:creationId xmlns:a16="http://schemas.microsoft.com/office/drawing/2014/main" id="{8D993C85-7428-6E22-CB39-6305F5C2E005}"/>
                </a:ext>
              </a:extLst>
            </p:cNvPr>
            <p:cNvSpPr>
              <a:spLocks/>
            </p:cNvSpPr>
            <p:nvPr/>
          </p:nvSpPr>
          <p:spPr bwMode="auto">
            <a:xfrm>
              <a:off x="6025815" y="3363064"/>
              <a:ext cx="73719" cy="49881"/>
            </a:xfrm>
            <a:custGeom>
              <a:avLst/>
              <a:gdLst>
                <a:gd name="T0" fmla="*/ 8 w 22"/>
                <a:gd name="T1" fmla="*/ 3 h 16"/>
                <a:gd name="T2" fmla="*/ 16 w 22"/>
                <a:gd name="T3" fmla="*/ 16 h 16"/>
                <a:gd name="T4" fmla="*/ 8 w 22"/>
                <a:gd name="T5" fmla="*/ 3 h 16"/>
              </a:gdLst>
              <a:ahLst/>
              <a:cxnLst>
                <a:cxn ang="0">
                  <a:pos x="T0" y="T1"/>
                </a:cxn>
                <a:cxn ang="0">
                  <a:pos x="T2" y="T3"/>
                </a:cxn>
                <a:cxn ang="0">
                  <a:pos x="T4" y="T5"/>
                </a:cxn>
              </a:cxnLst>
              <a:rect l="0" t="0" r="r" b="b"/>
              <a:pathLst>
                <a:path w="22" h="16">
                  <a:moveTo>
                    <a:pt x="8" y="3"/>
                  </a:moveTo>
                  <a:cubicBezTo>
                    <a:pt x="0" y="10"/>
                    <a:pt x="15" y="8"/>
                    <a:pt x="16" y="16"/>
                  </a:cubicBezTo>
                  <a:cubicBezTo>
                    <a:pt x="22" y="14"/>
                    <a:pt x="13" y="0"/>
                    <a:pt x="8" y="3"/>
                  </a:cubicBez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9" name="Freeform 96">
              <a:extLst>
                <a:ext uri="{FF2B5EF4-FFF2-40B4-BE49-F238E27FC236}">
                  <a16:creationId xmlns:a16="http://schemas.microsoft.com/office/drawing/2014/main" id="{1ACF55D9-F19E-2984-015B-88F9197B296F}"/>
                </a:ext>
              </a:extLst>
            </p:cNvPr>
            <p:cNvSpPr>
              <a:spLocks/>
            </p:cNvSpPr>
            <p:nvPr/>
          </p:nvSpPr>
          <p:spPr bwMode="auto">
            <a:xfrm>
              <a:off x="6080302" y="3310066"/>
              <a:ext cx="195515" cy="168349"/>
            </a:xfrm>
            <a:custGeom>
              <a:avLst/>
              <a:gdLst>
                <a:gd name="T0" fmla="*/ 3 w 60"/>
                <a:gd name="T1" fmla="*/ 6 h 52"/>
                <a:gd name="T2" fmla="*/ 9 w 60"/>
                <a:gd name="T3" fmla="*/ 40 h 52"/>
                <a:gd name="T4" fmla="*/ 25 w 60"/>
                <a:gd name="T5" fmla="*/ 51 h 52"/>
                <a:gd name="T6" fmla="*/ 47 w 60"/>
                <a:gd name="T7" fmla="*/ 31 h 52"/>
                <a:gd name="T8" fmla="*/ 40 w 60"/>
                <a:gd name="T9" fmla="*/ 24 h 52"/>
                <a:gd name="T10" fmla="*/ 17 w 60"/>
                <a:gd name="T11" fmla="*/ 2 h 52"/>
                <a:gd name="T12" fmla="*/ 3 w 60"/>
                <a:gd name="T13" fmla="*/ 6 h 52"/>
              </a:gdLst>
              <a:ahLst/>
              <a:cxnLst>
                <a:cxn ang="0">
                  <a:pos x="T0" y="T1"/>
                </a:cxn>
                <a:cxn ang="0">
                  <a:pos x="T2" y="T3"/>
                </a:cxn>
                <a:cxn ang="0">
                  <a:pos x="T4" y="T5"/>
                </a:cxn>
                <a:cxn ang="0">
                  <a:pos x="T6" y="T7"/>
                </a:cxn>
                <a:cxn ang="0">
                  <a:pos x="T8" y="T9"/>
                </a:cxn>
                <a:cxn ang="0">
                  <a:pos x="T10" y="T11"/>
                </a:cxn>
                <a:cxn ang="0">
                  <a:pos x="T12" y="T13"/>
                </a:cxn>
              </a:cxnLst>
              <a:rect l="0" t="0" r="r" b="b"/>
              <a:pathLst>
                <a:path w="60" h="52">
                  <a:moveTo>
                    <a:pt x="3" y="6"/>
                  </a:moveTo>
                  <a:cubicBezTo>
                    <a:pt x="0" y="16"/>
                    <a:pt x="3" y="30"/>
                    <a:pt x="9" y="40"/>
                  </a:cubicBezTo>
                  <a:cubicBezTo>
                    <a:pt x="15" y="45"/>
                    <a:pt x="17" y="52"/>
                    <a:pt x="25" y="51"/>
                  </a:cubicBezTo>
                  <a:cubicBezTo>
                    <a:pt x="32" y="47"/>
                    <a:pt x="37" y="36"/>
                    <a:pt x="47" y="31"/>
                  </a:cubicBezTo>
                  <a:cubicBezTo>
                    <a:pt x="60" y="24"/>
                    <a:pt x="50" y="16"/>
                    <a:pt x="40" y="24"/>
                  </a:cubicBezTo>
                  <a:cubicBezTo>
                    <a:pt x="33" y="17"/>
                    <a:pt x="33" y="0"/>
                    <a:pt x="17" y="2"/>
                  </a:cubicBezTo>
                  <a:cubicBezTo>
                    <a:pt x="12" y="3"/>
                    <a:pt x="9" y="5"/>
                    <a:pt x="3" y="6"/>
                  </a:cubicBez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0" name="Freeform 97">
              <a:extLst>
                <a:ext uri="{FF2B5EF4-FFF2-40B4-BE49-F238E27FC236}">
                  <a16:creationId xmlns:a16="http://schemas.microsoft.com/office/drawing/2014/main" id="{BBFD35B9-5404-CDA3-444D-B65F3B5441C1}"/>
                </a:ext>
              </a:extLst>
            </p:cNvPr>
            <p:cNvSpPr>
              <a:spLocks/>
            </p:cNvSpPr>
            <p:nvPr/>
          </p:nvSpPr>
          <p:spPr bwMode="auto">
            <a:xfrm>
              <a:off x="5859148" y="766132"/>
              <a:ext cx="25642" cy="9352"/>
            </a:xfrm>
            <a:custGeom>
              <a:avLst/>
              <a:gdLst>
                <a:gd name="T0" fmla="*/ 4 w 8"/>
                <a:gd name="T1" fmla="*/ 3 h 3"/>
                <a:gd name="T2" fmla="*/ 4 w 8"/>
                <a:gd name="T3" fmla="*/ 3 h 3"/>
              </a:gdLst>
              <a:ahLst/>
              <a:cxnLst>
                <a:cxn ang="0">
                  <a:pos x="T0" y="T1"/>
                </a:cxn>
                <a:cxn ang="0">
                  <a:pos x="T2" y="T3"/>
                </a:cxn>
              </a:cxnLst>
              <a:rect l="0" t="0" r="r" b="b"/>
              <a:pathLst>
                <a:path w="8" h="3">
                  <a:moveTo>
                    <a:pt x="4" y="3"/>
                  </a:moveTo>
                  <a:cubicBezTo>
                    <a:pt x="8" y="2"/>
                    <a:pt x="0" y="0"/>
                    <a:pt x="4" y="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1" name="Freeform 98">
              <a:extLst>
                <a:ext uri="{FF2B5EF4-FFF2-40B4-BE49-F238E27FC236}">
                  <a16:creationId xmlns:a16="http://schemas.microsoft.com/office/drawing/2014/main" id="{BA4F23FE-B34E-4CD9-BBAF-FD5BCA6C9721}"/>
                </a:ext>
              </a:extLst>
            </p:cNvPr>
            <p:cNvSpPr>
              <a:spLocks/>
            </p:cNvSpPr>
            <p:nvPr/>
          </p:nvSpPr>
          <p:spPr bwMode="auto">
            <a:xfrm>
              <a:off x="6974537" y="2078626"/>
              <a:ext cx="28847" cy="24941"/>
            </a:xfrm>
            <a:custGeom>
              <a:avLst/>
              <a:gdLst>
                <a:gd name="T0" fmla="*/ 9 w 9"/>
                <a:gd name="T1" fmla="*/ 3 h 7"/>
                <a:gd name="T2" fmla="*/ 8 w 9"/>
                <a:gd name="T3" fmla="*/ 2 h 7"/>
                <a:gd name="T4" fmla="*/ 4 w 9"/>
                <a:gd name="T5" fmla="*/ 0 h 7"/>
                <a:gd name="T6" fmla="*/ 9 w 9"/>
                <a:gd name="T7" fmla="*/ 3 h 7"/>
              </a:gdLst>
              <a:ahLst/>
              <a:cxnLst>
                <a:cxn ang="0">
                  <a:pos x="T0" y="T1"/>
                </a:cxn>
                <a:cxn ang="0">
                  <a:pos x="T2" y="T3"/>
                </a:cxn>
                <a:cxn ang="0">
                  <a:pos x="T4" y="T5"/>
                </a:cxn>
                <a:cxn ang="0">
                  <a:pos x="T6" y="T7"/>
                </a:cxn>
              </a:cxnLst>
              <a:rect l="0" t="0" r="r" b="b"/>
              <a:pathLst>
                <a:path w="9" h="7">
                  <a:moveTo>
                    <a:pt x="9" y="3"/>
                  </a:moveTo>
                  <a:cubicBezTo>
                    <a:pt x="8" y="2"/>
                    <a:pt x="8" y="2"/>
                    <a:pt x="8" y="2"/>
                  </a:cubicBezTo>
                  <a:cubicBezTo>
                    <a:pt x="6" y="1"/>
                    <a:pt x="5" y="0"/>
                    <a:pt x="4" y="0"/>
                  </a:cubicBezTo>
                  <a:cubicBezTo>
                    <a:pt x="0" y="0"/>
                    <a:pt x="4" y="7"/>
                    <a:pt x="9" y="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2" name="Freeform 99">
              <a:extLst>
                <a:ext uri="{FF2B5EF4-FFF2-40B4-BE49-F238E27FC236}">
                  <a16:creationId xmlns:a16="http://schemas.microsoft.com/office/drawing/2014/main" id="{EAFD7C28-643E-E216-F195-533E8A17EA1C}"/>
                </a:ext>
              </a:extLst>
            </p:cNvPr>
            <p:cNvSpPr>
              <a:spLocks/>
            </p:cNvSpPr>
            <p:nvPr/>
          </p:nvSpPr>
          <p:spPr bwMode="auto">
            <a:xfrm>
              <a:off x="5785429" y="747425"/>
              <a:ext cx="25642" cy="9352"/>
            </a:xfrm>
            <a:custGeom>
              <a:avLst/>
              <a:gdLst>
                <a:gd name="T0" fmla="*/ 5 w 7"/>
                <a:gd name="T1" fmla="*/ 2 h 2"/>
                <a:gd name="T2" fmla="*/ 5 w 7"/>
                <a:gd name="T3" fmla="*/ 2 h 2"/>
              </a:gdLst>
              <a:ahLst/>
              <a:cxnLst>
                <a:cxn ang="0">
                  <a:pos x="T0" y="T1"/>
                </a:cxn>
                <a:cxn ang="0">
                  <a:pos x="T2" y="T3"/>
                </a:cxn>
              </a:cxnLst>
              <a:rect l="0" t="0" r="r" b="b"/>
              <a:pathLst>
                <a:path w="7" h="2">
                  <a:moveTo>
                    <a:pt x="5" y="2"/>
                  </a:moveTo>
                  <a:cubicBezTo>
                    <a:pt x="7" y="0"/>
                    <a:pt x="0" y="1"/>
                    <a:pt x="5" y="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3" name="Freeform 100">
              <a:extLst>
                <a:ext uri="{FF2B5EF4-FFF2-40B4-BE49-F238E27FC236}">
                  <a16:creationId xmlns:a16="http://schemas.microsoft.com/office/drawing/2014/main" id="{795178F6-4D5E-144C-26A5-CC7FCE866AFB}"/>
                </a:ext>
              </a:extLst>
            </p:cNvPr>
            <p:cNvSpPr>
              <a:spLocks/>
            </p:cNvSpPr>
            <p:nvPr/>
          </p:nvSpPr>
          <p:spPr bwMode="auto">
            <a:xfrm>
              <a:off x="5782224" y="710015"/>
              <a:ext cx="35257" cy="28057"/>
            </a:xfrm>
            <a:custGeom>
              <a:avLst/>
              <a:gdLst>
                <a:gd name="T0" fmla="*/ 9 w 10"/>
                <a:gd name="T1" fmla="*/ 8 h 9"/>
                <a:gd name="T2" fmla="*/ 9 w 10"/>
                <a:gd name="T3" fmla="*/ 8 h 9"/>
              </a:gdLst>
              <a:ahLst/>
              <a:cxnLst>
                <a:cxn ang="0">
                  <a:pos x="T0" y="T1"/>
                </a:cxn>
                <a:cxn ang="0">
                  <a:pos x="T2" y="T3"/>
                </a:cxn>
              </a:cxnLst>
              <a:rect l="0" t="0" r="r" b="b"/>
              <a:pathLst>
                <a:path w="10" h="9">
                  <a:moveTo>
                    <a:pt x="9" y="8"/>
                  </a:moveTo>
                  <a:cubicBezTo>
                    <a:pt x="10" y="0"/>
                    <a:pt x="0" y="9"/>
                    <a:pt x="9" y="8"/>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4" name="Freeform 101">
              <a:extLst>
                <a:ext uri="{FF2B5EF4-FFF2-40B4-BE49-F238E27FC236}">
                  <a16:creationId xmlns:a16="http://schemas.microsoft.com/office/drawing/2014/main" id="{E01DD2E3-8F1B-6C32-983E-B08BCC916FE7}"/>
                </a:ext>
              </a:extLst>
            </p:cNvPr>
            <p:cNvSpPr>
              <a:spLocks/>
            </p:cNvSpPr>
            <p:nvPr/>
          </p:nvSpPr>
          <p:spPr bwMode="auto">
            <a:xfrm>
              <a:off x="5718122" y="822247"/>
              <a:ext cx="38462" cy="40527"/>
            </a:xfrm>
            <a:custGeom>
              <a:avLst/>
              <a:gdLst>
                <a:gd name="T0" fmla="*/ 7 w 12"/>
                <a:gd name="T1" fmla="*/ 5 h 13"/>
                <a:gd name="T2" fmla="*/ 7 w 12"/>
                <a:gd name="T3" fmla="*/ 5 h 13"/>
              </a:gdLst>
              <a:ahLst/>
              <a:cxnLst>
                <a:cxn ang="0">
                  <a:pos x="T0" y="T1"/>
                </a:cxn>
                <a:cxn ang="0">
                  <a:pos x="T2" y="T3"/>
                </a:cxn>
              </a:cxnLst>
              <a:rect l="0" t="0" r="r" b="b"/>
              <a:pathLst>
                <a:path w="12" h="13">
                  <a:moveTo>
                    <a:pt x="7" y="5"/>
                  </a:moveTo>
                  <a:cubicBezTo>
                    <a:pt x="0" y="0"/>
                    <a:pt x="12" y="13"/>
                    <a:pt x="7" y="5"/>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5" name="Freeform 102">
              <a:extLst>
                <a:ext uri="{FF2B5EF4-FFF2-40B4-BE49-F238E27FC236}">
                  <a16:creationId xmlns:a16="http://schemas.microsoft.com/office/drawing/2014/main" id="{38794195-B5F6-7DD4-599F-0ACB78FA98D5}"/>
                </a:ext>
              </a:extLst>
            </p:cNvPr>
            <p:cNvSpPr>
              <a:spLocks/>
            </p:cNvSpPr>
            <p:nvPr/>
          </p:nvSpPr>
          <p:spPr bwMode="auto">
            <a:xfrm>
              <a:off x="6083509" y="4563328"/>
              <a:ext cx="9617" cy="62351"/>
            </a:xfrm>
            <a:custGeom>
              <a:avLst/>
              <a:gdLst>
                <a:gd name="T0" fmla="*/ 3 w 3"/>
                <a:gd name="T1" fmla="*/ 16 h 20"/>
                <a:gd name="T2" fmla="*/ 3 w 3"/>
                <a:gd name="T3" fmla="*/ 15 h 20"/>
                <a:gd name="T4" fmla="*/ 3 w 3"/>
                <a:gd name="T5" fmla="*/ 16 h 20"/>
              </a:gdLst>
              <a:ahLst/>
              <a:cxnLst>
                <a:cxn ang="0">
                  <a:pos x="T0" y="T1"/>
                </a:cxn>
                <a:cxn ang="0">
                  <a:pos x="T2" y="T3"/>
                </a:cxn>
                <a:cxn ang="0">
                  <a:pos x="T4" y="T5"/>
                </a:cxn>
              </a:cxnLst>
              <a:rect l="0" t="0" r="r" b="b"/>
              <a:pathLst>
                <a:path w="3" h="20">
                  <a:moveTo>
                    <a:pt x="3" y="16"/>
                  </a:moveTo>
                  <a:cubicBezTo>
                    <a:pt x="3" y="16"/>
                    <a:pt x="3" y="15"/>
                    <a:pt x="3" y="15"/>
                  </a:cubicBezTo>
                  <a:cubicBezTo>
                    <a:pt x="0" y="0"/>
                    <a:pt x="0" y="20"/>
                    <a:pt x="3" y="16"/>
                  </a:cubicBez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6" name="Freeform 103">
              <a:extLst>
                <a:ext uri="{FF2B5EF4-FFF2-40B4-BE49-F238E27FC236}">
                  <a16:creationId xmlns:a16="http://schemas.microsoft.com/office/drawing/2014/main" id="{8C26153B-C701-9A18-ADF8-0BF8AC283080}"/>
                </a:ext>
              </a:extLst>
            </p:cNvPr>
            <p:cNvSpPr>
              <a:spLocks/>
            </p:cNvSpPr>
            <p:nvPr/>
          </p:nvSpPr>
          <p:spPr bwMode="auto">
            <a:xfrm>
              <a:off x="5814276" y="2063039"/>
              <a:ext cx="112180" cy="165230"/>
            </a:xfrm>
            <a:custGeom>
              <a:avLst/>
              <a:gdLst>
                <a:gd name="T0" fmla="*/ 0 w 34"/>
                <a:gd name="T1" fmla="*/ 17 h 51"/>
                <a:gd name="T2" fmla="*/ 19 w 34"/>
                <a:gd name="T3" fmla="*/ 50 h 51"/>
                <a:gd name="T4" fmla="*/ 31 w 34"/>
                <a:gd name="T5" fmla="*/ 38 h 51"/>
                <a:gd name="T6" fmla="*/ 28 w 34"/>
                <a:gd name="T7" fmla="*/ 24 h 51"/>
                <a:gd name="T8" fmla="*/ 13 w 34"/>
                <a:gd name="T9" fmla="*/ 0 h 51"/>
                <a:gd name="T10" fmla="*/ 0 w 34"/>
                <a:gd name="T11" fmla="*/ 17 h 51"/>
              </a:gdLst>
              <a:ahLst/>
              <a:cxnLst>
                <a:cxn ang="0">
                  <a:pos x="T0" y="T1"/>
                </a:cxn>
                <a:cxn ang="0">
                  <a:pos x="T2" y="T3"/>
                </a:cxn>
                <a:cxn ang="0">
                  <a:pos x="T4" y="T5"/>
                </a:cxn>
                <a:cxn ang="0">
                  <a:pos x="T6" y="T7"/>
                </a:cxn>
                <a:cxn ang="0">
                  <a:pos x="T8" y="T9"/>
                </a:cxn>
                <a:cxn ang="0">
                  <a:pos x="T10" y="T11"/>
                </a:cxn>
              </a:cxnLst>
              <a:rect l="0" t="0" r="r" b="b"/>
              <a:pathLst>
                <a:path w="34" h="51">
                  <a:moveTo>
                    <a:pt x="0" y="17"/>
                  </a:moveTo>
                  <a:cubicBezTo>
                    <a:pt x="6" y="30"/>
                    <a:pt x="1" y="47"/>
                    <a:pt x="19" y="50"/>
                  </a:cubicBezTo>
                  <a:cubicBezTo>
                    <a:pt x="28" y="51"/>
                    <a:pt x="34" y="46"/>
                    <a:pt x="31" y="38"/>
                  </a:cubicBezTo>
                  <a:cubicBezTo>
                    <a:pt x="26" y="34"/>
                    <a:pt x="33" y="30"/>
                    <a:pt x="28" y="24"/>
                  </a:cubicBezTo>
                  <a:cubicBezTo>
                    <a:pt x="25" y="18"/>
                    <a:pt x="27" y="1"/>
                    <a:pt x="13" y="0"/>
                  </a:cubicBezTo>
                  <a:cubicBezTo>
                    <a:pt x="8" y="1"/>
                    <a:pt x="0" y="7"/>
                    <a:pt x="0" y="17"/>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7" name="Freeform 104">
              <a:extLst>
                <a:ext uri="{FF2B5EF4-FFF2-40B4-BE49-F238E27FC236}">
                  <a16:creationId xmlns:a16="http://schemas.microsoft.com/office/drawing/2014/main" id="{6003664F-767C-E71B-7A43-985CBD6FBA29}"/>
                </a:ext>
              </a:extLst>
            </p:cNvPr>
            <p:cNvSpPr>
              <a:spLocks/>
            </p:cNvSpPr>
            <p:nvPr/>
          </p:nvSpPr>
          <p:spPr bwMode="auto">
            <a:xfrm>
              <a:off x="5907225" y="2165917"/>
              <a:ext cx="35257" cy="28057"/>
            </a:xfrm>
            <a:custGeom>
              <a:avLst/>
              <a:gdLst>
                <a:gd name="T0" fmla="*/ 4 w 10"/>
                <a:gd name="T1" fmla="*/ 1 h 9"/>
                <a:gd name="T2" fmla="*/ 4 w 10"/>
                <a:gd name="T3" fmla="*/ 1 h 9"/>
              </a:gdLst>
              <a:ahLst/>
              <a:cxnLst>
                <a:cxn ang="0">
                  <a:pos x="T0" y="T1"/>
                </a:cxn>
                <a:cxn ang="0">
                  <a:pos x="T2" y="T3"/>
                </a:cxn>
              </a:cxnLst>
              <a:rect l="0" t="0" r="r" b="b"/>
              <a:pathLst>
                <a:path w="10" h="9">
                  <a:moveTo>
                    <a:pt x="4" y="1"/>
                  </a:moveTo>
                  <a:cubicBezTo>
                    <a:pt x="0" y="0"/>
                    <a:pt x="10" y="9"/>
                    <a:pt x="4" y="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8" name="Freeform 105">
              <a:extLst>
                <a:ext uri="{FF2B5EF4-FFF2-40B4-BE49-F238E27FC236}">
                  <a16:creationId xmlns:a16="http://schemas.microsoft.com/office/drawing/2014/main" id="{A90B0216-E77D-9F99-95FB-8429F5135B5A}"/>
                </a:ext>
              </a:extLst>
            </p:cNvPr>
            <p:cNvSpPr>
              <a:spLocks/>
            </p:cNvSpPr>
            <p:nvPr/>
          </p:nvSpPr>
          <p:spPr bwMode="auto">
            <a:xfrm>
              <a:off x="5875173" y="2013158"/>
              <a:ext cx="32051" cy="37410"/>
            </a:xfrm>
            <a:custGeom>
              <a:avLst/>
              <a:gdLst>
                <a:gd name="T0" fmla="*/ 5 w 10"/>
                <a:gd name="T1" fmla="*/ 1 h 12"/>
                <a:gd name="T2" fmla="*/ 5 w 10"/>
                <a:gd name="T3" fmla="*/ 1 h 12"/>
              </a:gdLst>
              <a:ahLst/>
              <a:cxnLst>
                <a:cxn ang="0">
                  <a:pos x="T0" y="T1"/>
                </a:cxn>
                <a:cxn ang="0">
                  <a:pos x="T2" y="T3"/>
                </a:cxn>
              </a:cxnLst>
              <a:rect l="0" t="0" r="r" b="b"/>
              <a:pathLst>
                <a:path w="10" h="12">
                  <a:moveTo>
                    <a:pt x="5" y="1"/>
                  </a:moveTo>
                  <a:cubicBezTo>
                    <a:pt x="0" y="0"/>
                    <a:pt x="10" y="12"/>
                    <a:pt x="5" y="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9" name="Freeform 106">
              <a:extLst>
                <a:ext uri="{FF2B5EF4-FFF2-40B4-BE49-F238E27FC236}">
                  <a16:creationId xmlns:a16="http://schemas.microsoft.com/office/drawing/2014/main" id="{7AF3AF49-FD01-329F-316D-B1C6F954DD56}"/>
                </a:ext>
              </a:extLst>
            </p:cNvPr>
            <p:cNvSpPr>
              <a:spLocks/>
            </p:cNvSpPr>
            <p:nvPr/>
          </p:nvSpPr>
          <p:spPr bwMode="auto">
            <a:xfrm>
              <a:off x="7878388" y="4164279"/>
              <a:ext cx="44872" cy="28057"/>
            </a:xfrm>
            <a:custGeom>
              <a:avLst/>
              <a:gdLst>
                <a:gd name="T0" fmla="*/ 10 w 13"/>
                <a:gd name="T1" fmla="*/ 3 h 8"/>
                <a:gd name="T2" fmla="*/ 11 w 13"/>
                <a:gd name="T3" fmla="*/ 1 h 8"/>
                <a:gd name="T4" fmla="*/ 8 w 13"/>
                <a:gd name="T5" fmla="*/ 1 h 8"/>
                <a:gd name="T6" fmla="*/ 10 w 13"/>
                <a:gd name="T7" fmla="*/ 3 h 8"/>
              </a:gdLst>
              <a:ahLst/>
              <a:cxnLst>
                <a:cxn ang="0">
                  <a:pos x="T0" y="T1"/>
                </a:cxn>
                <a:cxn ang="0">
                  <a:pos x="T2" y="T3"/>
                </a:cxn>
                <a:cxn ang="0">
                  <a:pos x="T4" y="T5"/>
                </a:cxn>
                <a:cxn ang="0">
                  <a:pos x="T6" y="T7"/>
                </a:cxn>
              </a:cxnLst>
              <a:rect l="0" t="0" r="r" b="b"/>
              <a:pathLst>
                <a:path w="13" h="8">
                  <a:moveTo>
                    <a:pt x="10" y="3"/>
                  </a:moveTo>
                  <a:cubicBezTo>
                    <a:pt x="11" y="3"/>
                    <a:pt x="13" y="2"/>
                    <a:pt x="11" y="1"/>
                  </a:cubicBezTo>
                  <a:cubicBezTo>
                    <a:pt x="10" y="1"/>
                    <a:pt x="9" y="1"/>
                    <a:pt x="8" y="1"/>
                  </a:cubicBezTo>
                  <a:cubicBezTo>
                    <a:pt x="1" y="0"/>
                    <a:pt x="0" y="8"/>
                    <a:pt x="10" y="3"/>
                  </a:cubicBez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0" name="Freeform 107">
              <a:extLst>
                <a:ext uri="{FF2B5EF4-FFF2-40B4-BE49-F238E27FC236}">
                  <a16:creationId xmlns:a16="http://schemas.microsoft.com/office/drawing/2014/main" id="{08B4BC6B-E5CF-1933-4D81-3C22C286A23C}"/>
                </a:ext>
              </a:extLst>
            </p:cNvPr>
            <p:cNvSpPr>
              <a:spLocks/>
            </p:cNvSpPr>
            <p:nvPr/>
          </p:nvSpPr>
          <p:spPr bwMode="auto">
            <a:xfrm>
              <a:off x="5852738" y="1947688"/>
              <a:ext cx="96155" cy="130938"/>
            </a:xfrm>
            <a:custGeom>
              <a:avLst/>
              <a:gdLst>
                <a:gd name="T0" fmla="*/ 11 w 29"/>
                <a:gd name="T1" fmla="*/ 0 h 41"/>
                <a:gd name="T2" fmla="*/ 16 w 29"/>
                <a:gd name="T3" fmla="*/ 24 h 41"/>
                <a:gd name="T4" fmla="*/ 25 w 29"/>
                <a:gd name="T5" fmla="*/ 29 h 41"/>
                <a:gd name="T6" fmla="*/ 11 w 29"/>
                <a:gd name="T7" fmla="*/ 0 h 41"/>
              </a:gdLst>
              <a:ahLst/>
              <a:cxnLst>
                <a:cxn ang="0">
                  <a:pos x="T0" y="T1"/>
                </a:cxn>
                <a:cxn ang="0">
                  <a:pos x="T2" y="T3"/>
                </a:cxn>
                <a:cxn ang="0">
                  <a:pos x="T4" y="T5"/>
                </a:cxn>
                <a:cxn ang="0">
                  <a:pos x="T6" y="T7"/>
                </a:cxn>
              </a:cxnLst>
              <a:rect l="0" t="0" r="r" b="b"/>
              <a:pathLst>
                <a:path w="29" h="41">
                  <a:moveTo>
                    <a:pt x="11" y="0"/>
                  </a:moveTo>
                  <a:cubicBezTo>
                    <a:pt x="0" y="7"/>
                    <a:pt x="18" y="15"/>
                    <a:pt x="16" y="24"/>
                  </a:cubicBezTo>
                  <a:cubicBezTo>
                    <a:pt x="21" y="26"/>
                    <a:pt x="28" y="41"/>
                    <a:pt x="25" y="29"/>
                  </a:cubicBezTo>
                  <a:cubicBezTo>
                    <a:pt x="29" y="18"/>
                    <a:pt x="19" y="8"/>
                    <a:pt x="11" y="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1" name="Freeform 108">
              <a:extLst>
                <a:ext uri="{FF2B5EF4-FFF2-40B4-BE49-F238E27FC236}">
                  <a16:creationId xmlns:a16="http://schemas.microsoft.com/office/drawing/2014/main" id="{1F13D4D4-0DDF-7BCA-82B9-3EEEA5F9C26A}"/>
                </a:ext>
              </a:extLst>
            </p:cNvPr>
            <p:cNvSpPr>
              <a:spLocks/>
            </p:cNvSpPr>
            <p:nvPr/>
          </p:nvSpPr>
          <p:spPr bwMode="auto">
            <a:xfrm>
              <a:off x="5801296" y="4975731"/>
              <a:ext cx="32051" cy="12471"/>
            </a:xfrm>
            <a:custGeom>
              <a:avLst/>
              <a:gdLst>
                <a:gd name="T0" fmla="*/ 5 w 10"/>
                <a:gd name="T1" fmla="*/ 0 h 4"/>
                <a:gd name="T2" fmla="*/ 5 w 10"/>
                <a:gd name="T3" fmla="*/ 0 h 4"/>
              </a:gdLst>
              <a:ahLst/>
              <a:cxnLst>
                <a:cxn ang="0">
                  <a:pos x="T0" y="T1"/>
                </a:cxn>
                <a:cxn ang="0">
                  <a:pos x="T2" y="T3"/>
                </a:cxn>
              </a:cxnLst>
              <a:rect l="0" t="0" r="r" b="b"/>
              <a:pathLst>
                <a:path w="10" h="4">
                  <a:moveTo>
                    <a:pt x="5" y="0"/>
                  </a:moveTo>
                  <a:cubicBezTo>
                    <a:pt x="0" y="2"/>
                    <a:pt x="10" y="4"/>
                    <a:pt x="5" y="0"/>
                  </a:cubicBez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2" name="Freeform 109">
              <a:extLst>
                <a:ext uri="{FF2B5EF4-FFF2-40B4-BE49-F238E27FC236}">
                  <a16:creationId xmlns:a16="http://schemas.microsoft.com/office/drawing/2014/main" id="{A6F60651-2DDC-BAD5-943B-CB8A592AAB3A}"/>
                </a:ext>
              </a:extLst>
            </p:cNvPr>
            <p:cNvSpPr>
              <a:spLocks/>
            </p:cNvSpPr>
            <p:nvPr/>
          </p:nvSpPr>
          <p:spPr bwMode="auto">
            <a:xfrm>
              <a:off x="7990567" y="4120633"/>
              <a:ext cx="6410" cy="12471"/>
            </a:xfrm>
            <a:custGeom>
              <a:avLst/>
              <a:gdLst>
                <a:gd name="T0" fmla="*/ 2 w 2"/>
                <a:gd name="T1" fmla="*/ 1 h 4"/>
                <a:gd name="T2" fmla="*/ 1 w 2"/>
                <a:gd name="T3" fmla="*/ 0 h 4"/>
                <a:gd name="T4" fmla="*/ 2 w 2"/>
                <a:gd name="T5" fmla="*/ 1 h 4"/>
              </a:gdLst>
              <a:ahLst/>
              <a:cxnLst>
                <a:cxn ang="0">
                  <a:pos x="T0" y="T1"/>
                </a:cxn>
                <a:cxn ang="0">
                  <a:pos x="T2" y="T3"/>
                </a:cxn>
                <a:cxn ang="0">
                  <a:pos x="T4" y="T5"/>
                </a:cxn>
              </a:cxnLst>
              <a:rect l="0" t="0" r="r" b="b"/>
              <a:pathLst>
                <a:path w="2" h="4">
                  <a:moveTo>
                    <a:pt x="2" y="1"/>
                  </a:moveTo>
                  <a:cubicBezTo>
                    <a:pt x="2" y="0"/>
                    <a:pt x="1" y="0"/>
                    <a:pt x="1" y="0"/>
                  </a:cubicBezTo>
                  <a:cubicBezTo>
                    <a:pt x="0" y="0"/>
                    <a:pt x="0" y="4"/>
                    <a:pt x="2" y="1"/>
                  </a:cubicBez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3" name="Freeform 110">
              <a:extLst>
                <a:ext uri="{FF2B5EF4-FFF2-40B4-BE49-F238E27FC236}">
                  <a16:creationId xmlns:a16="http://schemas.microsoft.com/office/drawing/2014/main" id="{169E45D5-07E1-C2B1-ECAD-C4CE8BD627AC}"/>
                </a:ext>
              </a:extLst>
            </p:cNvPr>
            <p:cNvSpPr>
              <a:spLocks/>
            </p:cNvSpPr>
            <p:nvPr/>
          </p:nvSpPr>
          <p:spPr bwMode="auto">
            <a:xfrm>
              <a:off x="5993764" y="2976486"/>
              <a:ext cx="16027" cy="24941"/>
            </a:xfrm>
            <a:custGeom>
              <a:avLst/>
              <a:gdLst>
                <a:gd name="T0" fmla="*/ 5 w 5"/>
                <a:gd name="T1" fmla="*/ 0 h 8"/>
                <a:gd name="T2" fmla="*/ 5 w 5"/>
                <a:gd name="T3" fmla="*/ 0 h 8"/>
              </a:gdLst>
              <a:ahLst/>
              <a:cxnLst>
                <a:cxn ang="0">
                  <a:pos x="T0" y="T1"/>
                </a:cxn>
                <a:cxn ang="0">
                  <a:pos x="T2" y="T3"/>
                </a:cxn>
              </a:cxnLst>
              <a:rect l="0" t="0" r="r" b="b"/>
              <a:pathLst>
                <a:path w="5" h="8">
                  <a:moveTo>
                    <a:pt x="5" y="0"/>
                  </a:moveTo>
                  <a:cubicBezTo>
                    <a:pt x="0" y="0"/>
                    <a:pt x="3" y="8"/>
                    <a:pt x="5" y="0"/>
                  </a:cubicBez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4" name="Freeform 111">
              <a:extLst>
                <a:ext uri="{FF2B5EF4-FFF2-40B4-BE49-F238E27FC236}">
                  <a16:creationId xmlns:a16="http://schemas.microsoft.com/office/drawing/2014/main" id="{FB5442C2-F447-4415-825B-51C7CAE4B4C4}"/>
                </a:ext>
              </a:extLst>
            </p:cNvPr>
            <p:cNvSpPr>
              <a:spLocks/>
            </p:cNvSpPr>
            <p:nvPr/>
          </p:nvSpPr>
          <p:spPr bwMode="auto">
            <a:xfrm>
              <a:off x="6012995" y="2780080"/>
              <a:ext cx="157054" cy="199524"/>
            </a:xfrm>
            <a:custGeom>
              <a:avLst/>
              <a:gdLst>
                <a:gd name="T0" fmla="*/ 41 w 47"/>
                <a:gd name="T1" fmla="*/ 1 h 62"/>
                <a:gd name="T2" fmla="*/ 10 w 47"/>
                <a:gd name="T3" fmla="*/ 34 h 62"/>
                <a:gd name="T4" fmla="*/ 0 w 47"/>
                <a:gd name="T5" fmla="*/ 62 h 62"/>
                <a:gd name="T6" fmla="*/ 17 w 47"/>
                <a:gd name="T7" fmla="*/ 61 h 62"/>
                <a:gd name="T8" fmla="*/ 31 w 47"/>
                <a:gd name="T9" fmla="*/ 46 h 62"/>
                <a:gd name="T10" fmla="*/ 47 w 47"/>
                <a:gd name="T11" fmla="*/ 22 h 62"/>
                <a:gd name="T12" fmla="*/ 43 w 47"/>
                <a:gd name="T13" fmla="*/ 2 h 62"/>
                <a:gd name="T14" fmla="*/ 41 w 47"/>
                <a:gd name="T15" fmla="*/ 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62">
                  <a:moveTo>
                    <a:pt x="41" y="1"/>
                  </a:moveTo>
                  <a:cubicBezTo>
                    <a:pt x="21" y="3"/>
                    <a:pt x="24" y="26"/>
                    <a:pt x="10" y="34"/>
                  </a:cubicBezTo>
                  <a:cubicBezTo>
                    <a:pt x="5" y="41"/>
                    <a:pt x="4" y="54"/>
                    <a:pt x="0" y="62"/>
                  </a:cubicBezTo>
                  <a:cubicBezTo>
                    <a:pt x="7" y="57"/>
                    <a:pt x="12" y="59"/>
                    <a:pt x="17" y="61"/>
                  </a:cubicBezTo>
                  <a:cubicBezTo>
                    <a:pt x="17" y="57"/>
                    <a:pt x="30" y="51"/>
                    <a:pt x="31" y="46"/>
                  </a:cubicBezTo>
                  <a:cubicBezTo>
                    <a:pt x="41" y="40"/>
                    <a:pt x="40" y="31"/>
                    <a:pt x="47" y="22"/>
                  </a:cubicBezTo>
                  <a:cubicBezTo>
                    <a:pt x="43" y="18"/>
                    <a:pt x="38" y="10"/>
                    <a:pt x="43" y="2"/>
                  </a:cubicBezTo>
                  <a:cubicBezTo>
                    <a:pt x="43" y="1"/>
                    <a:pt x="42" y="0"/>
                    <a:pt x="41" y="1"/>
                  </a:cubicBez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5" name="Freeform 112">
              <a:extLst>
                <a:ext uri="{FF2B5EF4-FFF2-40B4-BE49-F238E27FC236}">
                  <a16:creationId xmlns:a16="http://schemas.microsoft.com/office/drawing/2014/main" id="{04FB58B6-A1E0-4F06-A863-401AD0756050}"/>
                </a:ext>
              </a:extLst>
            </p:cNvPr>
            <p:cNvSpPr>
              <a:spLocks/>
            </p:cNvSpPr>
            <p:nvPr/>
          </p:nvSpPr>
          <p:spPr bwMode="auto">
            <a:xfrm>
              <a:off x="5798092" y="4900909"/>
              <a:ext cx="12820" cy="28057"/>
            </a:xfrm>
            <a:custGeom>
              <a:avLst/>
              <a:gdLst>
                <a:gd name="T0" fmla="*/ 4 w 4"/>
                <a:gd name="T1" fmla="*/ 2 h 9"/>
                <a:gd name="T2" fmla="*/ 4 w 4"/>
                <a:gd name="T3" fmla="*/ 2 h 9"/>
              </a:gdLst>
              <a:ahLst/>
              <a:cxnLst>
                <a:cxn ang="0">
                  <a:pos x="T0" y="T1"/>
                </a:cxn>
                <a:cxn ang="0">
                  <a:pos x="T2" y="T3"/>
                </a:cxn>
              </a:cxnLst>
              <a:rect l="0" t="0" r="r" b="b"/>
              <a:pathLst>
                <a:path w="4" h="9">
                  <a:moveTo>
                    <a:pt x="4" y="2"/>
                  </a:moveTo>
                  <a:cubicBezTo>
                    <a:pt x="0" y="0"/>
                    <a:pt x="3" y="9"/>
                    <a:pt x="4" y="2"/>
                  </a:cubicBez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6" name="Freeform 113">
              <a:extLst>
                <a:ext uri="{FF2B5EF4-FFF2-40B4-BE49-F238E27FC236}">
                  <a16:creationId xmlns:a16="http://schemas.microsoft.com/office/drawing/2014/main" id="{A8212B48-6B8B-C682-6FBF-1BBF05A5A2ED}"/>
                </a:ext>
              </a:extLst>
            </p:cNvPr>
            <p:cNvSpPr>
              <a:spLocks/>
            </p:cNvSpPr>
            <p:nvPr/>
          </p:nvSpPr>
          <p:spPr bwMode="auto">
            <a:xfrm>
              <a:off x="6041840" y="4472917"/>
              <a:ext cx="25642" cy="28057"/>
            </a:xfrm>
            <a:custGeom>
              <a:avLst/>
              <a:gdLst>
                <a:gd name="T0" fmla="*/ 5 w 8"/>
                <a:gd name="T1" fmla="*/ 0 h 9"/>
                <a:gd name="T2" fmla="*/ 5 w 8"/>
                <a:gd name="T3" fmla="*/ 0 h 9"/>
              </a:gdLst>
              <a:ahLst/>
              <a:cxnLst>
                <a:cxn ang="0">
                  <a:pos x="T0" y="T1"/>
                </a:cxn>
                <a:cxn ang="0">
                  <a:pos x="T2" y="T3"/>
                </a:cxn>
              </a:cxnLst>
              <a:rect l="0" t="0" r="r" b="b"/>
              <a:pathLst>
                <a:path w="8" h="9">
                  <a:moveTo>
                    <a:pt x="5" y="0"/>
                  </a:moveTo>
                  <a:cubicBezTo>
                    <a:pt x="0" y="6"/>
                    <a:pt x="8" y="9"/>
                    <a:pt x="5" y="0"/>
                  </a:cubicBez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7" name="Freeform 114">
              <a:extLst>
                <a:ext uri="{FF2B5EF4-FFF2-40B4-BE49-F238E27FC236}">
                  <a16:creationId xmlns:a16="http://schemas.microsoft.com/office/drawing/2014/main" id="{9FFEA07A-4D20-7556-B62B-392E12522FE1}"/>
                </a:ext>
              </a:extLst>
            </p:cNvPr>
            <p:cNvSpPr>
              <a:spLocks/>
            </p:cNvSpPr>
            <p:nvPr/>
          </p:nvSpPr>
          <p:spPr bwMode="auto">
            <a:xfrm>
              <a:off x="5128375" y="1093474"/>
              <a:ext cx="73719" cy="40527"/>
            </a:xfrm>
            <a:custGeom>
              <a:avLst/>
              <a:gdLst>
                <a:gd name="T0" fmla="*/ 13 w 22"/>
                <a:gd name="T1" fmla="*/ 2 h 12"/>
                <a:gd name="T2" fmla="*/ 22 w 22"/>
                <a:gd name="T3" fmla="*/ 12 h 12"/>
                <a:gd name="T4" fmla="*/ 13 w 22"/>
                <a:gd name="T5" fmla="*/ 2 h 12"/>
              </a:gdLst>
              <a:ahLst/>
              <a:cxnLst>
                <a:cxn ang="0">
                  <a:pos x="T0" y="T1"/>
                </a:cxn>
                <a:cxn ang="0">
                  <a:pos x="T2" y="T3"/>
                </a:cxn>
                <a:cxn ang="0">
                  <a:pos x="T4" y="T5"/>
                </a:cxn>
              </a:cxnLst>
              <a:rect l="0" t="0" r="r" b="b"/>
              <a:pathLst>
                <a:path w="22" h="12">
                  <a:moveTo>
                    <a:pt x="13" y="2"/>
                  </a:moveTo>
                  <a:cubicBezTo>
                    <a:pt x="0" y="0"/>
                    <a:pt x="15" y="12"/>
                    <a:pt x="22" y="12"/>
                  </a:cubicBezTo>
                  <a:cubicBezTo>
                    <a:pt x="19" y="7"/>
                    <a:pt x="20" y="5"/>
                    <a:pt x="13" y="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8" name="Freeform 115">
              <a:extLst>
                <a:ext uri="{FF2B5EF4-FFF2-40B4-BE49-F238E27FC236}">
                  <a16:creationId xmlns:a16="http://schemas.microsoft.com/office/drawing/2014/main" id="{C9A6E3C9-47D8-03E5-C3DA-948C62F186AE}"/>
                </a:ext>
              </a:extLst>
            </p:cNvPr>
            <p:cNvSpPr>
              <a:spLocks/>
            </p:cNvSpPr>
            <p:nvPr/>
          </p:nvSpPr>
          <p:spPr bwMode="auto">
            <a:xfrm>
              <a:off x="5192479" y="1012418"/>
              <a:ext cx="48079" cy="43646"/>
            </a:xfrm>
            <a:custGeom>
              <a:avLst/>
              <a:gdLst>
                <a:gd name="T0" fmla="*/ 14 w 15"/>
                <a:gd name="T1" fmla="*/ 0 h 14"/>
                <a:gd name="T2" fmla="*/ 14 w 15"/>
                <a:gd name="T3" fmla="*/ 0 h 14"/>
              </a:gdLst>
              <a:ahLst/>
              <a:cxnLst>
                <a:cxn ang="0">
                  <a:pos x="T0" y="T1"/>
                </a:cxn>
                <a:cxn ang="0">
                  <a:pos x="T2" y="T3"/>
                </a:cxn>
              </a:cxnLst>
              <a:rect l="0" t="0" r="r" b="b"/>
              <a:pathLst>
                <a:path w="15" h="14">
                  <a:moveTo>
                    <a:pt x="14" y="0"/>
                  </a:moveTo>
                  <a:cubicBezTo>
                    <a:pt x="0" y="2"/>
                    <a:pt x="15" y="14"/>
                    <a:pt x="14" y="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9" name="Freeform 116">
              <a:extLst>
                <a:ext uri="{FF2B5EF4-FFF2-40B4-BE49-F238E27FC236}">
                  <a16:creationId xmlns:a16="http://schemas.microsoft.com/office/drawing/2014/main" id="{D60A435F-2ACF-24B1-69F1-C55333082292}"/>
                </a:ext>
              </a:extLst>
            </p:cNvPr>
            <p:cNvSpPr>
              <a:spLocks/>
            </p:cNvSpPr>
            <p:nvPr/>
          </p:nvSpPr>
          <p:spPr bwMode="auto">
            <a:xfrm>
              <a:off x="5083504" y="1302353"/>
              <a:ext cx="73719" cy="68587"/>
            </a:xfrm>
            <a:custGeom>
              <a:avLst/>
              <a:gdLst>
                <a:gd name="T0" fmla="*/ 18 w 23"/>
                <a:gd name="T1" fmla="*/ 17 h 21"/>
                <a:gd name="T2" fmla="*/ 18 w 23"/>
                <a:gd name="T3" fmla="*/ 1 h 21"/>
                <a:gd name="T4" fmla="*/ 16 w 23"/>
                <a:gd name="T5" fmla="*/ 0 h 21"/>
                <a:gd name="T6" fmla="*/ 10 w 23"/>
                <a:gd name="T7" fmla="*/ 10 h 21"/>
                <a:gd name="T8" fmla="*/ 18 w 23"/>
                <a:gd name="T9" fmla="*/ 17 h 21"/>
              </a:gdLst>
              <a:ahLst/>
              <a:cxnLst>
                <a:cxn ang="0">
                  <a:pos x="T0" y="T1"/>
                </a:cxn>
                <a:cxn ang="0">
                  <a:pos x="T2" y="T3"/>
                </a:cxn>
                <a:cxn ang="0">
                  <a:pos x="T4" y="T5"/>
                </a:cxn>
                <a:cxn ang="0">
                  <a:pos x="T6" y="T7"/>
                </a:cxn>
                <a:cxn ang="0">
                  <a:pos x="T8" y="T9"/>
                </a:cxn>
              </a:cxnLst>
              <a:rect l="0" t="0" r="r" b="b"/>
              <a:pathLst>
                <a:path w="23" h="21">
                  <a:moveTo>
                    <a:pt x="18" y="17"/>
                  </a:moveTo>
                  <a:cubicBezTo>
                    <a:pt x="23" y="11"/>
                    <a:pt x="17" y="8"/>
                    <a:pt x="18" y="1"/>
                  </a:cubicBezTo>
                  <a:cubicBezTo>
                    <a:pt x="18" y="0"/>
                    <a:pt x="17" y="0"/>
                    <a:pt x="16" y="0"/>
                  </a:cubicBezTo>
                  <a:cubicBezTo>
                    <a:pt x="17" y="1"/>
                    <a:pt x="7" y="7"/>
                    <a:pt x="10" y="10"/>
                  </a:cubicBezTo>
                  <a:cubicBezTo>
                    <a:pt x="0" y="17"/>
                    <a:pt x="12" y="21"/>
                    <a:pt x="18" y="17"/>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0" name="Freeform 117">
              <a:extLst>
                <a:ext uri="{FF2B5EF4-FFF2-40B4-BE49-F238E27FC236}">
                  <a16:creationId xmlns:a16="http://schemas.microsoft.com/office/drawing/2014/main" id="{A9AAB963-E008-C59A-927E-C12230930A8A}"/>
                </a:ext>
              </a:extLst>
            </p:cNvPr>
            <p:cNvSpPr>
              <a:spLocks/>
            </p:cNvSpPr>
            <p:nvPr/>
          </p:nvSpPr>
          <p:spPr bwMode="auto">
            <a:xfrm>
              <a:off x="5208503" y="1028007"/>
              <a:ext cx="19231" cy="49881"/>
            </a:xfrm>
            <a:custGeom>
              <a:avLst/>
              <a:gdLst>
                <a:gd name="T0" fmla="*/ 6 w 6"/>
                <a:gd name="T1" fmla="*/ 5 h 16"/>
                <a:gd name="T2" fmla="*/ 6 w 6"/>
                <a:gd name="T3" fmla="*/ 5 h 16"/>
              </a:gdLst>
              <a:ahLst/>
              <a:cxnLst>
                <a:cxn ang="0">
                  <a:pos x="T0" y="T1"/>
                </a:cxn>
                <a:cxn ang="0">
                  <a:pos x="T2" y="T3"/>
                </a:cxn>
              </a:cxnLst>
              <a:rect l="0" t="0" r="r" b="b"/>
              <a:pathLst>
                <a:path w="6" h="16">
                  <a:moveTo>
                    <a:pt x="6" y="5"/>
                  </a:moveTo>
                  <a:cubicBezTo>
                    <a:pt x="0" y="0"/>
                    <a:pt x="6" y="16"/>
                    <a:pt x="6" y="5"/>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1" name="Freeform 118">
              <a:extLst>
                <a:ext uri="{FF2B5EF4-FFF2-40B4-BE49-F238E27FC236}">
                  <a16:creationId xmlns:a16="http://schemas.microsoft.com/office/drawing/2014/main" id="{5A2B2593-931F-EF4D-2CE8-4E87E08CE2F6}"/>
                </a:ext>
              </a:extLst>
            </p:cNvPr>
            <p:cNvSpPr>
              <a:spLocks/>
            </p:cNvSpPr>
            <p:nvPr/>
          </p:nvSpPr>
          <p:spPr bwMode="auto">
            <a:xfrm>
              <a:off x="5089913" y="1377175"/>
              <a:ext cx="32051" cy="28057"/>
            </a:xfrm>
            <a:custGeom>
              <a:avLst/>
              <a:gdLst>
                <a:gd name="T0" fmla="*/ 9 w 10"/>
                <a:gd name="T1" fmla="*/ 6 h 9"/>
                <a:gd name="T2" fmla="*/ 9 w 10"/>
                <a:gd name="T3" fmla="*/ 6 h 9"/>
              </a:gdLst>
              <a:ahLst/>
              <a:cxnLst>
                <a:cxn ang="0">
                  <a:pos x="T0" y="T1"/>
                </a:cxn>
                <a:cxn ang="0">
                  <a:pos x="T2" y="T3"/>
                </a:cxn>
              </a:cxnLst>
              <a:rect l="0" t="0" r="r" b="b"/>
              <a:pathLst>
                <a:path w="10" h="9">
                  <a:moveTo>
                    <a:pt x="9" y="6"/>
                  </a:moveTo>
                  <a:cubicBezTo>
                    <a:pt x="10" y="0"/>
                    <a:pt x="0" y="9"/>
                    <a:pt x="9" y="6"/>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2" name="Freeform 119">
              <a:extLst>
                <a:ext uri="{FF2B5EF4-FFF2-40B4-BE49-F238E27FC236}">
                  <a16:creationId xmlns:a16="http://schemas.microsoft.com/office/drawing/2014/main" id="{B34610CD-6B8A-5DD1-2C86-7573BE79BE94}"/>
                </a:ext>
              </a:extLst>
            </p:cNvPr>
            <p:cNvSpPr>
              <a:spLocks/>
            </p:cNvSpPr>
            <p:nvPr/>
          </p:nvSpPr>
          <p:spPr bwMode="auto">
            <a:xfrm>
              <a:off x="5198888" y="1068534"/>
              <a:ext cx="22437" cy="49881"/>
            </a:xfrm>
            <a:custGeom>
              <a:avLst/>
              <a:gdLst>
                <a:gd name="T0" fmla="*/ 7 w 7"/>
                <a:gd name="T1" fmla="*/ 10 h 16"/>
                <a:gd name="T2" fmla="*/ 7 w 7"/>
                <a:gd name="T3" fmla="*/ 10 h 16"/>
              </a:gdLst>
              <a:ahLst/>
              <a:cxnLst>
                <a:cxn ang="0">
                  <a:pos x="T0" y="T1"/>
                </a:cxn>
                <a:cxn ang="0">
                  <a:pos x="T2" y="T3"/>
                </a:cxn>
              </a:cxnLst>
              <a:rect l="0" t="0" r="r" b="b"/>
              <a:pathLst>
                <a:path w="7" h="16">
                  <a:moveTo>
                    <a:pt x="7" y="10"/>
                  </a:moveTo>
                  <a:cubicBezTo>
                    <a:pt x="7" y="0"/>
                    <a:pt x="0" y="16"/>
                    <a:pt x="7" y="1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3" name="Freeform 120">
              <a:extLst>
                <a:ext uri="{FF2B5EF4-FFF2-40B4-BE49-F238E27FC236}">
                  <a16:creationId xmlns:a16="http://schemas.microsoft.com/office/drawing/2014/main" id="{F63A0280-D6F9-2F0A-5C46-F2F49D45F7A6}"/>
                </a:ext>
              </a:extLst>
            </p:cNvPr>
            <p:cNvSpPr>
              <a:spLocks/>
            </p:cNvSpPr>
            <p:nvPr/>
          </p:nvSpPr>
          <p:spPr bwMode="auto">
            <a:xfrm>
              <a:off x="5054656" y="915774"/>
              <a:ext cx="9617" cy="15587"/>
            </a:xfrm>
            <a:custGeom>
              <a:avLst/>
              <a:gdLst>
                <a:gd name="T0" fmla="*/ 3 w 3"/>
                <a:gd name="T1" fmla="*/ 2 h 5"/>
                <a:gd name="T2" fmla="*/ 3 w 3"/>
                <a:gd name="T3" fmla="*/ 2 h 5"/>
              </a:gdLst>
              <a:ahLst/>
              <a:cxnLst>
                <a:cxn ang="0">
                  <a:pos x="T0" y="T1"/>
                </a:cxn>
                <a:cxn ang="0">
                  <a:pos x="T2" y="T3"/>
                </a:cxn>
              </a:cxnLst>
              <a:rect l="0" t="0" r="r" b="b"/>
              <a:pathLst>
                <a:path w="3" h="5">
                  <a:moveTo>
                    <a:pt x="3" y="2"/>
                  </a:moveTo>
                  <a:cubicBezTo>
                    <a:pt x="0" y="0"/>
                    <a:pt x="2" y="5"/>
                    <a:pt x="3" y="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4" name="Freeform 121">
              <a:extLst>
                <a:ext uri="{FF2B5EF4-FFF2-40B4-BE49-F238E27FC236}">
                  <a16:creationId xmlns:a16="http://schemas.microsoft.com/office/drawing/2014/main" id="{0ECCE070-F975-2B09-A701-317B3C70782B}"/>
                </a:ext>
              </a:extLst>
            </p:cNvPr>
            <p:cNvSpPr>
              <a:spLocks/>
            </p:cNvSpPr>
            <p:nvPr/>
          </p:nvSpPr>
          <p:spPr bwMode="auto">
            <a:xfrm>
              <a:off x="5054656" y="1427055"/>
              <a:ext cx="25642" cy="52998"/>
            </a:xfrm>
            <a:custGeom>
              <a:avLst/>
              <a:gdLst>
                <a:gd name="T0" fmla="*/ 8 w 8"/>
                <a:gd name="T1" fmla="*/ 2 h 17"/>
                <a:gd name="T2" fmla="*/ 8 w 8"/>
                <a:gd name="T3" fmla="*/ 2 h 17"/>
              </a:gdLst>
              <a:ahLst/>
              <a:cxnLst>
                <a:cxn ang="0">
                  <a:pos x="T0" y="T1"/>
                </a:cxn>
                <a:cxn ang="0">
                  <a:pos x="T2" y="T3"/>
                </a:cxn>
              </a:cxnLst>
              <a:rect l="0" t="0" r="r" b="b"/>
              <a:pathLst>
                <a:path w="8" h="17">
                  <a:moveTo>
                    <a:pt x="8" y="2"/>
                  </a:moveTo>
                  <a:cubicBezTo>
                    <a:pt x="0" y="0"/>
                    <a:pt x="4" y="17"/>
                    <a:pt x="8" y="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5" name="Freeform 122">
              <a:extLst>
                <a:ext uri="{FF2B5EF4-FFF2-40B4-BE49-F238E27FC236}">
                  <a16:creationId xmlns:a16="http://schemas.microsoft.com/office/drawing/2014/main" id="{FFBF7AE7-8EE9-957D-1D56-2E68309E52C7}"/>
                </a:ext>
              </a:extLst>
            </p:cNvPr>
            <p:cNvSpPr>
              <a:spLocks/>
            </p:cNvSpPr>
            <p:nvPr/>
          </p:nvSpPr>
          <p:spPr bwMode="auto">
            <a:xfrm>
              <a:off x="5041836" y="1018653"/>
              <a:ext cx="48079" cy="9352"/>
            </a:xfrm>
            <a:custGeom>
              <a:avLst/>
              <a:gdLst>
                <a:gd name="T0" fmla="*/ 9 w 14"/>
                <a:gd name="T1" fmla="*/ 3 h 3"/>
                <a:gd name="T2" fmla="*/ 9 w 14"/>
                <a:gd name="T3" fmla="*/ 3 h 3"/>
              </a:gdLst>
              <a:ahLst/>
              <a:cxnLst>
                <a:cxn ang="0">
                  <a:pos x="T0" y="T1"/>
                </a:cxn>
                <a:cxn ang="0">
                  <a:pos x="T2" y="T3"/>
                </a:cxn>
              </a:cxnLst>
              <a:rect l="0" t="0" r="r" b="b"/>
              <a:pathLst>
                <a:path w="14" h="3">
                  <a:moveTo>
                    <a:pt x="9" y="3"/>
                  </a:moveTo>
                  <a:cubicBezTo>
                    <a:pt x="14" y="0"/>
                    <a:pt x="0" y="3"/>
                    <a:pt x="9" y="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6" name="Freeform 123">
              <a:extLst>
                <a:ext uri="{FF2B5EF4-FFF2-40B4-BE49-F238E27FC236}">
                  <a16:creationId xmlns:a16="http://schemas.microsoft.com/office/drawing/2014/main" id="{84D114D0-0042-13B4-F06E-019C442DECD3}"/>
                </a:ext>
              </a:extLst>
            </p:cNvPr>
            <p:cNvSpPr>
              <a:spLocks/>
            </p:cNvSpPr>
            <p:nvPr/>
          </p:nvSpPr>
          <p:spPr bwMode="auto">
            <a:xfrm>
              <a:off x="5073888" y="1018653"/>
              <a:ext cx="16027" cy="24941"/>
            </a:xfrm>
            <a:custGeom>
              <a:avLst/>
              <a:gdLst>
                <a:gd name="T0" fmla="*/ 5 w 5"/>
                <a:gd name="T1" fmla="*/ 2 h 8"/>
                <a:gd name="T2" fmla="*/ 5 w 5"/>
                <a:gd name="T3" fmla="*/ 2 h 8"/>
              </a:gdLst>
              <a:ahLst/>
              <a:cxnLst>
                <a:cxn ang="0">
                  <a:pos x="T0" y="T1"/>
                </a:cxn>
                <a:cxn ang="0">
                  <a:pos x="T2" y="T3"/>
                </a:cxn>
              </a:cxnLst>
              <a:rect l="0" t="0" r="r" b="b"/>
              <a:pathLst>
                <a:path w="5" h="8">
                  <a:moveTo>
                    <a:pt x="5" y="2"/>
                  </a:moveTo>
                  <a:cubicBezTo>
                    <a:pt x="0" y="0"/>
                    <a:pt x="4" y="8"/>
                    <a:pt x="5" y="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7" name="Freeform 124">
              <a:extLst>
                <a:ext uri="{FF2B5EF4-FFF2-40B4-BE49-F238E27FC236}">
                  <a16:creationId xmlns:a16="http://schemas.microsoft.com/office/drawing/2014/main" id="{3347534A-84AB-3429-8A28-DC0792ECCF31}"/>
                </a:ext>
              </a:extLst>
            </p:cNvPr>
            <p:cNvSpPr>
              <a:spLocks/>
            </p:cNvSpPr>
            <p:nvPr/>
          </p:nvSpPr>
          <p:spPr bwMode="auto">
            <a:xfrm>
              <a:off x="5067476" y="1405231"/>
              <a:ext cx="35257" cy="18705"/>
            </a:xfrm>
            <a:custGeom>
              <a:avLst/>
              <a:gdLst>
                <a:gd name="T0" fmla="*/ 10 w 11"/>
                <a:gd name="T1" fmla="*/ 5 h 6"/>
                <a:gd name="T2" fmla="*/ 10 w 11"/>
                <a:gd name="T3" fmla="*/ 5 h 6"/>
              </a:gdLst>
              <a:ahLst/>
              <a:cxnLst>
                <a:cxn ang="0">
                  <a:pos x="T0" y="T1"/>
                </a:cxn>
                <a:cxn ang="0">
                  <a:pos x="T2" y="T3"/>
                </a:cxn>
              </a:cxnLst>
              <a:rect l="0" t="0" r="r" b="b"/>
              <a:pathLst>
                <a:path w="11" h="6">
                  <a:moveTo>
                    <a:pt x="10" y="5"/>
                  </a:moveTo>
                  <a:cubicBezTo>
                    <a:pt x="11" y="0"/>
                    <a:pt x="0" y="6"/>
                    <a:pt x="10" y="5"/>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8" name="Freeform 125">
              <a:extLst>
                <a:ext uri="{FF2B5EF4-FFF2-40B4-BE49-F238E27FC236}">
                  <a16:creationId xmlns:a16="http://schemas.microsoft.com/office/drawing/2014/main" id="{EA9E04D9-E5B5-F5CF-7AAE-BB57BBC35121}"/>
                </a:ext>
              </a:extLst>
            </p:cNvPr>
            <p:cNvSpPr>
              <a:spLocks/>
            </p:cNvSpPr>
            <p:nvPr/>
          </p:nvSpPr>
          <p:spPr bwMode="auto">
            <a:xfrm>
              <a:off x="4868758" y="2265680"/>
              <a:ext cx="913466" cy="698335"/>
            </a:xfrm>
            <a:custGeom>
              <a:avLst/>
              <a:gdLst>
                <a:gd name="T0" fmla="*/ 150 w 278"/>
                <a:gd name="T1" fmla="*/ 14 h 218"/>
                <a:gd name="T2" fmla="*/ 179 w 278"/>
                <a:gd name="T3" fmla="*/ 7 h 218"/>
                <a:gd name="T4" fmla="*/ 200 w 278"/>
                <a:gd name="T5" fmla="*/ 6 h 218"/>
                <a:gd name="T6" fmla="*/ 219 w 278"/>
                <a:gd name="T7" fmla="*/ 10 h 218"/>
                <a:gd name="T8" fmla="*/ 229 w 278"/>
                <a:gd name="T9" fmla="*/ 31 h 218"/>
                <a:gd name="T10" fmla="*/ 232 w 278"/>
                <a:gd name="T11" fmla="*/ 50 h 218"/>
                <a:gd name="T12" fmla="*/ 248 w 278"/>
                <a:gd name="T13" fmla="*/ 72 h 218"/>
                <a:gd name="T14" fmla="*/ 256 w 278"/>
                <a:gd name="T15" fmla="*/ 91 h 218"/>
                <a:gd name="T16" fmla="*/ 238 w 278"/>
                <a:gd name="T17" fmla="*/ 101 h 218"/>
                <a:gd name="T18" fmla="*/ 243 w 278"/>
                <a:gd name="T19" fmla="*/ 114 h 218"/>
                <a:gd name="T20" fmla="*/ 265 w 278"/>
                <a:gd name="T21" fmla="*/ 111 h 218"/>
                <a:gd name="T22" fmla="*/ 273 w 278"/>
                <a:gd name="T23" fmla="*/ 128 h 218"/>
                <a:gd name="T24" fmla="*/ 276 w 278"/>
                <a:gd name="T25" fmla="*/ 157 h 218"/>
                <a:gd name="T26" fmla="*/ 268 w 278"/>
                <a:gd name="T27" fmla="*/ 138 h 218"/>
                <a:gd name="T28" fmla="*/ 257 w 278"/>
                <a:gd name="T29" fmla="*/ 149 h 218"/>
                <a:gd name="T30" fmla="*/ 258 w 278"/>
                <a:gd name="T31" fmla="*/ 162 h 218"/>
                <a:gd name="T32" fmla="*/ 264 w 278"/>
                <a:gd name="T33" fmla="*/ 175 h 218"/>
                <a:gd name="T34" fmla="*/ 235 w 278"/>
                <a:gd name="T35" fmla="*/ 180 h 218"/>
                <a:gd name="T36" fmla="*/ 213 w 278"/>
                <a:gd name="T37" fmla="*/ 212 h 218"/>
                <a:gd name="T38" fmla="*/ 182 w 278"/>
                <a:gd name="T39" fmla="*/ 202 h 218"/>
                <a:gd name="T40" fmla="*/ 167 w 278"/>
                <a:gd name="T41" fmla="*/ 211 h 218"/>
                <a:gd name="T42" fmla="*/ 146 w 278"/>
                <a:gd name="T43" fmla="*/ 213 h 218"/>
                <a:gd name="T44" fmla="*/ 151 w 278"/>
                <a:gd name="T45" fmla="*/ 194 h 218"/>
                <a:gd name="T46" fmla="*/ 139 w 278"/>
                <a:gd name="T47" fmla="*/ 185 h 218"/>
                <a:gd name="T48" fmla="*/ 117 w 278"/>
                <a:gd name="T49" fmla="*/ 145 h 218"/>
                <a:gd name="T50" fmla="*/ 99 w 278"/>
                <a:gd name="T51" fmla="*/ 157 h 218"/>
                <a:gd name="T52" fmla="*/ 99 w 278"/>
                <a:gd name="T53" fmla="*/ 176 h 218"/>
                <a:gd name="T54" fmla="*/ 82 w 278"/>
                <a:gd name="T55" fmla="*/ 189 h 218"/>
                <a:gd name="T56" fmla="*/ 53 w 278"/>
                <a:gd name="T57" fmla="*/ 185 h 218"/>
                <a:gd name="T58" fmla="*/ 37 w 278"/>
                <a:gd name="T59" fmla="*/ 169 h 218"/>
                <a:gd name="T60" fmla="*/ 25 w 278"/>
                <a:gd name="T61" fmla="*/ 155 h 218"/>
                <a:gd name="T62" fmla="*/ 16 w 278"/>
                <a:gd name="T63" fmla="*/ 142 h 218"/>
                <a:gd name="T64" fmla="*/ 9 w 278"/>
                <a:gd name="T65" fmla="*/ 119 h 218"/>
                <a:gd name="T66" fmla="*/ 21 w 278"/>
                <a:gd name="T67" fmla="*/ 114 h 218"/>
                <a:gd name="T68" fmla="*/ 46 w 278"/>
                <a:gd name="T69" fmla="*/ 114 h 218"/>
                <a:gd name="T70" fmla="*/ 56 w 278"/>
                <a:gd name="T71" fmla="*/ 103 h 218"/>
                <a:gd name="T72" fmla="*/ 36 w 278"/>
                <a:gd name="T73" fmla="*/ 81 h 218"/>
                <a:gd name="T74" fmla="*/ 61 w 278"/>
                <a:gd name="T75" fmla="*/ 76 h 218"/>
                <a:gd name="T76" fmla="*/ 76 w 278"/>
                <a:gd name="T77" fmla="*/ 68 h 218"/>
                <a:gd name="T78" fmla="*/ 89 w 278"/>
                <a:gd name="T79" fmla="*/ 46 h 218"/>
                <a:gd name="T80" fmla="*/ 120 w 278"/>
                <a:gd name="T81" fmla="*/ 3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8" h="218">
                  <a:moveTo>
                    <a:pt x="139" y="12"/>
                  </a:moveTo>
                  <a:cubicBezTo>
                    <a:pt x="142" y="13"/>
                    <a:pt x="146" y="14"/>
                    <a:pt x="150" y="14"/>
                  </a:cubicBezTo>
                  <a:cubicBezTo>
                    <a:pt x="154" y="13"/>
                    <a:pt x="156" y="11"/>
                    <a:pt x="160" y="10"/>
                  </a:cubicBezTo>
                  <a:cubicBezTo>
                    <a:pt x="166" y="8"/>
                    <a:pt x="173" y="9"/>
                    <a:pt x="179" y="7"/>
                  </a:cubicBezTo>
                  <a:cubicBezTo>
                    <a:pt x="183" y="5"/>
                    <a:pt x="184" y="3"/>
                    <a:pt x="188" y="2"/>
                  </a:cubicBezTo>
                  <a:cubicBezTo>
                    <a:pt x="192" y="0"/>
                    <a:pt x="196" y="3"/>
                    <a:pt x="200" y="6"/>
                  </a:cubicBezTo>
                  <a:cubicBezTo>
                    <a:pt x="202" y="7"/>
                    <a:pt x="205" y="10"/>
                    <a:pt x="208" y="11"/>
                  </a:cubicBezTo>
                  <a:cubicBezTo>
                    <a:pt x="212" y="13"/>
                    <a:pt x="214" y="10"/>
                    <a:pt x="219" y="10"/>
                  </a:cubicBezTo>
                  <a:cubicBezTo>
                    <a:pt x="224" y="10"/>
                    <a:pt x="231" y="15"/>
                    <a:pt x="232" y="20"/>
                  </a:cubicBezTo>
                  <a:cubicBezTo>
                    <a:pt x="232" y="24"/>
                    <a:pt x="228" y="28"/>
                    <a:pt x="229" y="31"/>
                  </a:cubicBezTo>
                  <a:cubicBezTo>
                    <a:pt x="229" y="34"/>
                    <a:pt x="233" y="37"/>
                    <a:pt x="233" y="40"/>
                  </a:cubicBezTo>
                  <a:cubicBezTo>
                    <a:pt x="234" y="43"/>
                    <a:pt x="231" y="47"/>
                    <a:pt x="232" y="50"/>
                  </a:cubicBezTo>
                  <a:cubicBezTo>
                    <a:pt x="233" y="53"/>
                    <a:pt x="239" y="56"/>
                    <a:pt x="242" y="59"/>
                  </a:cubicBezTo>
                  <a:cubicBezTo>
                    <a:pt x="245" y="63"/>
                    <a:pt x="245" y="68"/>
                    <a:pt x="248" y="72"/>
                  </a:cubicBezTo>
                  <a:cubicBezTo>
                    <a:pt x="249" y="76"/>
                    <a:pt x="252" y="78"/>
                    <a:pt x="255" y="81"/>
                  </a:cubicBezTo>
                  <a:cubicBezTo>
                    <a:pt x="258" y="86"/>
                    <a:pt x="259" y="87"/>
                    <a:pt x="256" y="91"/>
                  </a:cubicBezTo>
                  <a:cubicBezTo>
                    <a:pt x="253" y="94"/>
                    <a:pt x="250" y="95"/>
                    <a:pt x="247" y="96"/>
                  </a:cubicBezTo>
                  <a:cubicBezTo>
                    <a:pt x="242" y="98"/>
                    <a:pt x="241" y="98"/>
                    <a:pt x="238" y="101"/>
                  </a:cubicBezTo>
                  <a:cubicBezTo>
                    <a:pt x="236" y="105"/>
                    <a:pt x="235" y="109"/>
                    <a:pt x="232" y="112"/>
                  </a:cubicBezTo>
                  <a:cubicBezTo>
                    <a:pt x="235" y="113"/>
                    <a:pt x="240" y="114"/>
                    <a:pt x="243" y="114"/>
                  </a:cubicBezTo>
                  <a:cubicBezTo>
                    <a:pt x="247" y="112"/>
                    <a:pt x="248" y="109"/>
                    <a:pt x="253" y="109"/>
                  </a:cubicBezTo>
                  <a:cubicBezTo>
                    <a:pt x="257" y="109"/>
                    <a:pt x="261" y="111"/>
                    <a:pt x="265" y="111"/>
                  </a:cubicBezTo>
                  <a:cubicBezTo>
                    <a:pt x="272" y="110"/>
                    <a:pt x="271" y="108"/>
                    <a:pt x="277" y="113"/>
                  </a:cubicBezTo>
                  <a:cubicBezTo>
                    <a:pt x="270" y="117"/>
                    <a:pt x="272" y="121"/>
                    <a:pt x="273" y="128"/>
                  </a:cubicBezTo>
                  <a:cubicBezTo>
                    <a:pt x="275" y="134"/>
                    <a:pt x="275" y="138"/>
                    <a:pt x="275" y="144"/>
                  </a:cubicBezTo>
                  <a:cubicBezTo>
                    <a:pt x="275" y="148"/>
                    <a:pt x="278" y="155"/>
                    <a:pt x="276" y="157"/>
                  </a:cubicBezTo>
                  <a:cubicBezTo>
                    <a:pt x="273" y="163"/>
                    <a:pt x="267" y="158"/>
                    <a:pt x="266" y="154"/>
                  </a:cubicBezTo>
                  <a:cubicBezTo>
                    <a:pt x="264" y="150"/>
                    <a:pt x="269" y="143"/>
                    <a:pt x="268" y="138"/>
                  </a:cubicBezTo>
                  <a:cubicBezTo>
                    <a:pt x="266" y="135"/>
                    <a:pt x="261" y="133"/>
                    <a:pt x="258" y="136"/>
                  </a:cubicBezTo>
                  <a:cubicBezTo>
                    <a:pt x="251" y="140"/>
                    <a:pt x="259" y="144"/>
                    <a:pt x="257" y="149"/>
                  </a:cubicBezTo>
                  <a:cubicBezTo>
                    <a:pt x="257" y="152"/>
                    <a:pt x="249" y="158"/>
                    <a:pt x="247" y="161"/>
                  </a:cubicBezTo>
                  <a:cubicBezTo>
                    <a:pt x="251" y="161"/>
                    <a:pt x="255" y="161"/>
                    <a:pt x="258" y="162"/>
                  </a:cubicBezTo>
                  <a:cubicBezTo>
                    <a:pt x="264" y="162"/>
                    <a:pt x="264" y="161"/>
                    <a:pt x="266" y="167"/>
                  </a:cubicBezTo>
                  <a:cubicBezTo>
                    <a:pt x="267" y="171"/>
                    <a:pt x="267" y="172"/>
                    <a:pt x="264" y="175"/>
                  </a:cubicBezTo>
                  <a:cubicBezTo>
                    <a:pt x="262" y="178"/>
                    <a:pt x="257" y="182"/>
                    <a:pt x="253" y="183"/>
                  </a:cubicBezTo>
                  <a:cubicBezTo>
                    <a:pt x="247" y="184"/>
                    <a:pt x="240" y="177"/>
                    <a:pt x="235" y="180"/>
                  </a:cubicBezTo>
                  <a:cubicBezTo>
                    <a:pt x="229" y="185"/>
                    <a:pt x="232" y="196"/>
                    <a:pt x="229" y="202"/>
                  </a:cubicBezTo>
                  <a:cubicBezTo>
                    <a:pt x="225" y="209"/>
                    <a:pt x="221" y="212"/>
                    <a:pt x="213" y="212"/>
                  </a:cubicBezTo>
                  <a:cubicBezTo>
                    <a:pt x="204" y="211"/>
                    <a:pt x="201" y="206"/>
                    <a:pt x="193" y="203"/>
                  </a:cubicBezTo>
                  <a:cubicBezTo>
                    <a:pt x="190" y="202"/>
                    <a:pt x="186" y="202"/>
                    <a:pt x="182" y="202"/>
                  </a:cubicBezTo>
                  <a:cubicBezTo>
                    <a:pt x="175" y="204"/>
                    <a:pt x="181" y="204"/>
                    <a:pt x="176" y="209"/>
                  </a:cubicBezTo>
                  <a:cubicBezTo>
                    <a:pt x="174" y="212"/>
                    <a:pt x="170" y="211"/>
                    <a:pt x="167" y="211"/>
                  </a:cubicBezTo>
                  <a:cubicBezTo>
                    <a:pt x="163" y="212"/>
                    <a:pt x="160" y="214"/>
                    <a:pt x="156" y="215"/>
                  </a:cubicBezTo>
                  <a:cubicBezTo>
                    <a:pt x="152" y="216"/>
                    <a:pt x="150" y="218"/>
                    <a:pt x="146" y="213"/>
                  </a:cubicBezTo>
                  <a:cubicBezTo>
                    <a:pt x="141" y="208"/>
                    <a:pt x="143" y="204"/>
                    <a:pt x="147" y="200"/>
                  </a:cubicBezTo>
                  <a:cubicBezTo>
                    <a:pt x="148" y="198"/>
                    <a:pt x="151" y="195"/>
                    <a:pt x="151" y="194"/>
                  </a:cubicBezTo>
                  <a:cubicBezTo>
                    <a:pt x="151" y="191"/>
                    <a:pt x="151" y="193"/>
                    <a:pt x="149" y="191"/>
                  </a:cubicBezTo>
                  <a:cubicBezTo>
                    <a:pt x="147" y="188"/>
                    <a:pt x="142" y="187"/>
                    <a:pt x="139" y="185"/>
                  </a:cubicBezTo>
                  <a:cubicBezTo>
                    <a:pt x="131" y="180"/>
                    <a:pt x="133" y="169"/>
                    <a:pt x="131" y="161"/>
                  </a:cubicBezTo>
                  <a:cubicBezTo>
                    <a:pt x="130" y="155"/>
                    <a:pt x="122" y="147"/>
                    <a:pt x="117" y="145"/>
                  </a:cubicBezTo>
                  <a:cubicBezTo>
                    <a:pt x="112" y="143"/>
                    <a:pt x="111" y="145"/>
                    <a:pt x="108" y="149"/>
                  </a:cubicBezTo>
                  <a:cubicBezTo>
                    <a:pt x="106" y="152"/>
                    <a:pt x="102" y="154"/>
                    <a:pt x="99" y="157"/>
                  </a:cubicBezTo>
                  <a:cubicBezTo>
                    <a:pt x="97" y="161"/>
                    <a:pt x="98" y="161"/>
                    <a:pt x="99" y="166"/>
                  </a:cubicBezTo>
                  <a:cubicBezTo>
                    <a:pt x="100" y="169"/>
                    <a:pt x="101" y="174"/>
                    <a:pt x="99" y="176"/>
                  </a:cubicBezTo>
                  <a:cubicBezTo>
                    <a:pt x="97" y="178"/>
                    <a:pt x="90" y="175"/>
                    <a:pt x="87" y="177"/>
                  </a:cubicBezTo>
                  <a:cubicBezTo>
                    <a:pt x="84" y="180"/>
                    <a:pt x="84" y="186"/>
                    <a:pt x="82" y="189"/>
                  </a:cubicBezTo>
                  <a:cubicBezTo>
                    <a:pt x="75" y="196"/>
                    <a:pt x="72" y="187"/>
                    <a:pt x="65" y="186"/>
                  </a:cubicBezTo>
                  <a:cubicBezTo>
                    <a:pt x="60" y="186"/>
                    <a:pt x="58" y="188"/>
                    <a:pt x="53" y="185"/>
                  </a:cubicBezTo>
                  <a:cubicBezTo>
                    <a:pt x="47" y="183"/>
                    <a:pt x="49" y="181"/>
                    <a:pt x="46" y="176"/>
                  </a:cubicBezTo>
                  <a:cubicBezTo>
                    <a:pt x="44" y="171"/>
                    <a:pt x="42" y="170"/>
                    <a:pt x="37" y="169"/>
                  </a:cubicBezTo>
                  <a:cubicBezTo>
                    <a:pt x="30" y="167"/>
                    <a:pt x="32" y="169"/>
                    <a:pt x="29" y="162"/>
                  </a:cubicBezTo>
                  <a:cubicBezTo>
                    <a:pt x="27" y="157"/>
                    <a:pt x="28" y="159"/>
                    <a:pt x="25" y="155"/>
                  </a:cubicBezTo>
                  <a:cubicBezTo>
                    <a:pt x="24" y="154"/>
                    <a:pt x="22" y="154"/>
                    <a:pt x="21" y="153"/>
                  </a:cubicBezTo>
                  <a:cubicBezTo>
                    <a:pt x="18" y="149"/>
                    <a:pt x="18" y="145"/>
                    <a:pt x="16" y="142"/>
                  </a:cubicBezTo>
                  <a:cubicBezTo>
                    <a:pt x="11" y="135"/>
                    <a:pt x="5" y="129"/>
                    <a:pt x="0" y="122"/>
                  </a:cubicBezTo>
                  <a:cubicBezTo>
                    <a:pt x="3" y="120"/>
                    <a:pt x="6" y="120"/>
                    <a:pt x="9" y="119"/>
                  </a:cubicBezTo>
                  <a:cubicBezTo>
                    <a:pt x="11" y="119"/>
                    <a:pt x="16" y="121"/>
                    <a:pt x="18" y="119"/>
                  </a:cubicBezTo>
                  <a:cubicBezTo>
                    <a:pt x="20" y="118"/>
                    <a:pt x="18" y="115"/>
                    <a:pt x="21" y="114"/>
                  </a:cubicBezTo>
                  <a:cubicBezTo>
                    <a:pt x="24" y="113"/>
                    <a:pt x="28" y="115"/>
                    <a:pt x="31" y="115"/>
                  </a:cubicBezTo>
                  <a:cubicBezTo>
                    <a:pt x="34" y="115"/>
                    <a:pt x="43" y="116"/>
                    <a:pt x="46" y="114"/>
                  </a:cubicBezTo>
                  <a:cubicBezTo>
                    <a:pt x="48" y="113"/>
                    <a:pt x="48" y="109"/>
                    <a:pt x="49" y="107"/>
                  </a:cubicBezTo>
                  <a:cubicBezTo>
                    <a:pt x="51" y="105"/>
                    <a:pt x="54" y="104"/>
                    <a:pt x="56" y="103"/>
                  </a:cubicBezTo>
                  <a:cubicBezTo>
                    <a:pt x="50" y="99"/>
                    <a:pt x="45" y="99"/>
                    <a:pt x="38" y="97"/>
                  </a:cubicBezTo>
                  <a:cubicBezTo>
                    <a:pt x="31" y="93"/>
                    <a:pt x="28" y="84"/>
                    <a:pt x="36" y="81"/>
                  </a:cubicBezTo>
                  <a:cubicBezTo>
                    <a:pt x="43" y="78"/>
                    <a:pt x="48" y="86"/>
                    <a:pt x="53" y="84"/>
                  </a:cubicBezTo>
                  <a:cubicBezTo>
                    <a:pt x="56" y="82"/>
                    <a:pt x="58" y="77"/>
                    <a:pt x="61" y="76"/>
                  </a:cubicBezTo>
                  <a:cubicBezTo>
                    <a:pt x="63" y="76"/>
                    <a:pt x="69" y="80"/>
                    <a:pt x="72" y="81"/>
                  </a:cubicBezTo>
                  <a:cubicBezTo>
                    <a:pt x="72" y="75"/>
                    <a:pt x="71" y="71"/>
                    <a:pt x="76" y="68"/>
                  </a:cubicBezTo>
                  <a:cubicBezTo>
                    <a:pt x="83" y="64"/>
                    <a:pt x="82" y="65"/>
                    <a:pt x="83" y="57"/>
                  </a:cubicBezTo>
                  <a:cubicBezTo>
                    <a:pt x="84" y="50"/>
                    <a:pt x="86" y="51"/>
                    <a:pt x="89" y="46"/>
                  </a:cubicBezTo>
                  <a:cubicBezTo>
                    <a:pt x="91" y="42"/>
                    <a:pt x="89" y="34"/>
                    <a:pt x="92" y="31"/>
                  </a:cubicBezTo>
                  <a:cubicBezTo>
                    <a:pt x="100" y="24"/>
                    <a:pt x="112" y="37"/>
                    <a:pt x="120" y="35"/>
                  </a:cubicBezTo>
                  <a:cubicBezTo>
                    <a:pt x="128" y="32"/>
                    <a:pt x="137" y="20"/>
                    <a:pt x="139" y="1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9" name="Oval 108">
              <a:extLst>
                <a:ext uri="{FF2B5EF4-FFF2-40B4-BE49-F238E27FC236}">
                  <a16:creationId xmlns:a16="http://schemas.microsoft.com/office/drawing/2014/main" id="{6440498A-770F-79F1-AFA6-EC5A2A74D82F}"/>
                </a:ext>
              </a:extLst>
            </p:cNvPr>
            <p:cNvSpPr>
              <a:spLocks noChangeAspect="1"/>
            </p:cNvSpPr>
            <p:nvPr/>
          </p:nvSpPr>
          <p:spPr bwMode="auto">
            <a:xfrm>
              <a:off x="6694483" y="4284477"/>
              <a:ext cx="78471" cy="78471"/>
            </a:xfrm>
            <a:prstGeom prst="ellipse">
              <a:avLst/>
            </a:prstGeom>
            <a:solidFill>
              <a:schemeClr val="accent4"/>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0" name="Oval 109">
              <a:extLst>
                <a:ext uri="{FF2B5EF4-FFF2-40B4-BE49-F238E27FC236}">
                  <a16:creationId xmlns:a16="http://schemas.microsoft.com/office/drawing/2014/main" id="{EE41E33D-8867-1071-1AA1-6AA8FA1586E1}"/>
                </a:ext>
              </a:extLst>
            </p:cNvPr>
            <p:cNvSpPr>
              <a:spLocks noChangeAspect="1"/>
            </p:cNvSpPr>
            <p:nvPr/>
          </p:nvSpPr>
          <p:spPr bwMode="auto">
            <a:xfrm>
              <a:off x="7480466" y="3928280"/>
              <a:ext cx="78471" cy="78471"/>
            </a:xfrm>
            <a:prstGeom prst="ellipse">
              <a:avLst/>
            </a:prstGeom>
            <a:solidFill>
              <a:schemeClr val="accent4"/>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1" name="Oval 110">
              <a:extLst>
                <a:ext uri="{FF2B5EF4-FFF2-40B4-BE49-F238E27FC236}">
                  <a16:creationId xmlns:a16="http://schemas.microsoft.com/office/drawing/2014/main" id="{5B4FEEBB-2FC3-DEF1-57E2-EE9F0CFB8F44}"/>
                </a:ext>
              </a:extLst>
            </p:cNvPr>
            <p:cNvSpPr>
              <a:spLocks noChangeAspect="1"/>
            </p:cNvSpPr>
            <p:nvPr/>
          </p:nvSpPr>
          <p:spPr bwMode="auto">
            <a:xfrm>
              <a:off x="6416384" y="4695917"/>
              <a:ext cx="78471" cy="78471"/>
            </a:xfrm>
            <a:prstGeom prst="ellipse">
              <a:avLst/>
            </a:prstGeom>
            <a:solidFill>
              <a:schemeClr val="accent4"/>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2" name="Oval 111">
              <a:extLst>
                <a:ext uri="{FF2B5EF4-FFF2-40B4-BE49-F238E27FC236}">
                  <a16:creationId xmlns:a16="http://schemas.microsoft.com/office/drawing/2014/main" id="{61AD683B-F0A7-0AE8-1EFA-36031C8B0DB3}"/>
                </a:ext>
              </a:extLst>
            </p:cNvPr>
            <p:cNvSpPr>
              <a:spLocks noChangeAspect="1"/>
            </p:cNvSpPr>
            <p:nvPr/>
          </p:nvSpPr>
          <p:spPr bwMode="auto">
            <a:xfrm>
              <a:off x="6115327" y="2778053"/>
              <a:ext cx="78471" cy="78471"/>
            </a:xfrm>
            <a:prstGeom prst="ellipse">
              <a:avLst/>
            </a:prstGeom>
            <a:solidFill>
              <a:schemeClr val="accent4"/>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3" name="Oval 112">
              <a:extLst>
                <a:ext uri="{FF2B5EF4-FFF2-40B4-BE49-F238E27FC236}">
                  <a16:creationId xmlns:a16="http://schemas.microsoft.com/office/drawing/2014/main" id="{60A172B4-98F1-0C32-94C3-F4314FB5E739}"/>
                </a:ext>
              </a:extLst>
            </p:cNvPr>
            <p:cNvSpPr>
              <a:spLocks noChangeAspect="1"/>
            </p:cNvSpPr>
            <p:nvPr/>
          </p:nvSpPr>
          <p:spPr bwMode="auto">
            <a:xfrm>
              <a:off x="6777246" y="3290746"/>
              <a:ext cx="78471" cy="78471"/>
            </a:xfrm>
            <a:prstGeom prst="ellipse">
              <a:avLst/>
            </a:prstGeom>
            <a:solidFill>
              <a:schemeClr val="accent4"/>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4" name="Oval 113">
              <a:extLst>
                <a:ext uri="{FF2B5EF4-FFF2-40B4-BE49-F238E27FC236}">
                  <a16:creationId xmlns:a16="http://schemas.microsoft.com/office/drawing/2014/main" id="{FC682F34-7BC5-BAC4-40F3-CC74AC5F0ADD}"/>
                </a:ext>
              </a:extLst>
            </p:cNvPr>
            <p:cNvSpPr>
              <a:spLocks noChangeAspect="1"/>
            </p:cNvSpPr>
            <p:nvPr/>
          </p:nvSpPr>
          <p:spPr bwMode="auto">
            <a:xfrm>
              <a:off x="7240870" y="3941462"/>
              <a:ext cx="78471" cy="78471"/>
            </a:xfrm>
            <a:prstGeom prst="ellipse">
              <a:avLst/>
            </a:prstGeom>
            <a:solidFill>
              <a:schemeClr val="accent4"/>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5" name="Oval 114">
              <a:extLst>
                <a:ext uri="{FF2B5EF4-FFF2-40B4-BE49-F238E27FC236}">
                  <a16:creationId xmlns:a16="http://schemas.microsoft.com/office/drawing/2014/main" id="{E9F13EF0-C079-E24F-6C4C-1C9D9A156CA9}"/>
                </a:ext>
              </a:extLst>
            </p:cNvPr>
            <p:cNvSpPr>
              <a:spLocks noChangeAspect="1"/>
            </p:cNvSpPr>
            <p:nvPr/>
          </p:nvSpPr>
          <p:spPr bwMode="auto">
            <a:xfrm>
              <a:off x="7098530" y="4260156"/>
              <a:ext cx="78471" cy="78471"/>
            </a:xfrm>
            <a:prstGeom prst="ellipse">
              <a:avLst/>
            </a:prstGeom>
            <a:solidFill>
              <a:schemeClr val="accent4"/>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6" name="Oval 115">
              <a:extLst>
                <a:ext uri="{FF2B5EF4-FFF2-40B4-BE49-F238E27FC236}">
                  <a16:creationId xmlns:a16="http://schemas.microsoft.com/office/drawing/2014/main" id="{34447135-3E38-15DC-0A83-AE88EE70A604}"/>
                </a:ext>
              </a:extLst>
            </p:cNvPr>
            <p:cNvSpPr>
              <a:spLocks noChangeAspect="1"/>
            </p:cNvSpPr>
            <p:nvPr/>
          </p:nvSpPr>
          <p:spPr bwMode="auto">
            <a:xfrm>
              <a:off x="7081214" y="4592033"/>
              <a:ext cx="78471" cy="78471"/>
            </a:xfrm>
            <a:prstGeom prst="ellipse">
              <a:avLst/>
            </a:prstGeom>
            <a:solidFill>
              <a:schemeClr val="accent4"/>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7" name="Oval 116">
              <a:extLst>
                <a:ext uri="{FF2B5EF4-FFF2-40B4-BE49-F238E27FC236}">
                  <a16:creationId xmlns:a16="http://schemas.microsoft.com/office/drawing/2014/main" id="{3CD05DC6-CF75-4D4B-55F8-BBDC9E99C7DE}"/>
                </a:ext>
              </a:extLst>
            </p:cNvPr>
            <p:cNvSpPr>
              <a:spLocks noChangeAspect="1"/>
            </p:cNvSpPr>
            <p:nvPr/>
          </p:nvSpPr>
          <p:spPr bwMode="auto">
            <a:xfrm>
              <a:off x="6956275" y="4271858"/>
              <a:ext cx="78471" cy="78471"/>
            </a:xfrm>
            <a:prstGeom prst="ellipse">
              <a:avLst/>
            </a:prstGeom>
            <a:solidFill>
              <a:schemeClr val="accent4"/>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8" name="Oval 117">
              <a:extLst>
                <a:ext uri="{FF2B5EF4-FFF2-40B4-BE49-F238E27FC236}">
                  <a16:creationId xmlns:a16="http://schemas.microsoft.com/office/drawing/2014/main" id="{0156BF46-AC07-EF71-2CB4-FBDF9B5D7A3A}"/>
                </a:ext>
              </a:extLst>
            </p:cNvPr>
            <p:cNvSpPr>
              <a:spLocks noChangeAspect="1"/>
            </p:cNvSpPr>
            <p:nvPr/>
          </p:nvSpPr>
          <p:spPr bwMode="auto">
            <a:xfrm>
              <a:off x="6812943" y="3942172"/>
              <a:ext cx="78471" cy="78471"/>
            </a:xfrm>
            <a:prstGeom prst="ellipse">
              <a:avLst/>
            </a:prstGeom>
            <a:solidFill>
              <a:schemeClr val="accent4"/>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9" name="TextBox 103">
              <a:extLst>
                <a:ext uri="{FF2B5EF4-FFF2-40B4-BE49-F238E27FC236}">
                  <a16:creationId xmlns:a16="http://schemas.microsoft.com/office/drawing/2014/main" id="{73FC245A-1E6F-410B-5A9E-0EAED273EC1E}"/>
                </a:ext>
              </a:extLst>
            </p:cNvPr>
            <p:cNvSpPr txBox="1"/>
            <p:nvPr/>
          </p:nvSpPr>
          <p:spPr>
            <a:xfrm>
              <a:off x="7521067" y="3888662"/>
              <a:ext cx="540226" cy="184666"/>
            </a:xfrm>
            <a:prstGeom prst="rect">
              <a:avLst/>
            </a:prstGeom>
            <a:no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Cambridge</a:t>
              </a:r>
            </a:p>
          </p:txBody>
        </p:sp>
        <p:grpSp>
          <p:nvGrpSpPr>
            <p:cNvPr id="120" name="Group 119">
              <a:extLst>
                <a:ext uri="{FF2B5EF4-FFF2-40B4-BE49-F238E27FC236}">
                  <a16:creationId xmlns:a16="http://schemas.microsoft.com/office/drawing/2014/main" id="{0A685834-B293-2E4B-879C-C1DB3A51861A}"/>
                </a:ext>
              </a:extLst>
            </p:cNvPr>
            <p:cNvGrpSpPr/>
            <p:nvPr/>
          </p:nvGrpSpPr>
          <p:grpSpPr>
            <a:xfrm>
              <a:off x="7107907" y="3587804"/>
              <a:ext cx="698376" cy="184666"/>
              <a:chOff x="9159177" y="5157841"/>
              <a:chExt cx="846690" cy="223884"/>
            </a:xfrm>
          </p:grpSpPr>
          <p:sp>
            <p:nvSpPr>
              <p:cNvPr id="207" name="Oval 206">
                <a:extLst>
                  <a:ext uri="{FF2B5EF4-FFF2-40B4-BE49-F238E27FC236}">
                    <a16:creationId xmlns:a16="http://schemas.microsoft.com/office/drawing/2014/main" id="{D1B11B1E-8C7F-83F1-0645-A8761BF2DAF2}"/>
                  </a:ext>
                </a:extLst>
              </p:cNvPr>
              <p:cNvSpPr>
                <a:spLocks noChangeAspect="1"/>
              </p:cNvSpPr>
              <p:nvPr/>
            </p:nvSpPr>
            <p:spPr bwMode="auto">
              <a:xfrm>
                <a:off x="9173276" y="5221552"/>
                <a:ext cx="95136" cy="95136"/>
              </a:xfrm>
              <a:prstGeom prst="ellipse">
                <a:avLst/>
              </a:prstGeom>
              <a:solidFill>
                <a:schemeClr val="accent4"/>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8" name="TextBox 104">
                <a:extLst>
                  <a:ext uri="{FF2B5EF4-FFF2-40B4-BE49-F238E27FC236}">
                    <a16:creationId xmlns:a16="http://schemas.microsoft.com/office/drawing/2014/main" id="{5DCF8995-7066-ED7A-CDA0-8A0D84CFD4F0}"/>
                  </a:ext>
                </a:extLst>
              </p:cNvPr>
              <p:cNvSpPr txBox="1"/>
              <p:nvPr/>
            </p:nvSpPr>
            <p:spPr>
              <a:xfrm>
                <a:off x="9159177" y="5157841"/>
                <a:ext cx="846690" cy="223884"/>
              </a:xfrm>
              <a:prstGeom prst="rect">
                <a:avLst/>
              </a:prstGeom>
              <a:no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East Midlands</a:t>
                </a:r>
              </a:p>
            </p:txBody>
          </p:sp>
        </p:grpSp>
        <p:grpSp>
          <p:nvGrpSpPr>
            <p:cNvPr id="121" name="Group 120">
              <a:extLst>
                <a:ext uri="{FF2B5EF4-FFF2-40B4-BE49-F238E27FC236}">
                  <a16:creationId xmlns:a16="http://schemas.microsoft.com/office/drawing/2014/main" id="{467DB5D5-D49A-E513-9196-F1249EF8AD42}"/>
                </a:ext>
              </a:extLst>
            </p:cNvPr>
            <p:cNvGrpSpPr/>
            <p:nvPr/>
          </p:nvGrpSpPr>
          <p:grpSpPr>
            <a:xfrm>
              <a:off x="7263056" y="3405171"/>
              <a:ext cx="540226" cy="184666"/>
              <a:chOff x="9281616" y="4947521"/>
              <a:chExt cx="654954" cy="223884"/>
            </a:xfrm>
          </p:grpSpPr>
          <p:sp>
            <p:nvSpPr>
              <p:cNvPr id="205" name="Oval 204">
                <a:extLst>
                  <a:ext uri="{FF2B5EF4-FFF2-40B4-BE49-F238E27FC236}">
                    <a16:creationId xmlns:a16="http://schemas.microsoft.com/office/drawing/2014/main" id="{6852F1FE-5636-5259-92BA-606E279825F9}"/>
                  </a:ext>
                </a:extLst>
              </p:cNvPr>
              <p:cNvSpPr>
                <a:spLocks noChangeAspect="1"/>
              </p:cNvSpPr>
              <p:nvPr/>
            </p:nvSpPr>
            <p:spPr bwMode="auto">
              <a:xfrm>
                <a:off x="9329764" y="4998252"/>
                <a:ext cx="95136" cy="95136"/>
              </a:xfrm>
              <a:prstGeom prst="ellipse">
                <a:avLst/>
              </a:prstGeom>
              <a:solidFill>
                <a:schemeClr val="accent4"/>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6" name="TextBox 105">
                <a:extLst>
                  <a:ext uri="{FF2B5EF4-FFF2-40B4-BE49-F238E27FC236}">
                    <a16:creationId xmlns:a16="http://schemas.microsoft.com/office/drawing/2014/main" id="{CBE115F3-71F9-6944-4DD0-68E0E0D8FBF1}"/>
                  </a:ext>
                </a:extLst>
              </p:cNvPr>
              <p:cNvSpPr txBox="1"/>
              <p:nvPr/>
            </p:nvSpPr>
            <p:spPr>
              <a:xfrm>
                <a:off x="9281616" y="4947521"/>
                <a:ext cx="654954" cy="223884"/>
              </a:xfrm>
              <a:prstGeom prst="rect">
                <a:avLst/>
              </a:prstGeom>
              <a:no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Lincoln</a:t>
                </a:r>
              </a:p>
            </p:txBody>
          </p:sp>
        </p:grpSp>
        <p:grpSp>
          <p:nvGrpSpPr>
            <p:cNvPr id="122" name="Group 121">
              <a:extLst>
                <a:ext uri="{FF2B5EF4-FFF2-40B4-BE49-F238E27FC236}">
                  <a16:creationId xmlns:a16="http://schemas.microsoft.com/office/drawing/2014/main" id="{0B23C3CF-E102-5257-556F-1D538B50CA61}"/>
                </a:ext>
              </a:extLst>
            </p:cNvPr>
            <p:cNvGrpSpPr/>
            <p:nvPr/>
          </p:nvGrpSpPr>
          <p:grpSpPr>
            <a:xfrm>
              <a:off x="6121685" y="3242002"/>
              <a:ext cx="548457" cy="184666"/>
              <a:chOff x="7904424" y="4700520"/>
              <a:chExt cx="664933" cy="223884"/>
            </a:xfrm>
          </p:grpSpPr>
          <p:sp>
            <p:nvSpPr>
              <p:cNvPr id="203" name="Oval 202">
                <a:extLst>
                  <a:ext uri="{FF2B5EF4-FFF2-40B4-BE49-F238E27FC236}">
                    <a16:creationId xmlns:a16="http://schemas.microsoft.com/office/drawing/2014/main" id="{C82C9A15-FBA2-4A94-6A4B-EF882D65AB34}"/>
                  </a:ext>
                </a:extLst>
              </p:cNvPr>
              <p:cNvSpPr>
                <a:spLocks noChangeAspect="1"/>
              </p:cNvSpPr>
              <p:nvPr/>
            </p:nvSpPr>
            <p:spPr bwMode="auto">
              <a:xfrm>
                <a:off x="8474221" y="4783044"/>
                <a:ext cx="95136" cy="95136"/>
              </a:xfrm>
              <a:prstGeom prst="ellipse">
                <a:avLst/>
              </a:prstGeom>
              <a:solidFill>
                <a:schemeClr val="accent4"/>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4" name="TextBox 106">
                <a:extLst>
                  <a:ext uri="{FF2B5EF4-FFF2-40B4-BE49-F238E27FC236}">
                    <a16:creationId xmlns:a16="http://schemas.microsoft.com/office/drawing/2014/main" id="{2DD1809E-D56F-E563-210A-11BC083A7EF2}"/>
                  </a:ext>
                </a:extLst>
              </p:cNvPr>
              <p:cNvSpPr txBox="1"/>
              <p:nvPr/>
            </p:nvSpPr>
            <p:spPr>
              <a:xfrm>
                <a:off x="7904424" y="4700520"/>
                <a:ext cx="654954" cy="223884"/>
              </a:xfrm>
              <a:prstGeom prst="rect">
                <a:avLst/>
              </a:prstGeom>
              <a:no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Liverpool</a:t>
                </a:r>
              </a:p>
            </p:txBody>
          </p:sp>
        </p:grpSp>
        <p:sp>
          <p:nvSpPr>
            <p:cNvPr id="123" name="TextBox 107">
              <a:extLst>
                <a:ext uri="{FF2B5EF4-FFF2-40B4-BE49-F238E27FC236}">
                  <a16:creationId xmlns:a16="http://schemas.microsoft.com/office/drawing/2014/main" id="{E76700A7-3502-C292-5650-D1B2E87DE0A0}"/>
                </a:ext>
              </a:extLst>
            </p:cNvPr>
            <p:cNvSpPr txBox="1"/>
            <p:nvPr/>
          </p:nvSpPr>
          <p:spPr>
            <a:xfrm>
              <a:off x="6992152" y="3795624"/>
              <a:ext cx="625949" cy="184666"/>
            </a:xfrm>
            <a:prstGeom prst="rect">
              <a:avLst/>
            </a:prstGeom>
            <a:no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Northampton</a:t>
              </a:r>
            </a:p>
          </p:txBody>
        </p:sp>
        <p:grpSp>
          <p:nvGrpSpPr>
            <p:cNvPr id="124" name="Group 123">
              <a:extLst>
                <a:ext uri="{FF2B5EF4-FFF2-40B4-BE49-F238E27FC236}">
                  <a16:creationId xmlns:a16="http://schemas.microsoft.com/office/drawing/2014/main" id="{8D95071C-3850-A7C1-03B9-E253A7A8BA6E}"/>
                </a:ext>
              </a:extLst>
            </p:cNvPr>
            <p:cNvGrpSpPr/>
            <p:nvPr/>
          </p:nvGrpSpPr>
          <p:grpSpPr>
            <a:xfrm>
              <a:off x="5984147" y="3355333"/>
              <a:ext cx="660107" cy="184666"/>
              <a:chOff x="7433556" y="4832501"/>
              <a:chExt cx="800294" cy="223884"/>
            </a:xfrm>
          </p:grpSpPr>
          <p:sp>
            <p:nvSpPr>
              <p:cNvPr id="201" name="Oval 200">
                <a:extLst>
                  <a:ext uri="{FF2B5EF4-FFF2-40B4-BE49-F238E27FC236}">
                    <a16:creationId xmlns:a16="http://schemas.microsoft.com/office/drawing/2014/main" id="{332EE0D4-F8AE-423A-5DE5-8344758F56B2}"/>
                  </a:ext>
                </a:extLst>
              </p:cNvPr>
              <p:cNvSpPr>
                <a:spLocks noChangeAspect="1"/>
              </p:cNvSpPr>
              <p:nvPr/>
            </p:nvSpPr>
            <p:spPr bwMode="auto">
              <a:xfrm>
                <a:off x="8138714" y="4888686"/>
                <a:ext cx="95136" cy="95136"/>
              </a:xfrm>
              <a:prstGeom prst="ellipse">
                <a:avLst/>
              </a:prstGeom>
              <a:solidFill>
                <a:schemeClr val="accent4"/>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2" name="TextBox 108">
                <a:extLst>
                  <a:ext uri="{FF2B5EF4-FFF2-40B4-BE49-F238E27FC236}">
                    <a16:creationId xmlns:a16="http://schemas.microsoft.com/office/drawing/2014/main" id="{74C19367-BFB0-E75C-8CAD-51215F430711}"/>
                  </a:ext>
                </a:extLst>
              </p:cNvPr>
              <p:cNvSpPr txBox="1"/>
              <p:nvPr/>
            </p:nvSpPr>
            <p:spPr>
              <a:xfrm>
                <a:off x="7433556" y="4832501"/>
                <a:ext cx="757360" cy="223884"/>
              </a:xfrm>
              <a:prstGeom prst="rect">
                <a:avLst/>
              </a:prstGeom>
              <a:no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North Wales</a:t>
                </a:r>
              </a:p>
            </p:txBody>
          </p:sp>
        </p:grpSp>
        <p:grpSp>
          <p:nvGrpSpPr>
            <p:cNvPr id="125" name="Group 124">
              <a:extLst>
                <a:ext uri="{FF2B5EF4-FFF2-40B4-BE49-F238E27FC236}">
                  <a16:creationId xmlns:a16="http://schemas.microsoft.com/office/drawing/2014/main" id="{BE6B7462-446C-7AB0-D18D-38A5A863D5A4}"/>
                </a:ext>
              </a:extLst>
            </p:cNvPr>
            <p:cNvGrpSpPr/>
            <p:nvPr/>
          </p:nvGrpSpPr>
          <p:grpSpPr>
            <a:xfrm>
              <a:off x="7035014" y="3211191"/>
              <a:ext cx="540226" cy="184666"/>
              <a:chOff x="9061809" y="4789520"/>
              <a:chExt cx="654954" cy="223884"/>
            </a:xfrm>
          </p:grpSpPr>
          <p:sp>
            <p:nvSpPr>
              <p:cNvPr id="199" name="Oval 198">
                <a:extLst>
                  <a:ext uri="{FF2B5EF4-FFF2-40B4-BE49-F238E27FC236}">
                    <a16:creationId xmlns:a16="http://schemas.microsoft.com/office/drawing/2014/main" id="{AB475622-2E8E-DA18-EE5B-74997C2724BF}"/>
                  </a:ext>
                </a:extLst>
              </p:cNvPr>
              <p:cNvSpPr>
                <a:spLocks noChangeAspect="1"/>
              </p:cNvSpPr>
              <p:nvPr/>
            </p:nvSpPr>
            <p:spPr bwMode="auto">
              <a:xfrm>
                <a:off x="9086171" y="4835278"/>
                <a:ext cx="95136" cy="95136"/>
              </a:xfrm>
              <a:prstGeom prst="ellipse">
                <a:avLst/>
              </a:prstGeom>
              <a:solidFill>
                <a:schemeClr val="accent4"/>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0" name="TextBox 109">
                <a:extLst>
                  <a:ext uri="{FF2B5EF4-FFF2-40B4-BE49-F238E27FC236}">
                    <a16:creationId xmlns:a16="http://schemas.microsoft.com/office/drawing/2014/main" id="{32180272-2A59-BD8C-B297-B485C1EB2B44}"/>
                  </a:ext>
                </a:extLst>
              </p:cNvPr>
              <p:cNvSpPr txBox="1"/>
              <p:nvPr/>
            </p:nvSpPr>
            <p:spPr>
              <a:xfrm>
                <a:off x="9061809" y="4789520"/>
                <a:ext cx="654954" cy="223884"/>
              </a:xfrm>
              <a:prstGeom prst="rect">
                <a:avLst/>
              </a:prstGeom>
              <a:no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Sheffield</a:t>
                </a:r>
              </a:p>
            </p:txBody>
          </p:sp>
        </p:grpSp>
        <p:grpSp>
          <p:nvGrpSpPr>
            <p:cNvPr id="126" name="Group 125">
              <a:extLst>
                <a:ext uri="{FF2B5EF4-FFF2-40B4-BE49-F238E27FC236}">
                  <a16:creationId xmlns:a16="http://schemas.microsoft.com/office/drawing/2014/main" id="{B13D64D8-68BF-CD08-7DBF-A9FA8413F303}"/>
                </a:ext>
              </a:extLst>
            </p:cNvPr>
            <p:cNvGrpSpPr/>
            <p:nvPr/>
          </p:nvGrpSpPr>
          <p:grpSpPr>
            <a:xfrm>
              <a:off x="6171038" y="3484753"/>
              <a:ext cx="731896" cy="184666"/>
              <a:chOff x="7957687" y="5044004"/>
              <a:chExt cx="887328" cy="223884"/>
            </a:xfrm>
          </p:grpSpPr>
          <p:sp>
            <p:nvSpPr>
              <p:cNvPr id="197" name="Oval 196">
                <a:extLst>
                  <a:ext uri="{FF2B5EF4-FFF2-40B4-BE49-F238E27FC236}">
                    <a16:creationId xmlns:a16="http://schemas.microsoft.com/office/drawing/2014/main" id="{00476839-D918-52B1-8AB3-FD6F6F9DE311}"/>
                  </a:ext>
                </a:extLst>
              </p:cNvPr>
              <p:cNvSpPr>
                <a:spLocks noChangeAspect="1"/>
              </p:cNvSpPr>
              <p:nvPr/>
            </p:nvSpPr>
            <p:spPr bwMode="auto">
              <a:xfrm>
                <a:off x="8722373" y="5055219"/>
                <a:ext cx="95136" cy="95136"/>
              </a:xfrm>
              <a:prstGeom prst="ellipse">
                <a:avLst/>
              </a:prstGeom>
              <a:solidFill>
                <a:schemeClr val="accent4"/>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8" name="TextBox 110">
                <a:extLst>
                  <a:ext uri="{FF2B5EF4-FFF2-40B4-BE49-F238E27FC236}">
                    <a16:creationId xmlns:a16="http://schemas.microsoft.com/office/drawing/2014/main" id="{067316A2-BCF9-EBBC-F898-AF7E5E0DC809}"/>
                  </a:ext>
                </a:extLst>
              </p:cNvPr>
              <p:cNvSpPr txBox="1"/>
              <p:nvPr/>
            </p:nvSpPr>
            <p:spPr>
              <a:xfrm>
                <a:off x="7957687" y="5044004"/>
                <a:ext cx="887328" cy="223884"/>
              </a:xfrm>
              <a:prstGeom prst="rect">
                <a:avLst/>
              </a:prstGeom>
              <a:no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Stoke on Trent </a:t>
                </a:r>
              </a:p>
            </p:txBody>
          </p:sp>
        </p:grpSp>
        <p:grpSp>
          <p:nvGrpSpPr>
            <p:cNvPr id="127" name="Group 126">
              <a:extLst>
                <a:ext uri="{FF2B5EF4-FFF2-40B4-BE49-F238E27FC236}">
                  <a16:creationId xmlns:a16="http://schemas.microsoft.com/office/drawing/2014/main" id="{4177C361-3F61-1F23-DB60-666AB5645D13}"/>
                </a:ext>
              </a:extLst>
            </p:cNvPr>
            <p:cNvGrpSpPr/>
            <p:nvPr/>
          </p:nvGrpSpPr>
          <p:grpSpPr>
            <a:xfrm>
              <a:off x="6393787" y="3736212"/>
              <a:ext cx="648160" cy="184666"/>
              <a:chOff x="8227741" y="5348866"/>
              <a:chExt cx="785810" cy="223884"/>
            </a:xfrm>
          </p:grpSpPr>
          <p:sp>
            <p:nvSpPr>
              <p:cNvPr id="195" name="Oval 194">
                <a:extLst>
                  <a:ext uri="{FF2B5EF4-FFF2-40B4-BE49-F238E27FC236}">
                    <a16:creationId xmlns:a16="http://schemas.microsoft.com/office/drawing/2014/main" id="{70A1F77A-405F-C7C4-F70B-DC4BB252F689}"/>
                  </a:ext>
                </a:extLst>
              </p:cNvPr>
              <p:cNvSpPr>
                <a:spLocks noChangeAspect="1"/>
              </p:cNvSpPr>
              <p:nvPr/>
            </p:nvSpPr>
            <p:spPr bwMode="auto">
              <a:xfrm>
                <a:off x="8896236" y="5403710"/>
                <a:ext cx="95136" cy="95136"/>
              </a:xfrm>
              <a:prstGeom prst="ellipse">
                <a:avLst/>
              </a:prstGeom>
              <a:solidFill>
                <a:schemeClr val="accent4"/>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6" name="TextBox 111">
                <a:extLst>
                  <a:ext uri="{FF2B5EF4-FFF2-40B4-BE49-F238E27FC236}">
                    <a16:creationId xmlns:a16="http://schemas.microsoft.com/office/drawing/2014/main" id="{8BAE9872-D06E-648C-43F1-672306C90AC7}"/>
                  </a:ext>
                </a:extLst>
              </p:cNvPr>
              <p:cNvSpPr txBox="1"/>
              <p:nvPr/>
            </p:nvSpPr>
            <p:spPr>
              <a:xfrm>
                <a:off x="8227741" y="5348866"/>
                <a:ext cx="785810" cy="223884"/>
              </a:xfrm>
              <a:prstGeom prst="rect">
                <a:avLst/>
              </a:prstGeom>
              <a:no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Birmingham</a:t>
                </a:r>
              </a:p>
            </p:txBody>
          </p:sp>
        </p:grpSp>
        <p:grpSp>
          <p:nvGrpSpPr>
            <p:cNvPr id="128" name="Group 127">
              <a:extLst>
                <a:ext uri="{FF2B5EF4-FFF2-40B4-BE49-F238E27FC236}">
                  <a16:creationId xmlns:a16="http://schemas.microsoft.com/office/drawing/2014/main" id="{581F83EE-D59B-F00A-2F17-9BD7EF5FDF97}"/>
                </a:ext>
              </a:extLst>
            </p:cNvPr>
            <p:cNvGrpSpPr/>
            <p:nvPr/>
          </p:nvGrpSpPr>
          <p:grpSpPr>
            <a:xfrm>
              <a:off x="6305507" y="3629015"/>
              <a:ext cx="540226" cy="184666"/>
              <a:chOff x="8156900" y="5292000"/>
              <a:chExt cx="654954" cy="223884"/>
            </a:xfrm>
          </p:grpSpPr>
          <p:sp>
            <p:nvSpPr>
              <p:cNvPr id="193" name="Oval 192">
                <a:extLst>
                  <a:ext uri="{FF2B5EF4-FFF2-40B4-BE49-F238E27FC236}">
                    <a16:creationId xmlns:a16="http://schemas.microsoft.com/office/drawing/2014/main" id="{2C6F3756-5EFF-29E2-D383-38F5FB5FEFE4}"/>
                  </a:ext>
                </a:extLst>
              </p:cNvPr>
              <p:cNvSpPr>
                <a:spLocks noChangeAspect="1"/>
              </p:cNvSpPr>
              <p:nvPr/>
            </p:nvSpPr>
            <p:spPr bwMode="auto">
              <a:xfrm>
                <a:off x="8674805" y="5323548"/>
                <a:ext cx="95136" cy="95136"/>
              </a:xfrm>
              <a:prstGeom prst="ellipse">
                <a:avLst/>
              </a:prstGeom>
              <a:solidFill>
                <a:schemeClr val="accent4"/>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4" name="TextBox 112">
                <a:extLst>
                  <a:ext uri="{FF2B5EF4-FFF2-40B4-BE49-F238E27FC236}">
                    <a16:creationId xmlns:a16="http://schemas.microsoft.com/office/drawing/2014/main" id="{CCFD8835-57C1-922D-C6C7-6D89C62A6CCC}"/>
                  </a:ext>
                </a:extLst>
              </p:cNvPr>
              <p:cNvSpPr txBox="1"/>
              <p:nvPr/>
            </p:nvSpPr>
            <p:spPr>
              <a:xfrm>
                <a:off x="8156900" y="5292000"/>
                <a:ext cx="654954" cy="223884"/>
              </a:xfrm>
              <a:prstGeom prst="rect">
                <a:avLst/>
              </a:prstGeom>
              <a:no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Telford</a:t>
                </a:r>
              </a:p>
            </p:txBody>
          </p:sp>
        </p:grpSp>
        <p:sp>
          <p:nvSpPr>
            <p:cNvPr id="129" name="TextBox 117">
              <a:extLst>
                <a:ext uri="{FF2B5EF4-FFF2-40B4-BE49-F238E27FC236}">
                  <a16:creationId xmlns:a16="http://schemas.microsoft.com/office/drawing/2014/main" id="{4B43656A-E134-D03B-C1B9-0CE0E61EAF5C}"/>
                </a:ext>
              </a:extLst>
            </p:cNvPr>
            <p:cNvSpPr txBox="1"/>
            <p:nvPr/>
          </p:nvSpPr>
          <p:spPr>
            <a:xfrm>
              <a:off x="6309534" y="3891558"/>
              <a:ext cx="540226" cy="184666"/>
            </a:xfrm>
            <a:prstGeom prst="rect">
              <a:avLst/>
            </a:prstGeom>
            <a:no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Tewkesbury</a:t>
              </a:r>
            </a:p>
          </p:txBody>
        </p:sp>
        <p:sp>
          <p:nvSpPr>
            <p:cNvPr id="130" name="TextBox 118">
              <a:extLst>
                <a:ext uri="{FF2B5EF4-FFF2-40B4-BE49-F238E27FC236}">
                  <a16:creationId xmlns:a16="http://schemas.microsoft.com/office/drawing/2014/main" id="{974DDD33-4858-C8D6-F840-16CEF0147641}"/>
                </a:ext>
              </a:extLst>
            </p:cNvPr>
            <p:cNvSpPr txBox="1"/>
            <p:nvPr/>
          </p:nvSpPr>
          <p:spPr>
            <a:xfrm>
              <a:off x="6387841" y="4347783"/>
              <a:ext cx="540226" cy="184666"/>
            </a:xfrm>
            <a:prstGeom prst="rect">
              <a:avLst/>
            </a:prstGeom>
            <a:no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Bristol</a:t>
              </a:r>
            </a:p>
          </p:txBody>
        </p:sp>
        <p:sp>
          <p:nvSpPr>
            <p:cNvPr id="131" name="TextBox 119">
              <a:extLst>
                <a:ext uri="{FF2B5EF4-FFF2-40B4-BE49-F238E27FC236}">
                  <a16:creationId xmlns:a16="http://schemas.microsoft.com/office/drawing/2014/main" id="{76555F09-F31F-3D4E-CBE5-4FA2FBFCC9F1}"/>
                </a:ext>
              </a:extLst>
            </p:cNvPr>
            <p:cNvSpPr txBox="1"/>
            <p:nvPr/>
          </p:nvSpPr>
          <p:spPr>
            <a:xfrm>
              <a:off x="6091521" y="4549823"/>
              <a:ext cx="540226" cy="184666"/>
            </a:xfrm>
            <a:prstGeom prst="rect">
              <a:avLst/>
            </a:prstGeom>
            <a:no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Exeter</a:t>
              </a:r>
            </a:p>
          </p:txBody>
        </p:sp>
        <p:grpSp>
          <p:nvGrpSpPr>
            <p:cNvPr id="132" name="Group 131">
              <a:extLst>
                <a:ext uri="{FF2B5EF4-FFF2-40B4-BE49-F238E27FC236}">
                  <a16:creationId xmlns:a16="http://schemas.microsoft.com/office/drawing/2014/main" id="{42555C8B-9BF1-C58E-034D-D64291BD89EB}"/>
                </a:ext>
              </a:extLst>
            </p:cNvPr>
            <p:cNvGrpSpPr/>
            <p:nvPr/>
          </p:nvGrpSpPr>
          <p:grpSpPr>
            <a:xfrm>
              <a:off x="6162696" y="4129570"/>
              <a:ext cx="540226" cy="222227"/>
              <a:chOff x="7947573" y="5825762"/>
              <a:chExt cx="654954" cy="269422"/>
            </a:xfrm>
          </p:grpSpPr>
          <p:sp>
            <p:nvSpPr>
              <p:cNvPr id="191" name="Oval 190">
                <a:extLst>
                  <a:ext uri="{FF2B5EF4-FFF2-40B4-BE49-F238E27FC236}">
                    <a16:creationId xmlns:a16="http://schemas.microsoft.com/office/drawing/2014/main" id="{6C66B613-D477-15A0-D67F-1E17BFED9E88}"/>
                  </a:ext>
                </a:extLst>
              </p:cNvPr>
              <p:cNvSpPr>
                <a:spLocks noChangeAspect="1"/>
              </p:cNvSpPr>
              <p:nvPr/>
            </p:nvSpPr>
            <p:spPr bwMode="auto">
              <a:xfrm>
                <a:off x="8390707" y="6000048"/>
                <a:ext cx="95136" cy="95136"/>
              </a:xfrm>
              <a:prstGeom prst="ellipse">
                <a:avLst/>
              </a:prstGeom>
              <a:solidFill>
                <a:schemeClr val="accent4"/>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2" name="TextBox 120">
                <a:extLst>
                  <a:ext uri="{FF2B5EF4-FFF2-40B4-BE49-F238E27FC236}">
                    <a16:creationId xmlns:a16="http://schemas.microsoft.com/office/drawing/2014/main" id="{2487CB5B-FE22-8C7E-A23F-F1ECE90B3210}"/>
                  </a:ext>
                </a:extLst>
              </p:cNvPr>
              <p:cNvSpPr txBox="1"/>
              <p:nvPr/>
            </p:nvSpPr>
            <p:spPr>
              <a:xfrm>
                <a:off x="7947573" y="5825762"/>
                <a:ext cx="654954" cy="223884"/>
              </a:xfrm>
              <a:prstGeom prst="rect">
                <a:avLst/>
              </a:prstGeom>
              <a:no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Newport</a:t>
                </a:r>
              </a:p>
            </p:txBody>
          </p:sp>
        </p:grpSp>
        <p:sp>
          <p:nvSpPr>
            <p:cNvPr id="133" name="TextBox 121">
              <a:extLst>
                <a:ext uri="{FF2B5EF4-FFF2-40B4-BE49-F238E27FC236}">
                  <a16:creationId xmlns:a16="http://schemas.microsoft.com/office/drawing/2014/main" id="{ACDC0486-FF4D-0CA6-0E2A-F8AC4A3CC915}"/>
                </a:ext>
              </a:extLst>
            </p:cNvPr>
            <p:cNvSpPr txBox="1"/>
            <p:nvPr/>
          </p:nvSpPr>
          <p:spPr>
            <a:xfrm>
              <a:off x="6815211" y="4392747"/>
              <a:ext cx="540226" cy="184666"/>
            </a:xfrm>
            <a:prstGeom prst="rect">
              <a:avLst/>
            </a:prstGeom>
            <a:no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Reading</a:t>
              </a:r>
            </a:p>
          </p:txBody>
        </p:sp>
        <p:grpSp>
          <p:nvGrpSpPr>
            <p:cNvPr id="134" name="Group 133">
              <a:extLst>
                <a:ext uri="{FF2B5EF4-FFF2-40B4-BE49-F238E27FC236}">
                  <a16:creationId xmlns:a16="http://schemas.microsoft.com/office/drawing/2014/main" id="{2DDFBA1E-DB5C-BAE5-0DC4-F1751BC334DA}"/>
                </a:ext>
              </a:extLst>
            </p:cNvPr>
            <p:cNvGrpSpPr/>
            <p:nvPr/>
          </p:nvGrpSpPr>
          <p:grpSpPr>
            <a:xfrm>
              <a:off x="6239370" y="2469597"/>
              <a:ext cx="540226" cy="226568"/>
              <a:chOff x="8163582" y="3836119"/>
              <a:chExt cx="654954" cy="274685"/>
            </a:xfrm>
          </p:grpSpPr>
          <p:sp>
            <p:nvSpPr>
              <p:cNvPr id="189" name="Oval 188">
                <a:extLst>
                  <a:ext uri="{FF2B5EF4-FFF2-40B4-BE49-F238E27FC236}">
                    <a16:creationId xmlns:a16="http://schemas.microsoft.com/office/drawing/2014/main" id="{C41CD7E0-CAD3-DC68-6188-795B499D838B}"/>
                  </a:ext>
                </a:extLst>
              </p:cNvPr>
              <p:cNvSpPr>
                <a:spLocks noChangeAspect="1"/>
              </p:cNvSpPr>
              <p:nvPr/>
            </p:nvSpPr>
            <p:spPr bwMode="auto">
              <a:xfrm>
                <a:off x="8540071" y="3836119"/>
                <a:ext cx="95136" cy="95136"/>
              </a:xfrm>
              <a:prstGeom prst="ellipse">
                <a:avLst/>
              </a:prstGeom>
              <a:solidFill>
                <a:schemeClr val="accent4"/>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0" name="TextBox 122">
                <a:extLst>
                  <a:ext uri="{FF2B5EF4-FFF2-40B4-BE49-F238E27FC236}">
                    <a16:creationId xmlns:a16="http://schemas.microsoft.com/office/drawing/2014/main" id="{19C39896-B435-012D-5628-C0BAC18CC244}"/>
                  </a:ext>
                </a:extLst>
              </p:cNvPr>
              <p:cNvSpPr txBox="1"/>
              <p:nvPr/>
            </p:nvSpPr>
            <p:spPr>
              <a:xfrm>
                <a:off x="8163582" y="3886920"/>
                <a:ext cx="654954" cy="223884"/>
              </a:xfrm>
              <a:prstGeom prst="rect">
                <a:avLst/>
              </a:prstGeom>
              <a:no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Carlisle</a:t>
                </a:r>
              </a:p>
            </p:txBody>
          </p:sp>
        </p:grpSp>
        <p:sp>
          <p:nvSpPr>
            <p:cNvPr id="135" name="TextBox 123">
              <a:extLst>
                <a:ext uri="{FF2B5EF4-FFF2-40B4-BE49-F238E27FC236}">
                  <a16:creationId xmlns:a16="http://schemas.microsoft.com/office/drawing/2014/main" id="{06B206D9-5F78-DC53-6AF8-158BA0748685}"/>
                </a:ext>
              </a:extLst>
            </p:cNvPr>
            <p:cNvSpPr txBox="1"/>
            <p:nvPr/>
          </p:nvSpPr>
          <p:spPr>
            <a:xfrm>
              <a:off x="6875157" y="4110603"/>
              <a:ext cx="540226" cy="184666"/>
            </a:xfrm>
            <a:prstGeom prst="rect">
              <a:avLst/>
            </a:prstGeom>
            <a:no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Oxford</a:t>
              </a:r>
            </a:p>
          </p:txBody>
        </p:sp>
        <p:grpSp>
          <p:nvGrpSpPr>
            <p:cNvPr id="136" name="Group 135">
              <a:extLst>
                <a:ext uri="{FF2B5EF4-FFF2-40B4-BE49-F238E27FC236}">
                  <a16:creationId xmlns:a16="http://schemas.microsoft.com/office/drawing/2014/main" id="{37D6AAA5-52B0-2C90-2640-34CFB0CCE415}"/>
                </a:ext>
              </a:extLst>
            </p:cNvPr>
            <p:cNvGrpSpPr/>
            <p:nvPr/>
          </p:nvGrpSpPr>
          <p:grpSpPr>
            <a:xfrm>
              <a:off x="5486733" y="2426731"/>
              <a:ext cx="540226" cy="257805"/>
              <a:chOff x="7128056" y="3761288"/>
              <a:chExt cx="654954" cy="312555"/>
            </a:xfrm>
          </p:grpSpPr>
          <p:sp>
            <p:nvSpPr>
              <p:cNvPr id="187" name="Oval 186">
                <a:extLst>
                  <a:ext uri="{FF2B5EF4-FFF2-40B4-BE49-F238E27FC236}">
                    <a16:creationId xmlns:a16="http://schemas.microsoft.com/office/drawing/2014/main" id="{D6D272F7-CC74-5858-84AC-5567E8F0F7AB}"/>
                  </a:ext>
                </a:extLst>
              </p:cNvPr>
              <p:cNvSpPr>
                <a:spLocks noChangeAspect="1"/>
              </p:cNvSpPr>
              <p:nvPr/>
            </p:nvSpPr>
            <p:spPr bwMode="auto">
              <a:xfrm>
                <a:off x="7316093" y="3978707"/>
                <a:ext cx="95136" cy="95136"/>
              </a:xfrm>
              <a:prstGeom prst="ellipse">
                <a:avLst/>
              </a:prstGeom>
              <a:solidFill>
                <a:schemeClr val="accent4"/>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8" name="TextBox 124">
                <a:extLst>
                  <a:ext uri="{FF2B5EF4-FFF2-40B4-BE49-F238E27FC236}">
                    <a16:creationId xmlns:a16="http://schemas.microsoft.com/office/drawing/2014/main" id="{FF0D1627-9DB7-C331-0D18-AB257ADE59EB}"/>
                  </a:ext>
                </a:extLst>
              </p:cNvPr>
              <p:cNvSpPr txBox="1"/>
              <p:nvPr/>
            </p:nvSpPr>
            <p:spPr>
              <a:xfrm>
                <a:off x="7128056" y="3761288"/>
                <a:ext cx="654954" cy="223883"/>
              </a:xfrm>
              <a:prstGeom prst="rect">
                <a:avLst/>
              </a:prstGeom>
              <a:no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Belfast</a:t>
                </a:r>
              </a:p>
            </p:txBody>
          </p:sp>
        </p:grpSp>
        <p:grpSp>
          <p:nvGrpSpPr>
            <p:cNvPr id="137" name="Group 136">
              <a:extLst>
                <a:ext uri="{FF2B5EF4-FFF2-40B4-BE49-F238E27FC236}">
                  <a16:creationId xmlns:a16="http://schemas.microsoft.com/office/drawing/2014/main" id="{390D2C09-79C5-7533-A06D-CF9B897E34D4}"/>
                </a:ext>
              </a:extLst>
            </p:cNvPr>
            <p:cNvGrpSpPr/>
            <p:nvPr/>
          </p:nvGrpSpPr>
          <p:grpSpPr>
            <a:xfrm>
              <a:off x="4969562" y="2490369"/>
              <a:ext cx="540226" cy="221124"/>
              <a:chOff x="6528650" y="3727090"/>
              <a:chExt cx="654954" cy="268084"/>
            </a:xfrm>
          </p:grpSpPr>
          <p:sp>
            <p:nvSpPr>
              <p:cNvPr id="185" name="Oval 184">
                <a:extLst>
                  <a:ext uri="{FF2B5EF4-FFF2-40B4-BE49-F238E27FC236}">
                    <a16:creationId xmlns:a16="http://schemas.microsoft.com/office/drawing/2014/main" id="{19888B35-BFC9-F562-8121-A124D7678F47}"/>
                  </a:ext>
                </a:extLst>
              </p:cNvPr>
              <p:cNvSpPr>
                <a:spLocks noChangeAspect="1"/>
              </p:cNvSpPr>
              <p:nvPr/>
            </p:nvSpPr>
            <p:spPr bwMode="auto">
              <a:xfrm>
                <a:off x="6992683" y="3900038"/>
                <a:ext cx="95136" cy="95136"/>
              </a:xfrm>
              <a:prstGeom prst="ellipse">
                <a:avLst/>
              </a:prstGeom>
              <a:solidFill>
                <a:schemeClr val="accent4"/>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6" name="TextBox 125">
                <a:extLst>
                  <a:ext uri="{FF2B5EF4-FFF2-40B4-BE49-F238E27FC236}">
                    <a16:creationId xmlns:a16="http://schemas.microsoft.com/office/drawing/2014/main" id="{8911C41E-C425-D773-D5C0-EB719581C65E}"/>
                  </a:ext>
                </a:extLst>
              </p:cNvPr>
              <p:cNvSpPr txBox="1"/>
              <p:nvPr/>
            </p:nvSpPr>
            <p:spPr>
              <a:xfrm>
                <a:off x="6528650" y="3727090"/>
                <a:ext cx="654954" cy="223884"/>
              </a:xfrm>
              <a:prstGeom prst="rect">
                <a:avLst/>
              </a:prstGeom>
              <a:no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Cookstown</a:t>
                </a:r>
              </a:p>
            </p:txBody>
          </p:sp>
        </p:grpSp>
        <p:sp>
          <p:nvSpPr>
            <p:cNvPr id="138" name="TextBox 126">
              <a:extLst>
                <a:ext uri="{FF2B5EF4-FFF2-40B4-BE49-F238E27FC236}">
                  <a16:creationId xmlns:a16="http://schemas.microsoft.com/office/drawing/2014/main" id="{80BC4972-3EA1-97F1-F9DA-A8068FC73A1A}"/>
                </a:ext>
              </a:extLst>
            </p:cNvPr>
            <p:cNvSpPr txBox="1"/>
            <p:nvPr/>
          </p:nvSpPr>
          <p:spPr>
            <a:xfrm>
              <a:off x="6678374" y="4644972"/>
              <a:ext cx="640967" cy="184666"/>
            </a:xfrm>
            <a:prstGeom prst="rect">
              <a:avLst/>
            </a:prstGeom>
            <a:no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Southampton</a:t>
              </a:r>
            </a:p>
          </p:txBody>
        </p:sp>
        <p:grpSp>
          <p:nvGrpSpPr>
            <p:cNvPr id="139" name="Group 138">
              <a:extLst>
                <a:ext uri="{FF2B5EF4-FFF2-40B4-BE49-F238E27FC236}">
                  <a16:creationId xmlns:a16="http://schemas.microsoft.com/office/drawing/2014/main" id="{BF6FDFDC-C2FB-D711-34BF-393828034202}"/>
                </a:ext>
              </a:extLst>
            </p:cNvPr>
            <p:cNvGrpSpPr/>
            <p:nvPr/>
          </p:nvGrpSpPr>
          <p:grpSpPr>
            <a:xfrm>
              <a:off x="5771007" y="1825776"/>
              <a:ext cx="540226" cy="199935"/>
              <a:chOff x="7531328" y="3032967"/>
              <a:chExt cx="654954" cy="242396"/>
            </a:xfrm>
          </p:grpSpPr>
          <p:sp>
            <p:nvSpPr>
              <p:cNvPr id="183" name="Oval 182">
                <a:extLst>
                  <a:ext uri="{FF2B5EF4-FFF2-40B4-BE49-F238E27FC236}">
                    <a16:creationId xmlns:a16="http://schemas.microsoft.com/office/drawing/2014/main" id="{D85497D7-91A2-1A20-29FE-B2F6E29460DA}"/>
                  </a:ext>
                </a:extLst>
              </p:cNvPr>
              <p:cNvSpPr>
                <a:spLocks noChangeAspect="1"/>
              </p:cNvSpPr>
              <p:nvPr/>
            </p:nvSpPr>
            <p:spPr bwMode="auto">
              <a:xfrm>
                <a:off x="8007302" y="3180227"/>
                <a:ext cx="95136" cy="95136"/>
              </a:xfrm>
              <a:prstGeom prst="ellipse">
                <a:avLst/>
              </a:prstGeom>
              <a:solidFill>
                <a:schemeClr val="accent4"/>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4" name="TextBox 127">
                <a:extLst>
                  <a:ext uri="{FF2B5EF4-FFF2-40B4-BE49-F238E27FC236}">
                    <a16:creationId xmlns:a16="http://schemas.microsoft.com/office/drawing/2014/main" id="{5F5E1476-AE9F-0F6F-1EEE-A432D607405A}"/>
                  </a:ext>
                </a:extLst>
              </p:cNvPr>
              <p:cNvSpPr txBox="1"/>
              <p:nvPr/>
            </p:nvSpPr>
            <p:spPr>
              <a:xfrm>
                <a:off x="7531328" y="3032967"/>
                <a:ext cx="654954" cy="223884"/>
              </a:xfrm>
              <a:prstGeom prst="rect">
                <a:avLst/>
              </a:prstGeom>
              <a:no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Glasgow</a:t>
                </a:r>
              </a:p>
            </p:txBody>
          </p:sp>
        </p:grpSp>
        <p:grpSp>
          <p:nvGrpSpPr>
            <p:cNvPr id="140" name="Group 139">
              <a:extLst>
                <a:ext uri="{FF2B5EF4-FFF2-40B4-BE49-F238E27FC236}">
                  <a16:creationId xmlns:a16="http://schemas.microsoft.com/office/drawing/2014/main" id="{509CB356-961F-F36E-7767-7078CC0E28B6}"/>
                </a:ext>
              </a:extLst>
            </p:cNvPr>
            <p:cNvGrpSpPr/>
            <p:nvPr/>
          </p:nvGrpSpPr>
          <p:grpSpPr>
            <a:xfrm>
              <a:off x="6326978" y="1878371"/>
              <a:ext cx="540226" cy="249981"/>
              <a:chOff x="8225936" y="3128415"/>
              <a:chExt cx="654954" cy="303070"/>
            </a:xfrm>
          </p:grpSpPr>
          <p:sp>
            <p:nvSpPr>
              <p:cNvPr id="181" name="Oval 180">
                <a:extLst>
                  <a:ext uri="{FF2B5EF4-FFF2-40B4-BE49-F238E27FC236}">
                    <a16:creationId xmlns:a16="http://schemas.microsoft.com/office/drawing/2014/main" id="{D8EF8B5C-3828-44C8-200D-0D6B1E902B23}"/>
                  </a:ext>
                </a:extLst>
              </p:cNvPr>
              <p:cNvSpPr>
                <a:spLocks noChangeAspect="1"/>
              </p:cNvSpPr>
              <p:nvPr/>
            </p:nvSpPr>
            <p:spPr bwMode="auto">
              <a:xfrm>
                <a:off x="8346298" y="3128415"/>
                <a:ext cx="95136" cy="95136"/>
              </a:xfrm>
              <a:prstGeom prst="ellipse">
                <a:avLst/>
              </a:prstGeom>
              <a:solidFill>
                <a:schemeClr val="accent4"/>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2" name="TextBox 128">
                <a:extLst>
                  <a:ext uri="{FF2B5EF4-FFF2-40B4-BE49-F238E27FC236}">
                    <a16:creationId xmlns:a16="http://schemas.microsoft.com/office/drawing/2014/main" id="{28D50B00-68AC-80CA-5C69-D008DBCE98C6}"/>
                  </a:ext>
                </a:extLst>
              </p:cNvPr>
              <p:cNvSpPr txBox="1"/>
              <p:nvPr/>
            </p:nvSpPr>
            <p:spPr>
              <a:xfrm>
                <a:off x="8225936" y="3207601"/>
                <a:ext cx="654954" cy="223884"/>
              </a:xfrm>
              <a:prstGeom prst="rect">
                <a:avLst/>
              </a:prstGeom>
              <a:no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Edinburgh</a:t>
                </a:r>
              </a:p>
            </p:txBody>
          </p:sp>
        </p:grpSp>
        <p:sp>
          <p:nvSpPr>
            <p:cNvPr id="141" name="TextBox 129">
              <a:extLst>
                <a:ext uri="{FF2B5EF4-FFF2-40B4-BE49-F238E27FC236}">
                  <a16:creationId xmlns:a16="http://schemas.microsoft.com/office/drawing/2014/main" id="{0CC60D73-7BE7-BE7F-01D5-2039DC97C8B8}"/>
                </a:ext>
              </a:extLst>
            </p:cNvPr>
            <p:cNvSpPr txBox="1"/>
            <p:nvPr/>
          </p:nvSpPr>
          <p:spPr>
            <a:xfrm>
              <a:off x="6589514" y="4136504"/>
              <a:ext cx="540226" cy="184666"/>
            </a:xfrm>
            <a:prstGeom prst="rect">
              <a:avLst/>
            </a:prstGeom>
            <a:no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Swindon</a:t>
              </a:r>
            </a:p>
          </p:txBody>
        </p:sp>
        <p:sp>
          <p:nvSpPr>
            <p:cNvPr id="142" name="TextBox 130">
              <a:extLst>
                <a:ext uri="{FF2B5EF4-FFF2-40B4-BE49-F238E27FC236}">
                  <a16:creationId xmlns:a16="http://schemas.microsoft.com/office/drawing/2014/main" id="{9205D5D3-59F9-3E56-5B0D-B6C7AC9AFD39}"/>
                </a:ext>
              </a:extLst>
            </p:cNvPr>
            <p:cNvSpPr txBox="1"/>
            <p:nvPr/>
          </p:nvSpPr>
          <p:spPr>
            <a:xfrm>
              <a:off x="6415117" y="3146194"/>
              <a:ext cx="540226" cy="184666"/>
            </a:xfrm>
            <a:prstGeom prst="rect">
              <a:avLst/>
            </a:prstGeom>
            <a:no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Manchester</a:t>
              </a:r>
            </a:p>
          </p:txBody>
        </p:sp>
        <p:grpSp>
          <p:nvGrpSpPr>
            <p:cNvPr id="143" name="Group 142">
              <a:extLst>
                <a:ext uri="{FF2B5EF4-FFF2-40B4-BE49-F238E27FC236}">
                  <a16:creationId xmlns:a16="http://schemas.microsoft.com/office/drawing/2014/main" id="{39B4717E-539B-D280-25C4-9E0C3A5A7EB7}"/>
                </a:ext>
              </a:extLst>
            </p:cNvPr>
            <p:cNvGrpSpPr/>
            <p:nvPr/>
          </p:nvGrpSpPr>
          <p:grpSpPr>
            <a:xfrm>
              <a:off x="6794205" y="2951535"/>
              <a:ext cx="540226" cy="216743"/>
              <a:chOff x="8760163" y="4379333"/>
              <a:chExt cx="654954" cy="262773"/>
            </a:xfrm>
          </p:grpSpPr>
          <p:sp>
            <p:nvSpPr>
              <p:cNvPr id="179" name="Oval 178">
                <a:extLst>
                  <a:ext uri="{FF2B5EF4-FFF2-40B4-BE49-F238E27FC236}">
                    <a16:creationId xmlns:a16="http://schemas.microsoft.com/office/drawing/2014/main" id="{B77F75AC-85E1-95AB-7758-709791CCE658}"/>
                  </a:ext>
                </a:extLst>
              </p:cNvPr>
              <p:cNvSpPr>
                <a:spLocks noChangeAspect="1"/>
              </p:cNvSpPr>
              <p:nvPr/>
            </p:nvSpPr>
            <p:spPr bwMode="auto">
              <a:xfrm>
                <a:off x="9042886" y="4546970"/>
                <a:ext cx="95136" cy="95136"/>
              </a:xfrm>
              <a:prstGeom prst="ellipse">
                <a:avLst/>
              </a:prstGeom>
              <a:solidFill>
                <a:schemeClr val="accent4"/>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0" name="TextBox 131">
                <a:extLst>
                  <a:ext uri="{FF2B5EF4-FFF2-40B4-BE49-F238E27FC236}">
                    <a16:creationId xmlns:a16="http://schemas.microsoft.com/office/drawing/2014/main" id="{E7B9C32F-B1C2-687A-F496-2BEECCF30ECB}"/>
                  </a:ext>
                </a:extLst>
              </p:cNvPr>
              <p:cNvSpPr txBox="1"/>
              <p:nvPr/>
            </p:nvSpPr>
            <p:spPr>
              <a:xfrm>
                <a:off x="8760163" y="4379333"/>
                <a:ext cx="654954" cy="223884"/>
              </a:xfrm>
              <a:prstGeom prst="rect">
                <a:avLst/>
              </a:prstGeom>
              <a:no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Leeds</a:t>
                </a:r>
              </a:p>
            </p:txBody>
          </p:sp>
        </p:grpSp>
        <p:grpSp>
          <p:nvGrpSpPr>
            <p:cNvPr id="144" name="Group 143">
              <a:extLst>
                <a:ext uri="{FF2B5EF4-FFF2-40B4-BE49-F238E27FC236}">
                  <a16:creationId xmlns:a16="http://schemas.microsoft.com/office/drawing/2014/main" id="{4C9FC178-DA90-B033-D70D-FAC1C061990B}"/>
                </a:ext>
              </a:extLst>
            </p:cNvPr>
            <p:cNvGrpSpPr/>
            <p:nvPr/>
          </p:nvGrpSpPr>
          <p:grpSpPr>
            <a:xfrm>
              <a:off x="7160436" y="3073917"/>
              <a:ext cx="540226" cy="184666"/>
              <a:chOff x="9157203" y="4545918"/>
              <a:chExt cx="654954" cy="223884"/>
            </a:xfrm>
          </p:grpSpPr>
          <p:sp>
            <p:nvSpPr>
              <p:cNvPr id="177" name="Oval 176">
                <a:extLst>
                  <a:ext uri="{FF2B5EF4-FFF2-40B4-BE49-F238E27FC236}">
                    <a16:creationId xmlns:a16="http://schemas.microsoft.com/office/drawing/2014/main" id="{696C3C72-F3D4-F76F-10A8-1F7DCAB2898B}"/>
                  </a:ext>
                </a:extLst>
              </p:cNvPr>
              <p:cNvSpPr>
                <a:spLocks noChangeAspect="1"/>
              </p:cNvSpPr>
              <p:nvPr/>
            </p:nvSpPr>
            <p:spPr bwMode="auto">
              <a:xfrm>
                <a:off x="9259155" y="4606265"/>
                <a:ext cx="95136" cy="95136"/>
              </a:xfrm>
              <a:prstGeom prst="ellipse">
                <a:avLst/>
              </a:prstGeom>
              <a:solidFill>
                <a:schemeClr val="accent4"/>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8" name="TextBox 132">
                <a:extLst>
                  <a:ext uri="{FF2B5EF4-FFF2-40B4-BE49-F238E27FC236}">
                    <a16:creationId xmlns:a16="http://schemas.microsoft.com/office/drawing/2014/main" id="{D3ED070C-4B53-E905-7A6F-76338E5138C1}"/>
                  </a:ext>
                </a:extLst>
              </p:cNvPr>
              <p:cNvSpPr txBox="1"/>
              <p:nvPr/>
            </p:nvSpPr>
            <p:spPr>
              <a:xfrm>
                <a:off x="9157203" y="4545918"/>
                <a:ext cx="654954" cy="223884"/>
              </a:xfrm>
              <a:prstGeom prst="rect">
                <a:avLst/>
              </a:prstGeom>
              <a:no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Hull</a:t>
                </a:r>
              </a:p>
            </p:txBody>
          </p:sp>
        </p:grpSp>
        <p:sp>
          <p:nvSpPr>
            <p:cNvPr id="145" name="TextBox 134">
              <a:extLst>
                <a:ext uri="{FF2B5EF4-FFF2-40B4-BE49-F238E27FC236}">
                  <a16:creationId xmlns:a16="http://schemas.microsoft.com/office/drawing/2014/main" id="{AE55B010-3119-8B46-1ED8-470C5697BC43}"/>
                </a:ext>
              </a:extLst>
            </p:cNvPr>
            <p:cNvSpPr txBox="1"/>
            <p:nvPr/>
          </p:nvSpPr>
          <p:spPr>
            <a:xfrm>
              <a:off x="5923684" y="2838236"/>
              <a:ext cx="540226" cy="184666"/>
            </a:xfrm>
            <a:prstGeom prst="rect">
              <a:avLst/>
            </a:prstGeom>
            <a:no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Isle of Man</a:t>
              </a:r>
            </a:p>
          </p:txBody>
        </p:sp>
        <p:grpSp>
          <p:nvGrpSpPr>
            <p:cNvPr id="146" name="Group 145">
              <a:extLst>
                <a:ext uri="{FF2B5EF4-FFF2-40B4-BE49-F238E27FC236}">
                  <a16:creationId xmlns:a16="http://schemas.microsoft.com/office/drawing/2014/main" id="{11F1274B-C2F9-BA08-555E-2F4E8AA82165}"/>
                </a:ext>
              </a:extLst>
            </p:cNvPr>
            <p:cNvGrpSpPr/>
            <p:nvPr/>
          </p:nvGrpSpPr>
          <p:grpSpPr>
            <a:xfrm>
              <a:off x="6470952" y="2274772"/>
              <a:ext cx="896886" cy="256610"/>
              <a:chOff x="8351225" y="3535824"/>
              <a:chExt cx="1087357" cy="311107"/>
            </a:xfrm>
          </p:grpSpPr>
          <p:sp>
            <p:nvSpPr>
              <p:cNvPr id="175" name="Oval 174">
                <a:extLst>
                  <a:ext uri="{FF2B5EF4-FFF2-40B4-BE49-F238E27FC236}">
                    <a16:creationId xmlns:a16="http://schemas.microsoft.com/office/drawing/2014/main" id="{61BC94F1-48DA-0B29-0984-839B49342D0D}"/>
                  </a:ext>
                </a:extLst>
              </p:cNvPr>
              <p:cNvSpPr>
                <a:spLocks noChangeAspect="1"/>
              </p:cNvSpPr>
              <p:nvPr/>
            </p:nvSpPr>
            <p:spPr bwMode="auto">
              <a:xfrm>
                <a:off x="9009551" y="3751795"/>
                <a:ext cx="95136" cy="95136"/>
              </a:xfrm>
              <a:prstGeom prst="ellipse">
                <a:avLst/>
              </a:prstGeom>
              <a:solidFill>
                <a:schemeClr val="accent4"/>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6" name="TextBox 136">
                <a:extLst>
                  <a:ext uri="{FF2B5EF4-FFF2-40B4-BE49-F238E27FC236}">
                    <a16:creationId xmlns:a16="http://schemas.microsoft.com/office/drawing/2014/main" id="{2BF75926-F84F-0815-15C5-734229240D40}"/>
                  </a:ext>
                </a:extLst>
              </p:cNvPr>
              <p:cNvSpPr txBox="1"/>
              <p:nvPr/>
            </p:nvSpPr>
            <p:spPr>
              <a:xfrm>
                <a:off x="8351225" y="3535824"/>
                <a:ext cx="1087357" cy="223884"/>
              </a:xfrm>
              <a:prstGeom prst="rect">
                <a:avLst/>
              </a:prstGeom>
              <a:no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Newcastle upon Tyne</a:t>
                </a:r>
              </a:p>
            </p:txBody>
          </p:sp>
        </p:grpSp>
        <p:grpSp>
          <p:nvGrpSpPr>
            <p:cNvPr id="147" name="Group 146">
              <a:extLst>
                <a:ext uri="{FF2B5EF4-FFF2-40B4-BE49-F238E27FC236}">
                  <a16:creationId xmlns:a16="http://schemas.microsoft.com/office/drawing/2014/main" id="{8D2862B5-6599-2676-2D96-3DAEEC085999}"/>
                </a:ext>
              </a:extLst>
            </p:cNvPr>
            <p:cNvGrpSpPr/>
            <p:nvPr/>
          </p:nvGrpSpPr>
          <p:grpSpPr>
            <a:xfrm>
              <a:off x="7003765" y="2554556"/>
              <a:ext cx="540226" cy="220127"/>
              <a:chOff x="9049787" y="3833270"/>
              <a:chExt cx="654954" cy="266876"/>
            </a:xfrm>
          </p:grpSpPr>
          <p:sp>
            <p:nvSpPr>
              <p:cNvPr id="173" name="Oval 172">
                <a:extLst>
                  <a:ext uri="{FF2B5EF4-FFF2-40B4-BE49-F238E27FC236}">
                    <a16:creationId xmlns:a16="http://schemas.microsoft.com/office/drawing/2014/main" id="{F9E0D8E9-9C9C-8329-6987-387D1B165212}"/>
                  </a:ext>
                </a:extLst>
              </p:cNvPr>
              <p:cNvSpPr>
                <a:spLocks noChangeAspect="1"/>
              </p:cNvSpPr>
              <p:nvPr/>
            </p:nvSpPr>
            <p:spPr bwMode="auto">
              <a:xfrm>
                <a:off x="9168301" y="4005010"/>
                <a:ext cx="95136" cy="95136"/>
              </a:xfrm>
              <a:prstGeom prst="ellipse">
                <a:avLst/>
              </a:prstGeom>
              <a:solidFill>
                <a:schemeClr val="accent4"/>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4" name="TextBox 137">
                <a:extLst>
                  <a:ext uri="{FF2B5EF4-FFF2-40B4-BE49-F238E27FC236}">
                    <a16:creationId xmlns:a16="http://schemas.microsoft.com/office/drawing/2014/main" id="{DEDA5024-6FE1-F8A2-C8F2-FF0C67C22F83}"/>
                  </a:ext>
                </a:extLst>
              </p:cNvPr>
              <p:cNvSpPr txBox="1"/>
              <p:nvPr/>
            </p:nvSpPr>
            <p:spPr>
              <a:xfrm>
                <a:off x="9049787" y="3833270"/>
                <a:ext cx="654954" cy="223884"/>
              </a:xfrm>
              <a:prstGeom prst="rect">
                <a:avLst/>
              </a:prstGeom>
              <a:no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Teesside</a:t>
                </a:r>
              </a:p>
            </p:txBody>
          </p:sp>
        </p:grpSp>
        <p:sp>
          <p:nvSpPr>
            <p:cNvPr id="148" name="Oval 147">
              <a:extLst>
                <a:ext uri="{FF2B5EF4-FFF2-40B4-BE49-F238E27FC236}">
                  <a16:creationId xmlns:a16="http://schemas.microsoft.com/office/drawing/2014/main" id="{82D51461-3EEF-D191-B3DC-84578CE18B42}"/>
                </a:ext>
              </a:extLst>
            </p:cNvPr>
            <p:cNvSpPr>
              <a:spLocks noChangeAspect="1"/>
            </p:cNvSpPr>
            <p:nvPr/>
          </p:nvSpPr>
          <p:spPr bwMode="auto">
            <a:xfrm>
              <a:off x="7660170" y="4406980"/>
              <a:ext cx="78471" cy="78471"/>
            </a:xfrm>
            <a:prstGeom prst="ellipse">
              <a:avLst/>
            </a:prstGeom>
            <a:solidFill>
              <a:schemeClr val="accent4"/>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9" name="TextBox 139">
              <a:extLst>
                <a:ext uri="{FF2B5EF4-FFF2-40B4-BE49-F238E27FC236}">
                  <a16:creationId xmlns:a16="http://schemas.microsoft.com/office/drawing/2014/main" id="{26A3A2C2-2614-9D28-599F-16A3D1D4C5A1}"/>
                </a:ext>
              </a:extLst>
            </p:cNvPr>
            <p:cNvSpPr txBox="1"/>
            <p:nvPr/>
          </p:nvSpPr>
          <p:spPr>
            <a:xfrm>
              <a:off x="7659582" y="4411878"/>
              <a:ext cx="540226" cy="184666"/>
            </a:xfrm>
            <a:prstGeom prst="rect">
              <a:avLst/>
            </a:prstGeom>
            <a:no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Maidstone</a:t>
              </a:r>
            </a:p>
          </p:txBody>
        </p:sp>
        <p:sp>
          <p:nvSpPr>
            <p:cNvPr id="150" name="TextBox 141">
              <a:extLst>
                <a:ext uri="{FF2B5EF4-FFF2-40B4-BE49-F238E27FC236}">
                  <a16:creationId xmlns:a16="http://schemas.microsoft.com/office/drawing/2014/main" id="{C299DA44-8C02-2A48-05BF-4D0E8A967D49}"/>
                </a:ext>
              </a:extLst>
            </p:cNvPr>
            <p:cNvSpPr txBox="1"/>
            <p:nvPr/>
          </p:nvSpPr>
          <p:spPr>
            <a:xfrm>
              <a:off x="7155953" y="4547729"/>
              <a:ext cx="540226" cy="184666"/>
            </a:xfrm>
            <a:prstGeom prst="rect">
              <a:avLst/>
            </a:prstGeom>
            <a:no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Gatwick</a:t>
              </a:r>
            </a:p>
          </p:txBody>
        </p:sp>
        <p:sp>
          <p:nvSpPr>
            <p:cNvPr id="151" name="Oval 150">
              <a:extLst>
                <a:ext uri="{FF2B5EF4-FFF2-40B4-BE49-F238E27FC236}">
                  <a16:creationId xmlns:a16="http://schemas.microsoft.com/office/drawing/2014/main" id="{A5164AAB-2AF0-6292-4DA1-3E9CE66B5E08}"/>
                </a:ext>
              </a:extLst>
            </p:cNvPr>
            <p:cNvSpPr>
              <a:spLocks noChangeAspect="1"/>
            </p:cNvSpPr>
            <p:nvPr/>
          </p:nvSpPr>
          <p:spPr bwMode="auto">
            <a:xfrm>
              <a:off x="7496769" y="4503100"/>
              <a:ext cx="78471" cy="78471"/>
            </a:xfrm>
            <a:prstGeom prst="ellipse">
              <a:avLst/>
            </a:prstGeom>
            <a:solidFill>
              <a:schemeClr val="accent4"/>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2" name="Oval 151">
              <a:extLst>
                <a:ext uri="{FF2B5EF4-FFF2-40B4-BE49-F238E27FC236}">
                  <a16:creationId xmlns:a16="http://schemas.microsoft.com/office/drawing/2014/main" id="{703FAFA3-9210-B9F8-747B-BF687EB03AF7}"/>
                </a:ext>
              </a:extLst>
            </p:cNvPr>
            <p:cNvSpPr>
              <a:spLocks noChangeAspect="1"/>
            </p:cNvSpPr>
            <p:nvPr/>
          </p:nvSpPr>
          <p:spPr bwMode="auto">
            <a:xfrm>
              <a:off x="7201635" y="4351304"/>
              <a:ext cx="78471" cy="78471"/>
            </a:xfrm>
            <a:prstGeom prst="ellipse">
              <a:avLst/>
            </a:prstGeom>
            <a:solidFill>
              <a:schemeClr val="accent4"/>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3" name="TextBox 143">
              <a:extLst>
                <a:ext uri="{FF2B5EF4-FFF2-40B4-BE49-F238E27FC236}">
                  <a16:creationId xmlns:a16="http://schemas.microsoft.com/office/drawing/2014/main" id="{7869F39B-AAD7-3FBB-2BB4-86A18E1610FF}"/>
                </a:ext>
              </a:extLst>
            </p:cNvPr>
            <p:cNvSpPr txBox="1"/>
            <p:nvPr/>
          </p:nvSpPr>
          <p:spPr>
            <a:xfrm>
              <a:off x="7248516" y="4043758"/>
              <a:ext cx="581467" cy="184666"/>
            </a:xfrm>
            <a:prstGeom prst="rect">
              <a:avLst/>
            </a:prstGeom>
            <a:no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rgbClr val="000000"/>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London Area</a:t>
              </a:r>
            </a:p>
          </p:txBody>
        </p:sp>
        <p:sp>
          <p:nvSpPr>
            <p:cNvPr id="154" name="Oval 153">
              <a:extLst>
                <a:ext uri="{FF2B5EF4-FFF2-40B4-BE49-F238E27FC236}">
                  <a16:creationId xmlns:a16="http://schemas.microsoft.com/office/drawing/2014/main" id="{41483926-D506-4414-C6A5-4F86CEEE4459}"/>
                </a:ext>
              </a:extLst>
            </p:cNvPr>
            <p:cNvSpPr>
              <a:spLocks noChangeAspect="1"/>
            </p:cNvSpPr>
            <p:nvPr/>
          </p:nvSpPr>
          <p:spPr bwMode="auto">
            <a:xfrm>
              <a:off x="7820425" y="4099446"/>
              <a:ext cx="78471" cy="78471"/>
            </a:xfrm>
            <a:prstGeom prst="ellipse">
              <a:avLst/>
            </a:prstGeom>
            <a:solidFill>
              <a:schemeClr val="accent4"/>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5" name="TextBox 148">
              <a:extLst>
                <a:ext uri="{FF2B5EF4-FFF2-40B4-BE49-F238E27FC236}">
                  <a16:creationId xmlns:a16="http://schemas.microsoft.com/office/drawing/2014/main" id="{A3A8A761-D304-867F-8BB8-D50F00B8E82E}"/>
                </a:ext>
              </a:extLst>
            </p:cNvPr>
            <p:cNvSpPr txBox="1"/>
            <p:nvPr/>
          </p:nvSpPr>
          <p:spPr>
            <a:xfrm>
              <a:off x="7704182" y="4153293"/>
              <a:ext cx="540226" cy="184666"/>
            </a:xfrm>
            <a:prstGeom prst="rect">
              <a:avLst/>
            </a:prstGeom>
            <a:no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Colchester</a:t>
              </a:r>
            </a:p>
          </p:txBody>
        </p:sp>
        <p:grpSp>
          <p:nvGrpSpPr>
            <p:cNvPr id="156" name="Group 155">
              <a:extLst>
                <a:ext uri="{FF2B5EF4-FFF2-40B4-BE49-F238E27FC236}">
                  <a16:creationId xmlns:a16="http://schemas.microsoft.com/office/drawing/2014/main" id="{71F6B3CF-C7A8-D395-59EF-18AFB411E859}"/>
                </a:ext>
              </a:extLst>
            </p:cNvPr>
            <p:cNvGrpSpPr/>
            <p:nvPr/>
          </p:nvGrpSpPr>
          <p:grpSpPr>
            <a:xfrm>
              <a:off x="6151062" y="979292"/>
              <a:ext cx="384158" cy="81035"/>
              <a:chOff x="7988814" y="2055743"/>
              <a:chExt cx="465741" cy="98245"/>
            </a:xfrm>
          </p:grpSpPr>
          <p:sp>
            <p:nvSpPr>
              <p:cNvPr id="171" name="TextBox 83">
                <a:extLst>
                  <a:ext uri="{FF2B5EF4-FFF2-40B4-BE49-F238E27FC236}">
                    <a16:creationId xmlns:a16="http://schemas.microsoft.com/office/drawing/2014/main" id="{7B3A6788-D3BD-4D65-F456-ADEFA7AD148E}"/>
                  </a:ext>
                </a:extLst>
              </p:cNvPr>
              <p:cNvSpPr txBox="1"/>
              <p:nvPr/>
            </p:nvSpPr>
            <p:spPr>
              <a:xfrm>
                <a:off x="8114454" y="2059770"/>
                <a:ext cx="340101" cy="94218"/>
              </a:xfrm>
              <a:prstGeom prst="rect">
                <a:avLst/>
              </a:prstGeom>
              <a:noFill/>
              <a:ln>
                <a:noFill/>
              </a:ln>
            </p:spPr>
            <p:txBody>
              <a:bodyPr wrap="non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Inverness</a:t>
                </a:r>
              </a:p>
            </p:txBody>
          </p:sp>
          <p:sp>
            <p:nvSpPr>
              <p:cNvPr id="172" name="Oval 171">
                <a:extLst>
                  <a:ext uri="{FF2B5EF4-FFF2-40B4-BE49-F238E27FC236}">
                    <a16:creationId xmlns:a16="http://schemas.microsoft.com/office/drawing/2014/main" id="{CA38C0FE-7799-C555-334E-3EFB5617F7C1}"/>
                  </a:ext>
                </a:extLst>
              </p:cNvPr>
              <p:cNvSpPr>
                <a:spLocks noChangeAspect="1"/>
              </p:cNvSpPr>
              <p:nvPr/>
            </p:nvSpPr>
            <p:spPr bwMode="auto">
              <a:xfrm>
                <a:off x="7988814" y="2055743"/>
                <a:ext cx="95136" cy="95136"/>
              </a:xfrm>
              <a:prstGeom prst="ellipse">
                <a:avLst/>
              </a:prstGeom>
              <a:solidFill>
                <a:schemeClr val="accent4"/>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57" name="Oval 156">
              <a:extLst>
                <a:ext uri="{FF2B5EF4-FFF2-40B4-BE49-F238E27FC236}">
                  <a16:creationId xmlns:a16="http://schemas.microsoft.com/office/drawing/2014/main" id="{53F38ED2-E595-C31C-F69C-98280E3AFB2F}"/>
                </a:ext>
              </a:extLst>
            </p:cNvPr>
            <p:cNvSpPr>
              <a:spLocks noChangeAspect="1"/>
            </p:cNvSpPr>
            <p:nvPr/>
          </p:nvSpPr>
          <p:spPr bwMode="auto">
            <a:xfrm>
              <a:off x="6793710" y="3318907"/>
              <a:ext cx="78471" cy="78471"/>
            </a:xfrm>
            <a:prstGeom prst="ellipse">
              <a:avLst/>
            </a:prstGeom>
            <a:solidFill>
              <a:schemeClr val="accent4"/>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8" name="Oval 157">
              <a:extLst>
                <a:ext uri="{FF2B5EF4-FFF2-40B4-BE49-F238E27FC236}">
                  <a16:creationId xmlns:a16="http://schemas.microsoft.com/office/drawing/2014/main" id="{569A706F-FCF2-7B13-39B2-9151874F679E}"/>
                </a:ext>
              </a:extLst>
            </p:cNvPr>
            <p:cNvSpPr>
              <a:spLocks noChangeAspect="1"/>
            </p:cNvSpPr>
            <p:nvPr/>
          </p:nvSpPr>
          <p:spPr bwMode="auto">
            <a:xfrm>
              <a:off x="5925396" y="4863123"/>
              <a:ext cx="78471" cy="78471"/>
            </a:xfrm>
            <a:prstGeom prst="ellipse">
              <a:avLst/>
            </a:prstGeom>
            <a:solidFill>
              <a:schemeClr val="accent4"/>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9" name="TextBox 119">
              <a:extLst>
                <a:ext uri="{FF2B5EF4-FFF2-40B4-BE49-F238E27FC236}">
                  <a16:creationId xmlns:a16="http://schemas.microsoft.com/office/drawing/2014/main" id="{3EC34B37-0521-9A88-8749-4278B9CFA6E8}"/>
                </a:ext>
              </a:extLst>
            </p:cNvPr>
            <p:cNvSpPr txBox="1"/>
            <p:nvPr/>
          </p:nvSpPr>
          <p:spPr>
            <a:xfrm>
              <a:off x="5907946" y="4729599"/>
              <a:ext cx="540226" cy="184666"/>
            </a:xfrm>
            <a:prstGeom prst="rect">
              <a:avLst/>
            </a:prstGeom>
            <a:no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Newquay</a:t>
              </a:r>
            </a:p>
          </p:txBody>
        </p:sp>
        <p:grpSp>
          <p:nvGrpSpPr>
            <p:cNvPr id="160" name="Group 159">
              <a:extLst>
                <a:ext uri="{FF2B5EF4-FFF2-40B4-BE49-F238E27FC236}">
                  <a16:creationId xmlns:a16="http://schemas.microsoft.com/office/drawing/2014/main" id="{EBBDC577-23E7-C4B1-6C04-0A0EE860D12E}"/>
                </a:ext>
              </a:extLst>
            </p:cNvPr>
            <p:cNvGrpSpPr/>
            <p:nvPr/>
          </p:nvGrpSpPr>
          <p:grpSpPr>
            <a:xfrm>
              <a:off x="6366214" y="1145123"/>
              <a:ext cx="540226" cy="216290"/>
              <a:chOff x="8282542" y="2285061"/>
              <a:chExt cx="654954" cy="262224"/>
            </a:xfrm>
          </p:grpSpPr>
          <p:sp>
            <p:nvSpPr>
              <p:cNvPr id="169" name="TextBox 135">
                <a:extLst>
                  <a:ext uri="{FF2B5EF4-FFF2-40B4-BE49-F238E27FC236}">
                    <a16:creationId xmlns:a16="http://schemas.microsoft.com/office/drawing/2014/main" id="{FF7BEF8A-7022-D9F2-429D-4993B170A08F}"/>
                  </a:ext>
                </a:extLst>
              </p:cNvPr>
              <p:cNvSpPr txBox="1"/>
              <p:nvPr/>
            </p:nvSpPr>
            <p:spPr>
              <a:xfrm>
                <a:off x="8282542" y="2323401"/>
                <a:ext cx="654954" cy="223884"/>
              </a:xfrm>
              <a:prstGeom prst="rect">
                <a:avLst/>
              </a:prstGeom>
              <a:no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00000"/>
                    </a:solidFill>
                    <a:effectLst/>
                    <a:uLnTx/>
                    <a:uFillTx/>
                    <a:latin typeface="Delivery Cd Light" panose="020F0406020204020204" pitchFamily="34" charset="0"/>
                    <a:ea typeface="Delivery Cd Light" panose="020F0406020204020204" pitchFamily="34" charset="0"/>
                    <a:cs typeface="Delivery Cd Light" panose="020F0406020204020204" pitchFamily="34" charset="0"/>
                  </a:rPr>
                  <a:t>Aberdeen</a:t>
                </a:r>
              </a:p>
            </p:txBody>
          </p:sp>
          <p:sp>
            <p:nvSpPr>
              <p:cNvPr id="170" name="Oval 169">
                <a:extLst>
                  <a:ext uri="{FF2B5EF4-FFF2-40B4-BE49-F238E27FC236}">
                    <a16:creationId xmlns:a16="http://schemas.microsoft.com/office/drawing/2014/main" id="{45AD3D1F-2B77-9F2C-BEFB-18AED171FF87}"/>
                  </a:ext>
                </a:extLst>
              </p:cNvPr>
              <p:cNvSpPr>
                <a:spLocks noChangeAspect="1"/>
              </p:cNvSpPr>
              <p:nvPr/>
            </p:nvSpPr>
            <p:spPr bwMode="auto">
              <a:xfrm>
                <a:off x="8797599" y="2285061"/>
                <a:ext cx="95136" cy="95136"/>
              </a:xfrm>
              <a:prstGeom prst="ellipse">
                <a:avLst/>
              </a:prstGeom>
              <a:solidFill>
                <a:schemeClr val="accent4"/>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61" name="Oval 160">
              <a:extLst>
                <a:ext uri="{FF2B5EF4-FFF2-40B4-BE49-F238E27FC236}">
                  <a16:creationId xmlns:a16="http://schemas.microsoft.com/office/drawing/2014/main" id="{1326AC86-F1C7-FAF5-2674-D1D45B5EA26E}"/>
                </a:ext>
              </a:extLst>
            </p:cNvPr>
            <p:cNvSpPr>
              <a:spLocks noChangeAspect="1"/>
            </p:cNvSpPr>
            <p:nvPr/>
          </p:nvSpPr>
          <p:spPr bwMode="auto">
            <a:xfrm>
              <a:off x="5588274" y="2572161"/>
              <a:ext cx="78471" cy="78471"/>
            </a:xfrm>
            <a:prstGeom prst="ellipse">
              <a:avLst/>
            </a:prstGeom>
            <a:solidFill>
              <a:srgbClr val="00B0F0"/>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2" name="Oval 161">
              <a:extLst>
                <a:ext uri="{FF2B5EF4-FFF2-40B4-BE49-F238E27FC236}">
                  <a16:creationId xmlns:a16="http://schemas.microsoft.com/office/drawing/2014/main" id="{EFFAAFA5-49B5-999A-A21F-1BC5D91DA9F8}"/>
                </a:ext>
              </a:extLst>
            </p:cNvPr>
            <p:cNvSpPr>
              <a:spLocks noChangeAspect="1"/>
            </p:cNvSpPr>
            <p:nvPr/>
          </p:nvSpPr>
          <p:spPr bwMode="auto">
            <a:xfrm>
              <a:off x="6834380" y="1116211"/>
              <a:ext cx="78471" cy="78471"/>
            </a:xfrm>
            <a:prstGeom prst="ellipse">
              <a:avLst/>
            </a:prstGeom>
            <a:solidFill>
              <a:srgbClr val="00B0F0"/>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3" name="Oval 162">
              <a:extLst>
                <a:ext uri="{FF2B5EF4-FFF2-40B4-BE49-F238E27FC236}">
                  <a16:creationId xmlns:a16="http://schemas.microsoft.com/office/drawing/2014/main" id="{D4DC86EB-5A6E-3B23-6541-B0B315FEE222}"/>
                </a:ext>
              </a:extLst>
            </p:cNvPr>
            <p:cNvSpPr>
              <a:spLocks noChangeAspect="1"/>
            </p:cNvSpPr>
            <p:nvPr/>
          </p:nvSpPr>
          <p:spPr bwMode="auto">
            <a:xfrm>
              <a:off x="6455619" y="1837754"/>
              <a:ext cx="78471" cy="78471"/>
            </a:xfrm>
            <a:prstGeom prst="ellipse">
              <a:avLst/>
            </a:prstGeom>
            <a:solidFill>
              <a:srgbClr val="00B0F0"/>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4" name="Oval 163">
              <a:extLst>
                <a:ext uri="{FF2B5EF4-FFF2-40B4-BE49-F238E27FC236}">
                  <a16:creationId xmlns:a16="http://schemas.microsoft.com/office/drawing/2014/main" id="{4C60D77C-FE25-B547-84E5-91B6519A8975}"/>
                </a:ext>
              </a:extLst>
            </p:cNvPr>
            <p:cNvSpPr>
              <a:spLocks noChangeAspect="1"/>
            </p:cNvSpPr>
            <p:nvPr/>
          </p:nvSpPr>
          <p:spPr bwMode="auto">
            <a:xfrm>
              <a:off x="7455336" y="4475844"/>
              <a:ext cx="78471" cy="78471"/>
            </a:xfrm>
            <a:prstGeom prst="ellipse">
              <a:avLst/>
            </a:prstGeom>
            <a:solidFill>
              <a:srgbClr val="00B0F0"/>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5" name="Oval 164">
              <a:extLst>
                <a:ext uri="{FF2B5EF4-FFF2-40B4-BE49-F238E27FC236}">
                  <a16:creationId xmlns:a16="http://schemas.microsoft.com/office/drawing/2014/main" id="{AAC29EA3-E72B-E50D-24E3-5AE0B2E8CD89}"/>
                </a:ext>
              </a:extLst>
            </p:cNvPr>
            <p:cNvSpPr>
              <a:spLocks noChangeAspect="1"/>
            </p:cNvSpPr>
            <p:nvPr/>
          </p:nvSpPr>
          <p:spPr bwMode="auto">
            <a:xfrm>
              <a:off x="7086226" y="3622290"/>
              <a:ext cx="78471" cy="78471"/>
            </a:xfrm>
            <a:prstGeom prst="ellipse">
              <a:avLst/>
            </a:prstGeom>
            <a:solidFill>
              <a:srgbClr val="0000FF"/>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6" name="Oval 165">
              <a:extLst>
                <a:ext uri="{FF2B5EF4-FFF2-40B4-BE49-F238E27FC236}">
                  <a16:creationId xmlns:a16="http://schemas.microsoft.com/office/drawing/2014/main" id="{D94D6987-2988-7DA8-B5CE-A62C8DB55D1B}"/>
                </a:ext>
              </a:extLst>
            </p:cNvPr>
            <p:cNvSpPr>
              <a:spLocks noChangeAspect="1"/>
            </p:cNvSpPr>
            <p:nvPr/>
          </p:nvSpPr>
          <p:spPr bwMode="auto">
            <a:xfrm>
              <a:off x="7279030" y="4279366"/>
              <a:ext cx="78471" cy="78471"/>
            </a:xfrm>
            <a:prstGeom prst="ellipse">
              <a:avLst/>
            </a:prstGeom>
            <a:solidFill>
              <a:srgbClr val="0000FF"/>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EC716A1E-5064-431C-DAD6-0BAC4BC2D11C}"/>
                </a:ext>
              </a:extLst>
            </p:cNvPr>
            <p:cNvSpPr/>
            <p:nvPr/>
          </p:nvSpPr>
          <p:spPr>
            <a:xfrm>
              <a:off x="7337656" y="4202906"/>
              <a:ext cx="369738" cy="284924"/>
            </a:xfrm>
            <a:custGeom>
              <a:avLst/>
              <a:gdLst>
                <a:gd name="connsiteX0" fmla="*/ 2328350 w 5091664"/>
                <a:gd name="connsiteY0" fmla="*/ 3923624 h 3923680"/>
                <a:gd name="connsiteX1" fmla="*/ 2367860 w 5091664"/>
                <a:gd name="connsiteY1" fmla="*/ 3919824 h 3923680"/>
                <a:gd name="connsiteX2" fmla="*/ 2386062 w 5091664"/>
                <a:gd name="connsiteY2" fmla="*/ 3869036 h 3923680"/>
                <a:gd name="connsiteX3" fmla="*/ 2408655 w 5091664"/>
                <a:gd name="connsiteY3" fmla="*/ 3870713 h 3923680"/>
                <a:gd name="connsiteX4" fmla="*/ 2510335 w 5091664"/>
                <a:gd name="connsiteY4" fmla="*/ 3801199 h 3923680"/>
                <a:gd name="connsiteX5" fmla="*/ 2491437 w 5091664"/>
                <a:gd name="connsiteY5" fmla="*/ 3791931 h 3923680"/>
                <a:gd name="connsiteX6" fmla="*/ 2499857 w 5091664"/>
                <a:gd name="connsiteY6" fmla="*/ 3781025 h 3923680"/>
                <a:gd name="connsiteX7" fmla="*/ 2507001 w 5091664"/>
                <a:gd name="connsiteY7" fmla="*/ 3789760 h 3923680"/>
                <a:gd name="connsiteX8" fmla="*/ 2528814 w 5091664"/>
                <a:gd name="connsiteY8" fmla="*/ 3781444 h 3923680"/>
                <a:gd name="connsiteX9" fmla="*/ 2531842 w 5091664"/>
                <a:gd name="connsiteY9" fmla="*/ 3757499 h 3923680"/>
                <a:gd name="connsiteX10" fmla="*/ 2544444 w 5091664"/>
                <a:gd name="connsiteY10" fmla="*/ 3745192 h 3923680"/>
                <a:gd name="connsiteX11" fmla="*/ 2543349 w 5091664"/>
                <a:gd name="connsiteY11" fmla="*/ 3725799 h 3923680"/>
                <a:gd name="connsiteX12" fmla="*/ 2585078 w 5091664"/>
                <a:gd name="connsiteY12" fmla="*/ 3692538 h 3923680"/>
                <a:gd name="connsiteX13" fmla="*/ 2585325 w 5091664"/>
                <a:gd name="connsiteY13" fmla="*/ 3673621 h 3923680"/>
                <a:gd name="connsiteX14" fmla="*/ 2567695 w 5091664"/>
                <a:gd name="connsiteY14" fmla="*/ 3641998 h 3923680"/>
                <a:gd name="connsiteX15" fmla="*/ 2603842 w 5091664"/>
                <a:gd name="connsiteY15" fmla="*/ 3620405 h 3923680"/>
                <a:gd name="connsiteX16" fmla="*/ 2603356 w 5091664"/>
                <a:gd name="connsiteY16" fmla="*/ 3604270 h 3923680"/>
                <a:gd name="connsiteX17" fmla="*/ 2651133 w 5091664"/>
                <a:gd name="connsiteY17" fmla="*/ 3590182 h 3923680"/>
                <a:gd name="connsiteX18" fmla="*/ 2656953 w 5091664"/>
                <a:gd name="connsiteY18" fmla="*/ 3612700 h 3923680"/>
                <a:gd name="connsiteX19" fmla="*/ 2693767 w 5091664"/>
                <a:gd name="connsiteY19" fmla="*/ 3615157 h 3923680"/>
                <a:gd name="connsiteX20" fmla="*/ 2770472 w 5091664"/>
                <a:gd name="connsiteY20" fmla="*/ 3577848 h 3923680"/>
                <a:gd name="connsiteX21" fmla="*/ 2779845 w 5091664"/>
                <a:gd name="connsiteY21" fmla="*/ 3550920 h 3923680"/>
                <a:gd name="connsiteX22" fmla="*/ 2791284 w 5091664"/>
                <a:gd name="connsiteY22" fmla="*/ 3551054 h 3923680"/>
                <a:gd name="connsiteX23" fmla="*/ 2786731 w 5091664"/>
                <a:gd name="connsiteY23" fmla="*/ 3523288 h 3923680"/>
                <a:gd name="connsiteX24" fmla="*/ 2771825 w 5091664"/>
                <a:gd name="connsiteY24" fmla="*/ 3496809 h 3923680"/>
                <a:gd name="connsiteX25" fmla="*/ 2776720 w 5091664"/>
                <a:gd name="connsiteY25" fmla="*/ 3479483 h 3923680"/>
                <a:gd name="connsiteX26" fmla="*/ 2826898 w 5091664"/>
                <a:gd name="connsiteY26" fmla="*/ 3467653 h 3923680"/>
                <a:gd name="connsiteX27" fmla="*/ 2851444 w 5091664"/>
                <a:gd name="connsiteY27" fmla="*/ 3420514 h 3923680"/>
                <a:gd name="connsiteX28" fmla="*/ 2893040 w 5091664"/>
                <a:gd name="connsiteY28" fmla="*/ 3432934 h 3923680"/>
                <a:gd name="connsiteX29" fmla="*/ 2929225 w 5091664"/>
                <a:gd name="connsiteY29" fmla="*/ 3421466 h 3923680"/>
                <a:gd name="connsiteX30" fmla="*/ 2957200 w 5091664"/>
                <a:gd name="connsiteY30" fmla="*/ 3437097 h 3923680"/>
                <a:gd name="connsiteX31" fmla="*/ 2994434 w 5091664"/>
                <a:gd name="connsiteY31" fmla="*/ 3507162 h 3923680"/>
                <a:gd name="connsiteX32" fmla="*/ 3013893 w 5091664"/>
                <a:gd name="connsiteY32" fmla="*/ 3470329 h 3923680"/>
                <a:gd name="connsiteX33" fmla="*/ 3037858 w 5091664"/>
                <a:gd name="connsiteY33" fmla="*/ 3468682 h 3923680"/>
                <a:gd name="connsiteX34" fmla="*/ 3081263 w 5091664"/>
                <a:gd name="connsiteY34" fmla="*/ 3515392 h 3923680"/>
                <a:gd name="connsiteX35" fmla="*/ 3094998 w 5091664"/>
                <a:gd name="connsiteY35" fmla="*/ 3513106 h 3923680"/>
                <a:gd name="connsiteX36" fmla="*/ 3097618 w 5091664"/>
                <a:gd name="connsiteY36" fmla="*/ 3523041 h 3923680"/>
                <a:gd name="connsiteX37" fmla="*/ 3121201 w 5091664"/>
                <a:gd name="connsiteY37" fmla="*/ 3643427 h 3923680"/>
                <a:gd name="connsiteX38" fmla="*/ 3143966 w 5091664"/>
                <a:gd name="connsiteY38" fmla="*/ 3638931 h 3923680"/>
                <a:gd name="connsiteX39" fmla="*/ 3132346 w 5091664"/>
                <a:gd name="connsiteY39" fmla="*/ 3690252 h 3923680"/>
                <a:gd name="connsiteX40" fmla="*/ 3172456 w 5091664"/>
                <a:gd name="connsiteY40" fmla="*/ 3874818 h 3923680"/>
                <a:gd name="connsiteX41" fmla="*/ 3197240 w 5091664"/>
                <a:gd name="connsiteY41" fmla="*/ 3875761 h 3923680"/>
                <a:gd name="connsiteX42" fmla="*/ 3231863 w 5091664"/>
                <a:gd name="connsiteY42" fmla="*/ 3774272 h 3923680"/>
                <a:gd name="connsiteX43" fmla="*/ 3280660 w 5091664"/>
                <a:gd name="connsiteY43" fmla="*/ 3722313 h 3923680"/>
                <a:gd name="connsiteX44" fmla="*/ 3333076 w 5091664"/>
                <a:gd name="connsiteY44" fmla="*/ 3766176 h 3923680"/>
                <a:gd name="connsiteX45" fmla="*/ 3349811 w 5091664"/>
                <a:gd name="connsiteY45" fmla="*/ 3808791 h 3923680"/>
                <a:gd name="connsiteX46" fmla="*/ 3338400 w 5091664"/>
                <a:gd name="connsiteY46" fmla="*/ 3866055 h 3923680"/>
                <a:gd name="connsiteX47" fmla="*/ 3358555 w 5091664"/>
                <a:gd name="connsiteY47" fmla="*/ 3853025 h 3923680"/>
                <a:gd name="connsiteX48" fmla="*/ 3421106 w 5091664"/>
                <a:gd name="connsiteY48" fmla="*/ 3868484 h 3923680"/>
                <a:gd name="connsiteX49" fmla="*/ 3436069 w 5091664"/>
                <a:gd name="connsiteY49" fmla="*/ 3897840 h 3923680"/>
                <a:gd name="connsiteX50" fmla="*/ 3600738 w 5091664"/>
                <a:gd name="connsiteY50" fmla="*/ 3861502 h 3923680"/>
                <a:gd name="connsiteX51" fmla="*/ 3633913 w 5091664"/>
                <a:gd name="connsiteY51" fmla="*/ 3825145 h 3923680"/>
                <a:gd name="connsiteX52" fmla="*/ 3603671 w 5091664"/>
                <a:gd name="connsiteY52" fmla="*/ 3792884 h 3923680"/>
                <a:gd name="connsiteX53" fmla="*/ 3583012 w 5091664"/>
                <a:gd name="connsiteY53" fmla="*/ 3739944 h 3923680"/>
                <a:gd name="connsiteX54" fmla="*/ 3595480 w 5091664"/>
                <a:gd name="connsiteY54" fmla="*/ 3735877 h 3923680"/>
                <a:gd name="connsiteX55" fmla="*/ 3587441 w 5091664"/>
                <a:gd name="connsiteY55" fmla="*/ 3692509 h 3923680"/>
                <a:gd name="connsiteX56" fmla="*/ 3599880 w 5091664"/>
                <a:gd name="connsiteY56" fmla="*/ 3651266 h 3923680"/>
                <a:gd name="connsiteX57" fmla="*/ 3596156 w 5091664"/>
                <a:gd name="connsiteY57" fmla="*/ 3639379 h 3923680"/>
                <a:gd name="connsiteX58" fmla="*/ 3613606 w 5091664"/>
                <a:gd name="connsiteY58" fmla="*/ 3616576 h 3923680"/>
                <a:gd name="connsiteX59" fmla="*/ 3663555 w 5091664"/>
                <a:gd name="connsiteY59" fmla="*/ 3588144 h 3923680"/>
                <a:gd name="connsiteX60" fmla="*/ 3691359 w 5091664"/>
                <a:gd name="connsiteY60" fmla="*/ 3546424 h 3923680"/>
                <a:gd name="connsiteX61" fmla="*/ 3715409 w 5091664"/>
                <a:gd name="connsiteY61" fmla="*/ 3529375 h 3923680"/>
                <a:gd name="connsiteX62" fmla="*/ 3745642 w 5091664"/>
                <a:gd name="connsiteY62" fmla="*/ 3535595 h 3923680"/>
                <a:gd name="connsiteX63" fmla="*/ 3748023 w 5091664"/>
                <a:gd name="connsiteY63" fmla="*/ 3522536 h 3923680"/>
                <a:gd name="connsiteX64" fmla="*/ 3775569 w 5091664"/>
                <a:gd name="connsiteY64" fmla="*/ 3521641 h 3923680"/>
                <a:gd name="connsiteX65" fmla="*/ 3787199 w 5091664"/>
                <a:gd name="connsiteY65" fmla="*/ 3503343 h 3923680"/>
                <a:gd name="connsiteX66" fmla="*/ 3794838 w 5091664"/>
                <a:gd name="connsiteY66" fmla="*/ 3506715 h 3923680"/>
                <a:gd name="connsiteX67" fmla="*/ 3817670 w 5091664"/>
                <a:gd name="connsiteY67" fmla="*/ 3468043 h 3923680"/>
                <a:gd name="connsiteX68" fmla="*/ 3807478 w 5091664"/>
                <a:gd name="connsiteY68" fmla="*/ 3457461 h 3923680"/>
                <a:gd name="connsiteX69" fmla="*/ 3798010 w 5091664"/>
                <a:gd name="connsiteY69" fmla="*/ 3406674 h 3923680"/>
                <a:gd name="connsiteX70" fmla="*/ 3790876 w 5091664"/>
                <a:gd name="connsiteY70" fmla="*/ 3408598 h 3923680"/>
                <a:gd name="connsiteX71" fmla="*/ 3787142 w 5091664"/>
                <a:gd name="connsiteY71" fmla="*/ 3393977 h 3923680"/>
                <a:gd name="connsiteX72" fmla="*/ 3797839 w 5091664"/>
                <a:gd name="connsiteY72" fmla="*/ 3366269 h 3923680"/>
                <a:gd name="connsiteX73" fmla="*/ 3838701 w 5091664"/>
                <a:gd name="connsiteY73" fmla="*/ 3349524 h 3923680"/>
                <a:gd name="connsiteX74" fmla="*/ 3909796 w 5091664"/>
                <a:gd name="connsiteY74" fmla="*/ 3365707 h 3923680"/>
                <a:gd name="connsiteX75" fmla="*/ 3905147 w 5091664"/>
                <a:gd name="connsiteY75" fmla="*/ 3348714 h 3923680"/>
                <a:gd name="connsiteX76" fmla="*/ 3925073 w 5091664"/>
                <a:gd name="connsiteY76" fmla="*/ 3335408 h 3923680"/>
                <a:gd name="connsiteX77" fmla="*/ 3919930 w 5091664"/>
                <a:gd name="connsiteY77" fmla="*/ 3334369 h 3923680"/>
                <a:gd name="connsiteX78" fmla="*/ 3943847 w 5091664"/>
                <a:gd name="connsiteY78" fmla="*/ 3302175 h 3923680"/>
                <a:gd name="connsiteX79" fmla="*/ 3963469 w 5091664"/>
                <a:gd name="connsiteY79" fmla="*/ 3229556 h 3923680"/>
                <a:gd name="connsiteX80" fmla="*/ 3957106 w 5091664"/>
                <a:gd name="connsiteY80" fmla="*/ 3227327 h 3923680"/>
                <a:gd name="connsiteX81" fmla="*/ 3958182 w 5091664"/>
                <a:gd name="connsiteY81" fmla="*/ 3184608 h 3923680"/>
                <a:gd name="connsiteX82" fmla="*/ 3978033 w 5091664"/>
                <a:gd name="connsiteY82" fmla="*/ 3150585 h 3923680"/>
                <a:gd name="connsiteX83" fmla="*/ 3971365 w 5091664"/>
                <a:gd name="connsiteY83" fmla="*/ 3144698 h 3923680"/>
                <a:gd name="connsiteX84" fmla="*/ 3984538 w 5091664"/>
                <a:gd name="connsiteY84" fmla="*/ 3123495 h 3923680"/>
                <a:gd name="connsiteX85" fmla="*/ 3997025 w 5091664"/>
                <a:gd name="connsiteY85" fmla="*/ 3132144 h 3923680"/>
                <a:gd name="connsiteX86" fmla="*/ 4000369 w 5091664"/>
                <a:gd name="connsiteY86" fmla="*/ 3118247 h 3923680"/>
                <a:gd name="connsiteX87" fmla="*/ 3988682 w 5091664"/>
                <a:gd name="connsiteY87" fmla="*/ 3113780 h 3923680"/>
                <a:gd name="connsiteX88" fmla="*/ 3995149 w 5091664"/>
                <a:gd name="connsiteY88" fmla="*/ 3094082 h 3923680"/>
                <a:gd name="connsiteX89" fmla="*/ 3985367 w 5091664"/>
                <a:gd name="connsiteY89" fmla="*/ 3080795 h 3923680"/>
                <a:gd name="connsiteX90" fmla="*/ 4003102 w 5091664"/>
                <a:gd name="connsiteY90" fmla="*/ 3064612 h 3923680"/>
                <a:gd name="connsiteX91" fmla="*/ 4007246 w 5091664"/>
                <a:gd name="connsiteY91" fmla="*/ 3037380 h 3923680"/>
                <a:gd name="connsiteX92" fmla="*/ 3985291 w 5091664"/>
                <a:gd name="connsiteY92" fmla="*/ 3017673 h 3923680"/>
                <a:gd name="connsiteX93" fmla="*/ 3990120 w 5091664"/>
                <a:gd name="connsiteY93" fmla="*/ 2961561 h 3923680"/>
                <a:gd name="connsiteX94" fmla="*/ 3979214 w 5091664"/>
                <a:gd name="connsiteY94" fmla="*/ 2934548 h 3923680"/>
                <a:gd name="connsiteX95" fmla="*/ 3986281 w 5091664"/>
                <a:gd name="connsiteY95" fmla="*/ 2913174 h 3923680"/>
                <a:gd name="connsiteX96" fmla="*/ 3973518 w 5091664"/>
                <a:gd name="connsiteY96" fmla="*/ 2894533 h 3923680"/>
                <a:gd name="connsiteX97" fmla="*/ 4062100 w 5091664"/>
                <a:gd name="connsiteY97" fmla="*/ 2897267 h 3923680"/>
                <a:gd name="connsiteX98" fmla="*/ 4041374 w 5091664"/>
                <a:gd name="connsiteY98" fmla="*/ 2865063 h 3923680"/>
                <a:gd name="connsiteX99" fmla="*/ 4029830 w 5091664"/>
                <a:gd name="connsiteY99" fmla="*/ 2811066 h 3923680"/>
                <a:gd name="connsiteX100" fmla="*/ 4003864 w 5091664"/>
                <a:gd name="connsiteY100" fmla="*/ 2763936 h 3923680"/>
                <a:gd name="connsiteX101" fmla="*/ 3978842 w 5091664"/>
                <a:gd name="connsiteY101" fmla="*/ 2746048 h 3923680"/>
                <a:gd name="connsiteX102" fmla="*/ 3982557 w 5091664"/>
                <a:gd name="connsiteY102" fmla="*/ 2736304 h 3923680"/>
                <a:gd name="connsiteX103" fmla="*/ 4004455 w 5091664"/>
                <a:gd name="connsiteY103" fmla="*/ 2740295 h 3923680"/>
                <a:gd name="connsiteX104" fmla="*/ 4009389 w 5091664"/>
                <a:gd name="connsiteY104" fmla="*/ 2715492 h 3923680"/>
                <a:gd name="connsiteX105" fmla="*/ 3981490 w 5091664"/>
                <a:gd name="connsiteY105" fmla="*/ 2704300 h 3923680"/>
                <a:gd name="connsiteX106" fmla="*/ 3993492 w 5091664"/>
                <a:gd name="connsiteY106" fmla="*/ 2678764 h 3923680"/>
                <a:gd name="connsiteX107" fmla="*/ 3992806 w 5091664"/>
                <a:gd name="connsiteY107" fmla="*/ 2654094 h 3923680"/>
                <a:gd name="connsiteX108" fmla="*/ 4014409 w 5091664"/>
                <a:gd name="connsiteY108" fmla="*/ 2645779 h 3923680"/>
                <a:gd name="connsiteX109" fmla="*/ 3993320 w 5091664"/>
                <a:gd name="connsiteY109" fmla="*/ 2626805 h 3923680"/>
                <a:gd name="connsiteX110" fmla="*/ 4003550 w 5091664"/>
                <a:gd name="connsiteY110" fmla="*/ 2614499 h 3923680"/>
                <a:gd name="connsiteX111" fmla="*/ 4008865 w 5091664"/>
                <a:gd name="connsiteY111" fmla="*/ 2558044 h 3923680"/>
                <a:gd name="connsiteX112" fmla="*/ 4021505 w 5091664"/>
                <a:gd name="connsiteY112" fmla="*/ 2525507 h 3923680"/>
                <a:gd name="connsiteX113" fmla="*/ 4072625 w 5091664"/>
                <a:gd name="connsiteY113" fmla="*/ 2547642 h 3923680"/>
                <a:gd name="connsiteX114" fmla="*/ 4087732 w 5091664"/>
                <a:gd name="connsiteY114" fmla="*/ 2514905 h 3923680"/>
                <a:gd name="connsiteX115" fmla="*/ 4086665 w 5091664"/>
                <a:gd name="connsiteY115" fmla="*/ 2484882 h 3923680"/>
                <a:gd name="connsiteX116" fmla="*/ 4123708 w 5091664"/>
                <a:gd name="connsiteY116" fmla="*/ 2405044 h 3923680"/>
                <a:gd name="connsiteX117" fmla="*/ 4142891 w 5091664"/>
                <a:gd name="connsiteY117" fmla="*/ 2417464 h 3923680"/>
                <a:gd name="connsiteX118" fmla="*/ 4211262 w 5091664"/>
                <a:gd name="connsiteY118" fmla="*/ 2369859 h 3923680"/>
                <a:gd name="connsiteX119" fmla="*/ 4212700 w 5091664"/>
                <a:gd name="connsiteY119" fmla="*/ 2352056 h 3923680"/>
                <a:gd name="connsiteX120" fmla="*/ 4233169 w 5091664"/>
                <a:gd name="connsiteY120" fmla="*/ 2351608 h 3923680"/>
                <a:gd name="connsiteX121" fmla="*/ 4237446 w 5091664"/>
                <a:gd name="connsiteY121" fmla="*/ 2332997 h 3923680"/>
                <a:gd name="connsiteX122" fmla="*/ 4265335 w 5091664"/>
                <a:gd name="connsiteY122" fmla="*/ 2315356 h 3923680"/>
                <a:gd name="connsiteX123" fmla="*/ 4271698 w 5091664"/>
                <a:gd name="connsiteY123" fmla="*/ 2322281 h 3923680"/>
                <a:gd name="connsiteX124" fmla="*/ 4307589 w 5091664"/>
                <a:gd name="connsiteY124" fmla="*/ 2297278 h 3923680"/>
                <a:gd name="connsiteX125" fmla="*/ 4309636 w 5091664"/>
                <a:gd name="connsiteY125" fmla="*/ 2280752 h 3923680"/>
                <a:gd name="connsiteX126" fmla="*/ 4302625 w 5091664"/>
                <a:gd name="connsiteY126" fmla="*/ 2279666 h 3923680"/>
                <a:gd name="connsiteX127" fmla="*/ 4304235 w 5091664"/>
                <a:gd name="connsiteY127" fmla="*/ 2259578 h 3923680"/>
                <a:gd name="connsiteX128" fmla="*/ 4350917 w 5091664"/>
                <a:gd name="connsiteY128" fmla="*/ 2218278 h 3923680"/>
                <a:gd name="connsiteX129" fmla="*/ 4355013 w 5091664"/>
                <a:gd name="connsiteY129" fmla="*/ 2156632 h 3923680"/>
                <a:gd name="connsiteX130" fmla="*/ 4339659 w 5091664"/>
                <a:gd name="connsiteY130" fmla="*/ 2136096 h 3923680"/>
                <a:gd name="connsiteX131" fmla="*/ 4358090 w 5091664"/>
                <a:gd name="connsiteY131" fmla="*/ 2113236 h 3923680"/>
                <a:gd name="connsiteX132" fmla="*/ 4355975 w 5091664"/>
                <a:gd name="connsiteY132" fmla="*/ 2096519 h 3923680"/>
                <a:gd name="connsiteX133" fmla="*/ 4388160 w 5091664"/>
                <a:gd name="connsiteY133" fmla="*/ 2072640 h 3923680"/>
                <a:gd name="connsiteX134" fmla="*/ 4388246 w 5091664"/>
                <a:gd name="connsiteY134" fmla="*/ 2049228 h 3923680"/>
                <a:gd name="connsiteX135" fmla="*/ 4407791 w 5091664"/>
                <a:gd name="connsiteY135" fmla="*/ 2048190 h 3923680"/>
                <a:gd name="connsiteX136" fmla="*/ 4429118 w 5091664"/>
                <a:gd name="connsiteY136" fmla="*/ 2026206 h 3923680"/>
                <a:gd name="connsiteX137" fmla="*/ 4389789 w 5091664"/>
                <a:gd name="connsiteY137" fmla="*/ 2000831 h 3923680"/>
                <a:gd name="connsiteX138" fmla="*/ 4348298 w 5091664"/>
                <a:gd name="connsiteY138" fmla="*/ 1991573 h 3923680"/>
                <a:gd name="connsiteX139" fmla="*/ 4349460 w 5091664"/>
                <a:gd name="connsiteY139" fmla="*/ 1949349 h 3923680"/>
                <a:gd name="connsiteX140" fmla="*/ 4370939 w 5091664"/>
                <a:gd name="connsiteY140" fmla="*/ 1893065 h 3923680"/>
                <a:gd name="connsiteX141" fmla="*/ 4466170 w 5091664"/>
                <a:gd name="connsiteY141" fmla="*/ 1860328 h 3923680"/>
                <a:gd name="connsiteX142" fmla="*/ 4442072 w 5091664"/>
                <a:gd name="connsiteY142" fmla="*/ 1797463 h 3923680"/>
                <a:gd name="connsiteX143" fmla="*/ 4538465 w 5091664"/>
                <a:gd name="connsiteY143" fmla="*/ 1775384 h 3923680"/>
                <a:gd name="connsiteX144" fmla="*/ 4535216 w 5091664"/>
                <a:gd name="connsiteY144" fmla="*/ 1751114 h 3923680"/>
                <a:gd name="connsiteX145" fmla="*/ 4529502 w 5091664"/>
                <a:gd name="connsiteY145" fmla="*/ 1752057 h 3923680"/>
                <a:gd name="connsiteX146" fmla="*/ 4526063 w 5091664"/>
                <a:gd name="connsiteY146" fmla="*/ 1725749 h 3923680"/>
                <a:gd name="connsiteX147" fmla="*/ 4532911 w 5091664"/>
                <a:gd name="connsiteY147" fmla="*/ 1720920 h 3923680"/>
                <a:gd name="connsiteX148" fmla="*/ 4508794 w 5091664"/>
                <a:gd name="connsiteY148" fmla="*/ 1666809 h 3923680"/>
                <a:gd name="connsiteX149" fmla="*/ 4555429 w 5091664"/>
                <a:gd name="connsiteY149" fmla="*/ 1672247 h 3923680"/>
                <a:gd name="connsiteX150" fmla="*/ 4553914 w 5091664"/>
                <a:gd name="connsiteY150" fmla="*/ 1658769 h 3923680"/>
                <a:gd name="connsiteX151" fmla="*/ 4530121 w 5091664"/>
                <a:gd name="connsiteY151" fmla="*/ 1648644 h 3923680"/>
                <a:gd name="connsiteX152" fmla="*/ 4542818 w 5091664"/>
                <a:gd name="connsiteY152" fmla="*/ 1617783 h 3923680"/>
                <a:gd name="connsiteX153" fmla="*/ 4560820 w 5091664"/>
                <a:gd name="connsiteY153" fmla="*/ 1626099 h 3923680"/>
                <a:gd name="connsiteX154" fmla="*/ 4568345 w 5091664"/>
                <a:gd name="connsiteY154" fmla="*/ 1610106 h 3923680"/>
                <a:gd name="connsiteX155" fmla="*/ 4563172 w 5091664"/>
                <a:gd name="connsiteY155" fmla="*/ 1598857 h 3923680"/>
                <a:gd name="connsiteX156" fmla="*/ 4578974 w 5091664"/>
                <a:gd name="connsiteY156" fmla="*/ 1588342 h 3923680"/>
                <a:gd name="connsiteX157" fmla="*/ 4579460 w 5091664"/>
                <a:gd name="connsiteY157" fmla="*/ 1576093 h 3923680"/>
                <a:gd name="connsiteX158" fmla="*/ 4590786 w 5091664"/>
                <a:gd name="connsiteY158" fmla="*/ 1574559 h 3923680"/>
                <a:gd name="connsiteX159" fmla="*/ 4609302 w 5091664"/>
                <a:gd name="connsiteY159" fmla="*/ 1680458 h 3923680"/>
                <a:gd name="connsiteX160" fmla="*/ 4668748 w 5091664"/>
                <a:gd name="connsiteY160" fmla="*/ 1679677 h 3923680"/>
                <a:gd name="connsiteX161" fmla="*/ 4676415 w 5091664"/>
                <a:gd name="connsiteY161" fmla="*/ 1631566 h 3923680"/>
                <a:gd name="connsiteX162" fmla="*/ 4686236 w 5091664"/>
                <a:gd name="connsiteY162" fmla="*/ 1630976 h 3923680"/>
                <a:gd name="connsiteX163" fmla="*/ 4686826 w 5091664"/>
                <a:gd name="connsiteY163" fmla="*/ 1615850 h 3923680"/>
                <a:gd name="connsiteX164" fmla="*/ 4679711 w 5091664"/>
                <a:gd name="connsiteY164" fmla="*/ 1614459 h 3923680"/>
                <a:gd name="connsiteX165" fmla="*/ 4678034 w 5091664"/>
                <a:gd name="connsiteY165" fmla="*/ 1541850 h 3923680"/>
                <a:gd name="connsiteX166" fmla="*/ 4873212 w 5091664"/>
                <a:gd name="connsiteY166" fmla="*/ 1510237 h 3923680"/>
                <a:gd name="connsiteX167" fmla="*/ 4869773 w 5091664"/>
                <a:gd name="connsiteY167" fmla="*/ 1487605 h 3923680"/>
                <a:gd name="connsiteX168" fmla="*/ 4890871 w 5091664"/>
                <a:gd name="connsiteY168" fmla="*/ 1476937 h 3923680"/>
                <a:gd name="connsiteX169" fmla="*/ 5091505 w 5091664"/>
                <a:gd name="connsiteY169" fmla="*/ 1458830 h 3923680"/>
                <a:gd name="connsiteX170" fmla="*/ 5075656 w 5091664"/>
                <a:gd name="connsiteY170" fmla="*/ 1406233 h 3923680"/>
                <a:gd name="connsiteX171" fmla="*/ 5060301 w 5091664"/>
                <a:gd name="connsiteY171" fmla="*/ 1407348 h 3923680"/>
                <a:gd name="connsiteX172" fmla="*/ 5053939 w 5091664"/>
                <a:gd name="connsiteY172" fmla="*/ 1358513 h 3923680"/>
                <a:gd name="connsiteX173" fmla="*/ 5037375 w 5091664"/>
                <a:gd name="connsiteY173" fmla="*/ 1337586 h 3923680"/>
                <a:gd name="connsiteX174" fmla="*/ 5019668 w 5091664"/>
                <a:gd name="connsiteY174" fmla="*/ 1339730 h 3923680"/>
                <a:gd name="connsiteX175" fmla="*/ 5018629 w 5091664"/>
                <a:gd name="connsiteY175" fmla="*/ 1326528 h 3923680"/>
                <a:gd name="connsiteX176" fmla="*/ 4998456 w 5091664"/>
                <a:gd name="connsiteY176" fmla="*/ 1315898 h 3923680"/>
                <a:gd name="connsiteX177" fmla="*/ 4996684 w 5091664"/>
                <a:gd name="connsiteY177" fmla="*/ 1301725 h 3923680"/>
                <a:gd name="connsiteX178" fmla="*/ 4977044 w 5091664"/>
                <a:gd name="connsiteY178" fmla="*/ 1290009 h 3923680"/>
                <a:gd name="connsiteX179" fmla="*/ 4963680 w 5091664"/>
                <a:gd name="connsiteY179" fmla="*/ 1214352 h 3923680"/>
                <a:gd name="connsiteX180" fmla="*/ 4826739 w 5091664"/>
                <a:gd name="connsiteY180" fmla="*/ 1229725 h 3923680"/>
                <a:gd name="connsiteX181" fmla="*/ 4804479 w 5091664"/>
                <a:gd name="connsiteY181" fmla="*/ 1140152 h 3923680"/>
                <a:gd name="connsiteX182" fmla="*/ 4716916 w 5091664"/>
                <a:gd name="connsiteY182" fmla="*/ 1005145 h 3923680"/>
                <a:gd name="connsiteX183" fmla="*/ 4699094 w 5091664"/>
                <a:gd name="connsiteY183" fmla="*/ 930136 h 3923680"/>
                <a:gd name="connsiteX184" fmla="*/ 4702075 w 5091664"/>
                <a:gd name="connsiteY184" fmla="*/ 888978 h 3923680"/>
                <a:gd name="connsiteX185" fmla="*/ 4664928 w 5091664"/>
                <a:gd name="connsiteY185" fmla="*/ 886044 h 3923680"/>
                <a:gd name="connsiteX186" fmla="*/ 4659689 w 5091664"/>
                <a:gd name="connsiteY186" fmla="*/ 885187 h 3923680"/>
                <a:gd name="connsiteX187" fmla="*/ 4631476 w 5091664"/>
                <a:gd name="connsiteY187" fmla="*/ 873433 h 3923680"/>
                <a:gd name="connsiteX188" fmla="*/ 4606540 w 5091664"/>
                <a:gd name="connsiteY188" fmla="*/ 869499 h 3923680"/>
                <a:gd name="connsiteX189" fmla="*/ 4631352 w 5091664"/>
                <a:gd name="connsiteY189" fmla="*/ 835286 h 3923680"/>
                <a:gd name="connsiteX190" fmla="*/ 4630809 w 5091664"/>
                <a:gd name="connsiteY190" fmla="*/ 821865 h 3923680"/>
                <a:gd name="connsiteX191" fmla="*/ 4669776 w 5091664"/>
                <a:gd name="connsiteY191" fmla="*/ 804063 h 3923680"/>
                <a:gd name="connsiteX192" fmla="*/ 4583442 w 5091664"/>
                <a:gd name="connsiteY192" fmla="*/ 703993 h 3923680"/>
                <a:gd name="connsiteX193" fmla="*/ 4509899 w 5091664"/>
                <a:gd name="connsiteY193" fmla="*/ 655301 h 3923680"/>
                <a:gd name="connsiteX194" fmla="*/ 4425231 w 5091664"/>
                <a:gd name="connsiteY194" fmla="*/ 578472 h 3923680"/>
                <a:gd name="connsiteX195" fmla="*/ 4413211 w 5091664"/>
                <a:gd name="connsiteY195" fmla="*/ 594160 h 3923680"/>
                <a:gd name="connsiteX196" fmla="*/ 4299740 w 5091664"/>
                <a:gd name="connsiteY196" fmla="*/ 643185 h 3923680"/>
                <a:gd name="connsiteX197" fmla="*/ 4249190 w 5091664"/>
                <a:gd name="connsiteY197" fmla="*/ 637528 h 3923680"/>
                <a:gd name="connsiteX198" fmla="*/ 4216872 w 5091664"/>
                <a:gd name="connsiteY198" fmla="*/ 649462 h 3923680"/>
                <a:gd name="connsiteX199" fmla="*/ 4196384 w 5091664"/>
                <a:gd name="connsiteY199" fmla="*/ 639480 h 3923680"/>
                <a:gd name="connsiteX200" fmla="*/ 4198041 w 5091664"/>
                <a:gd name="connsiteY200" fmla="*/ 648881 h 3923680"/>
                <a:gd name="connsiteX201" fmla="*/ 4163961 w 5091664"/>
                <a:gd name="connsiteY201" fmla="*/ 637632 h 3923680"/>
                <a:gd name="connsiteX202" fmla="*/ 4162741 w 5091664"/>
                <a:gd name="connsiteY202" fmla="*/ 649834 h 3923680"/>
                <a:gd name="connsiteX203" fmla="*/ 4093676 w 5091664"/>
                <a:gd name="connsiteY203" fmla="*/ 679609 h 3923680"/>
                <a:gd name="connsiteX204" fmla="*/ 4073121 w 5091664"/>
                <a:gd name="connsiteY204" fmla="*/ 669779 h 3923680"/>
                <a:gd name="connsiteX205" fmla="*/ 3896365 w 5091664"/>
                <a:gd name="connsiteY205" fmla="*/ 659149 h 3923680"/>
                <a:gd name="connsiteX206" fmla="*/ 3836262 w 5091664"/>
                <a:gd name="connsiteY206" fmla="*/ 697659 h 3923680"/>
                <a:gd name="connsiteX207" fmla="*/ 3825490 w 5091664"/>
                <a:gd name="connsiteY207" fmla="*/ 717861 h 3923680"/>
                <a:gd name="connsiteX208" fmla="*/ 3791323 w 5091664"/>
                <a:gd name="connsiteY208" fmla="*/ 739264 h 3923680"/>
                <a:gd name="connsiteX209" fmla="*/ 3779912 w 5091664"/>
                <a:gd name="connsiteY209" fmla="*/ 724138 h 3923680"/>
                <a:gd name="connsiteX210" fmla="*/ 3702532 w 5091664"/>
                <a:gd name="connsiteY210" fmla="*/ 766696 h 3923680"/>
                <a:gd name="connsiteX211" fmla="*/ 3699988 w 5091664"/>
                <a:gd name="connsiteY211" fmla="*/ 758076 h 3923680"/>
                <a:gd name="connsiteX212" fmla="*/ 3680567 w 5091664"/>
                <a:gd name="connsiteY212" fmla="*/ 765020 h 3923680"/>
                <a:gd name="connsiteX213" fmla="*/ 3667746 w 5091664"/>
                <a:gd name="connsiteY213" fmla="*/ 739074 h 3923680"/>
                <a:gd name="connsiteX214" fmla="*/ 3633018 w 5091664"/>
                <a:gd name="connsiteY214" fmla="*/ 757095 h 3923680"/>
                <a:gd name="connsiteX215" fmla="*/ 3648068 w 5091664"/>
                <a:gd name="connsiteY215" fmla="*/ 783746 h 3923680"/>
                <a:gd name="connsiteX216" fmla="*/ 3629856 w 5091664"/>
                <a:gd name="connsiteY216" fmla="*/ 816702 h 3923680"/>
                <a:gd name="connsiteX217" fmla="*/ 3634761 w 5091664"/>
                <a:gd name="connsiteY217" fmla="*/ 828532 h 3923680"/>
                <a:gd name="connsiteX218" fmla="*/ 3602309 w 5091664"/>
                <a:gd name="connsiteY218" fmla="*/ 845868 h 3923680"/>
                <a:gd name="connsiteX219" fmla="*/ 3586012 w 5091664"/>
                <a:gd name="connsiteY219" fmla="*/ 827113 h 3923680"/>
                <a:gd name="connsiteX220" fmla="*/ 3553084 w 5091664"/>
                <a:gd name="connsiteY220" fmla="*/ 820665 h 3923680"/>
                <a:gd name="connsiteX221" fmla="*/ 3516375 w 5091664"/>
                <a:gd name="connsiteY221" fmla="*/ 843601 h 3923680"/>
                <a:gd name="connsiteX222" fmla="*/ 3454700 w 5091664"/>
                <a:gd name="connsiteY222" fmla="*/ 820693 h 3923680"/>
                <a:gd name="connsiteX223" fmla="*/ 3366137 w 5091664"/>
                <a:gd name="connsiteY223" fmla="*/ 759552 h 3923680"/>
                <a:gd name="connsiteX224" fmla="*/ 3379491 w 5091664"/>
                <a:gd name="connsiteY224" fmla="*/ 730025 h 3923680"/>
                <a:gd name="connsiteX225" fmla="*/ 3398446 w 5091664"/>
                <a:gd name="connsiteY225" fmla="*/ 730758 h 3923680"/>
                <a:gd name="connsiteX226" fmla="*/ 3405285 w 5091664"/>
                <a:gd name="connsiteY226" fmla="*/ 718480 h 3923680"/>
                <a:gd name="connsiteX227" fmla="*/ 3397141 w 5091664"/>
                <a:gd name="connsiteY227" fmla="*/ 710556 h 3923680"/>
                <a:gd name="connsiteX228" fmla="*/ 3323855 w 5091664"/>
                <a:gd name="connsiteY228" fmla="*/ 737283 h 3923680"/>
                <a:gd name="connsiteX229" fmla="*/ 3251704 w 5091664"/>
                <a:gd name="connsiteY229" fmla="*/ 650272 h 3923680"/>
                <a:gd name="connsiteX230" fmla="*/ 3208822 w 5091664"/>
                <a:gd name="connsiteY230" fmla="*/ 610038 h 3923680"/>
                <a:gd name="connsiteX231" fmla="*/ 3232311 w 5091664"/>
                <a:gd name="connsiteY231" fmla="*/ 554536 h 3923680"/>
                <a:gd name="connsiteX232" fmla="*/ 3228777 w 5091664"/>
                <a:gd name="connsiteY232" fmla="*/ 528076 h 3923680"/>
                <a:gd name="connsiteX233" fmla="*/ 3216328 w 5091664"/>
                <a:gd name="connsiteY233" fmla="*/ 523951 h 3923680"/>
                <a:gd name="connsiteX234" fmla="*/ 3214052 w 5091664"/>
                <a:gd name="connsiteY234" fmla="*/ 491157 h 3923680"/>
                <a:gd name="connsiteX235" fmla="*/ 3182200 w 5091664"/>
                <a:gd name="connsiteY235" fmla="*/ 499472 h 3923680"/>
                <a:gd name="connsiteX236" fmla="*/ 3077606 w 5091664"/>
                <a:gd name="connsiteY236" fmla="*/ 475145 h 3923680"/>
                <a:gd name="connsiteX237" fmla="*/ 3075729 w 5091664"/>
                <a:gd name="connsiteY237" fmla="*/ 466773 h 3923680"/>
                <a:gd name="connsiteX238" fmla="*/ 3053489 w 5091664"/>
                <a:gd name="connsiteY238" fmla="*/ 475755 h 3923680"/>
                <a:gd name="connsiteX239" fmla="*/ 3027685 w 5091664"/>
                <a:gd name="connsiteY239" fmla="*/ 466687 h 3923680"/>
                <a:gd name="connsiteX240" fmla="*/ 3033248 w 5091664"/>
                <a:gd name="connsiteY240" fmla="*/ 442465 h 3923680"/>
                <a:gd name="connsiteX241" fmla="*/ 3003673 w 5091664"/>
                <a:gd name="connsiteY241" fmla="*/ 441855 h 3923680"/>
                <a:gd name="connsiteX242" fmla="*/ 3006425 w 5091664"/>
                <a:gd name="connsiteY242" fmla="*/ 376362 h 3923680"/>
                <a:gd name="connsiteX243" fmla="*/ 3023418 w 5091664"/>
                <a:gd name="connsiteY243" fmla="*/ 301405 h 3923680"/>
                <a:gd name="connsiteX244" fmla="*/ 3008187 w 5091664"/>
                <a:gd name="connsiteY244" fmla="*/ 271713 h 3923680"/>
                <a:gd name="connsiteX245" fmla="*/ 3010845 w 5091664"/>
                <a:gd name="connsiteY245" fmla="*/ 117648 h 3923680"/>
                <a:gd name="connsiteX246" fmla="*/ 3005368 w 5091664"/>
                <a:gd name="connsiteY246" fmla="*/ 106179 h 3923680"/>
                <a:gd name="connsiteX247" fmla="*/ 2780731 w 5091664"/>
                <a:gd name="connsiteY247" fmla="*/ 73753 h 3923680"/>
                <a:gd name="connsiteX248" fmla="*/ 2723847 w 5091664"/>
                <a:gd name="connsiteY248" fmla="*/ 87008 h 3923680"/>
                <a:gd name="connsiteX249" fmla="*/ 2673565 w 5091664"/>
                <a:gd name="connsiteY249" fmla="*/ 75734 h 3923680"/>
                <a:gd name="connsiteX250" fmla="*/ 2602908 w 5091664"/>
                <a:gd name="connsiteY250" fmla="*/ 29439 h 3923680"/>
                <a:gd name="connsiteX251" fmla="*/ 2441641 w 5091664"/>
                <a:gd name="connsiteY251" fmla="*/ -56 h 3923680"/>
                <a:gd name="connsiteX252" fmla="*/ 2344990 w 5091664"/>
                <a:gd name="connsiteY252" fmla="*/ 32286 h 3923680"/>
                <a:gd name="connsiteX253" fmla="*/ 2273934 w 5091664"/>
                <a:gd name="connsiteY253" fmla="*/ 29356 h 3923680"/>
                <a:gd name="connsiteX254" fmla="*/ 2179665 w 5091664"/>
                <a:gd name="connsiteY254" fmla="*/ 61335 h 3923680"/>
                <a:gd name="connsiteX255" fmla="*/ 2094873 w 5091664"/>
                <a:gd name="connsiteY255" fmla="*/ 36081 h 3923680"/>
                <a:gd name="connsiteX256" fmla="*/ 2094159 w 5091664"/>
                <a:gd name="connsiteY256" fmla="*/ 91417 h 3923680"/>
                <a:gd name="connsiteX257" fmla="*/ 2077909 w 5091664"/>
                <a:gd name="connsiteY257" fmla="*/ 117648 h 3923680"/>
                <a:gd name="connsiteX258" fmla="*/ 2040771 w 5091664"/>
                <a:gd name="connsiteY258" fmla="*/ 181635 h 3923680"/>
                <a:gd name="connsiteX259" fmla="*/ 2013539 w 5091664"/>
                <a:gd name="connsiteY259" fmla="*/ 185486 h 3923680"/>
                <a:gd name="connsiteX260" fmla="*/ 1982964 w 5091664"/>
                <a:gd name="connsiteY260" fmla="*/ 224944 h 3923680"/>
                <a:gd name="connsiteX261" fmla="*/ 1948646 w 5091664"/>
                <a:gd name="connsiteY261" fmla="*/ 231921 h 3923680"/>
                <a:gd name="connsiteX262" fmla="*/ 1928938 w 5091664"/>
                <a:gd name="connsiteY262" fmla="*/ 270541 h 3923680"/>
                <a:gd name="connsiteX263" fmla="*/ 1895306 w 5091664"/>
                <a:gd name="connsiteY263" fmla="*/ 255109 h 3923680"/>
                <a:gd name="connsiteX264" fmla="*/ 1906231 w 5091664"/>
                <a:gd name="connsiteY264" fmla="*/ 227818 h 3923680"/>
                <a:gd name="connsiteX265" fmla="*/ 1881285 w 5091664"/>
                <a:gd name="connsiteY265" fmla="*/ 228795 h 3923680"/>
                <a:gd name="connsiteX266" fmla="*/ 1876084 w 5091664"/>
                <a:gd name="connsiteY266" fmla="*/ 209652 h 3923680"/>
                <a:gd name="connsiteX267" fmla="*/ 1855177 w 5091664"/>
                <a:gd name="connsiteY267" fmla="*/ 210043 h 3923680"/>
                <a:gd name="connsiteX268" fmla="*/ 1861930 w 5091664"/>
                <a:gd name="connsiteY268" fmla="*/ 232562 h 3923680"/>
                <a:gd name="connsiteX269" fmla="*/ 1841451 w 5091664"/>
                <a:gd name="connsiteY269" fmla="*/ 224748 h 3923680"/>
                <a:gd name="connsiteX270" fmla="*/ 1827478 w 5091664"/>
                <a:gd name="connsiteY270" fmla="*/ 244310 h 3923680"/>
                <a:gd name="connsiteX271" fmla="*/ 1808371 w 5091664"/>
                <a:gd name="connsiteY271" fmla="*/ 240654 h 3923680"/>
                <a:gd name="connsiteX272" fmla="*/ 1827964 w 5091664"/>
                <a:gd name="connsiteY272" fmla="*/ 280448 h 3923680"/>
                <a:gd name="connsiteX273" fmla="*/ 1802275 w 5091664"/>
                <a:gd name="connsiteY273" fmla="*/ 294903 h 3923680"/>
                <a:gd name="connsiteX274" fmla="*/ 1794722 w 5091664"/>
                <a:gd name="connsiteY274" fmla="*/ 284996 h 3923680"/>
                <a:gd name="connsiteX275" fmla="*/ 1716074 w 5091664"/>
                <a:gd name="connsiteY275" fmla="*/ 335393 h 3923680"/>
                <a:gd name="connsiteX276" fmla="*/ 1703986 w 5091664"/>
                <a:gd name="connsiteY276" fmla="*/ 308185 h 3923680"/>
                <a:gd name="connsiteX277" fmla="*/ 1587401 w 5091664"/>
                <a:gd name="connsiteY277" fmla="*/ 353730 h 3923680"/>
                <a:gd name="connsiteX278" fmla="*/ 1573056 w 5091664"/>
                <a:gd name="connsiteY278" fmla="*/ 344992 h 3923680"/>
                <a:gd name="connsiteX279" fmla="*/ 1566541 w 5091664"/>
                <a:gd name="connsiteY279" fmla="*/ 353949 h 3923680"/>
                <a:gd name="connsiteX280" fmla="*/ 1575427 w 5091664"/>
                <a:gd name="connsiteY280" fmla="*/ 359807 h 3923680"/>
                <a:gd name="connsiteX281" fmla="*/ 1560826 w 5091664"/>
                <a:gd name="connsiteY281" fmla="*/ 437750 h 3923680"/>
                <a:gd name="connsiteX282" fmla="*/ 1530003 w 5091664"/>
                <a:gd name="connsiteY282" fmla="*/ 483565 h 3923680"/>
                <a:gd name="connsiteX283" fmla="*/ 1494532 w 5091664"/>
                <a:gd name="connsiteY283" fmla="*/ 454324 h 3923680"/>
                <a:gd name="connsiteX284" fmla="*/ 1488007 w 5091664"/>
                <a:gd name="connsiteY284" fmla="*/ 466020 h 3923680"/>
                <a:gd name="connsiteX285" fmla="*/ 1464023 w 5091664"/>
                <a:gd name="connsiteY285" fmla="*/ 463953 h 3923680"/>
                <a:gd name="connsiteX286" fmla="*/ 1464595 w 5091664"/>
                <a:gd name="connsiteY286" fmla="*/ 477936 h 3923680"/>
                <a:gd name="connsiteX287" fmla="*/ 1436810 w 5091664"/>
                <a:gd name="connsiteY287" fmla="*/ 480613 h 3923680"/>
                <a:gd name="connsiteX288" fmla="*/ 1431610 w 5091664"/>
                <a:gd name="connsiteY288" fmla="*/ 513845 h 3923680"/>
                <a:gd name="connsiteX289" fmla="*/ 1296774 w 5091664"/>
                <a:gd name="connsiteY289" fmla="*/ 544821 h 3923680"/>
                <a:gd name="connsiteX290" fmla="*/ 1246101 w 5091664"/>
                <a:gd name="connsiteY290" fmla="*/ 535610 h 3923680"/>
                <a:gd name="connsiteX291" fmla="*/ 1173349 w 5091664"/>
                <a:gd name="connsiteY291" fmla="*/ 495091 h 3923680"/>
                <a:gd name="connsiteX292" fmla="*/ 1158737 w 5091664"/>
                <a:gd name="connsiteY292" fmla="*/ 513960 h 3923680"/>
                <a:gd name="connsiteX293" fmla="*/ 1075117 w 5091664"/>
                <a:gd name="connsiteY293" fmla="*/ 559642 h 3923680"/>
                <a:gd name="connsiteX294" fmla="*/ 1043037 w 5091664"/>
                <a:gd name="connsiteY294" fmla="*/ 601885 h 3923680"/>
                <a:gd name="connsiteX295" fmla="*/ 1033884 w 5091664"/>
                <a:gd name="connsiteY295" fmla="*/ 588798 h 3923680"/>
                <a:gd name="connsiteX296" fmla="*/ 963246 w 5091664"/>
                <a:gd name="connsiteY296" fmla="*/ 630460 h 3923680"/>
                <a:gd name="connsiteX297" fmla="*/ 913697 w 5091664"/>
                <a:gd name="connsiteY297" fmla="*/ 642490 h 3923680"/>
                <a:gd name="connsiteX298" fmla="*/ 872397 w 5091664"/>
                <a:gd name="connsiteY298" fmla="*/ 684457 h 3923680"/>
                <a:gd name="connsiteX299" fmla="*/ 662685 w 5091664"/>
                <a:gd name="connsiteY299" fmla="*/ 758238 h 3923680"/>
                <a:gd name="connsiteX300" fmla="*/ 604230 w 5091664"/>
                <a:gd name="connsiteY300" fmla="*/ 751799 h 3923680"/>
                <a:gd name="connsiteX301" fmla="*/ 574855 w 5091664"/>
                <a:gd name="connsiteY301" fmla="*/ 728044 h 3923680"/>
                <a:gd name="connsiteX302" fmla="*/ 512085 w 5091664"/>
                <a:gd name="connsiteY302" fmla="*/ 720462 h 3923680"/>
                <a:gd name="connsiteX303" fmla="*/ 427398 w 5091664"/>
                <a:gd name="connsiteY303" fmla="*/ 690325 h 3923680"/>
                <a:gd name="connsiteX304" fmla="*/ 398633 w 5091664"/>
                <a:gd name="connsiteY304" fmla="*/ 693811 h 3923680"/>
                <a:gd name="connsiteX305" fmla="*/ 377240 w 5091664"/>
                <a:gd name="connsiteY305" fmla="*/ 736111 h 3923680"/>
                <a:gd name="connsiteX306" fmla="*/ 327462 w 5091664"/>
                <a:gd name="connsiteY306" fmla="*/ 765191 h 3923680"/>
                <a:gd name="connsiteX307" fmla="*/ 255377 w 5091664"/>
                <a:gd name="connsiteY307" fmla="*/ 720795 h 3923680"/>
                <a:gd name="connsiteX308" fmla="*/ 208600 w 5091664"/>
                <a:gd name="connsiteY308" fmla="*/ 670313 h 3923680"/>
                <a:gd name="connsiteX309" fmla="*/ 141067 w 5091664"/>
                <a:gd name="connsiteY309" fmla="*/ 621840 h 3923680"/>
                <a:gd name="connsiteX310" fmla="*/ 121484 w 5091664"/>
                <a:gd name="connsiteY310" fmla="*/ 585150 h 3923680"/>
                <a:gd name="connsiteX311" fmla="*/ 87251 w 5091664"/>
                <a:gd name="connsiteY311" fmla="*/ 576387 h 3923680"/>
                <a:gd name="connsiteX312" fmla="*/ 68877 w 5091664"/>
                <a:gd name="connsiteY312" fmla="*/ 602390 h 3923680"/>
                <a:gd name="connsiteX313" fmla="*/ 84098 w 5091664"/>
                <a:gd name="connsiteY313" fmla="*/ 622792 h 3923680"/>
                <a:gd name="connsiteX314" fmla="*/ 69163 w 5091664"/>
                <a:gd name="connsiteY314" fmla="*/ 669084 h 3923680"/>
                <a:gd name="connsiteX315" fmla="*/ 98052 w 5091664"/>
                <a:gd name="connsiteY315" fmla="*/ 699612 h 3923680"/>
                <a:gd name="connsiteX316" fmla="*/ 74097 w 5091664"/>
                <a:gd name="connsiteY316" fmla="*/ 797195 h 3923680"/>
                <a:gd name="connsiteX317" fmla="*/ 91499 w 5091664"/>
                <a:gd name="connsiteY317" fmla="*/ 859450 h 3923680"/>
                <a:gd name="connsiteX318" fmla="*/ 83774 w 5091664"/>
                <a:gd name="connsiteY318" fmla="*/ 874052 h 3923680"/>
                <a:gd name="connsiteX319" fmla="*/ 67239 w 5091664"/>
                <a:gd name="connsiteY319" fmla="*/ 871871 h 3923680"/>
                <a:gd name="connsiteX320" fmla="*/ 64477 w 5091664"/>
                <a:gd name="connsiteY320" fmla="*/ 882339 h 3923680"/>
                <a:gd name="connsiteX321" fmla="*/ 65296 w 5091664"/>
                <a:gd name="connsiteY321" fmla="*/ 895817 h 3923680"/>
                <a:gd name="connsiteX322" fmla="*/ 77164 w 5091664"/>
                <a:gd name="connsiteY322" fmla="*/ 936784 h 3923680"/>
                <a:gd name="connsiteX323" fmla="*/ 71087 w 5091664"/>
                <a:gd name="connsiteY323" fmla="*/ 958606 h 3923680"/>
                <a:gd name="connsiteX324" fmla="*/ 98595 w 5091664"/>
                <a:gd name="connsiteY324" fmla="*/ 1013327 h 3923680"/>
                <a:gd name="connsiteX325" fmla="*/ 102024 w 5091664"/>
                <a:gd name="connsiteY325" fmla="*/ 1035091 h 3923680"/>
                <a:gd name="connsiteX326" fmla="*/ 129409 w 5091664"/>
                <a:gd name="connsiteY326" fmla="*/ 1057942 h 3923680"/>
                <a:gd name="connsiteX327" fmla="*/ 136695 w 5091664"/>
                <a:gd name="connsiteY327" fmla="*/ 1080602 h 3923680"/>
                <a:gd name="connsiteX328" fmla="*/ 131142 w 5091664"/>
                <a:gd name="connsiteY328" fmla="*/ 1092661 h 3923680"/>
                <a:gd name="connsiteX329" fmla="*/ 139000 w 5091664"/>
                <a:gd name="connsiteY329" fmla="*/ 1110520 h 3923680"/>
                <a:gd name="connsiteX330" fmla="*/ 163965 w 5091664"/>
                <a:gd name="connsiteY330" fmla="*/ 1125751 h 3923680"/>
                <a:gd name="connsiteX331" fmla="*/ 154698 w 5091664"/>
                <a:gd name="connsiteY331" fmla="*/ 1136361 h 3923680"/>
                <a:gd name="connsiteX332" fmla="*/ 163641 w 5091664"/>
                <a:gd name="connsiteY332" fmla="*/ 1163841 h 3923680"/>
                <a:gd name="connsiteX333" fmla="*/ 158841 w 5091664"/>
                <a:gd name="connsiteY333" fmla="*/ 1204303 h 3923680"/>
                <a:gd name="connsiteX334" fmla="*/ 171909 w 5091664"/>
                <a:gd name="connsiteY334" fmla="*/ 1215495 h 3923680"/>
                <a:gd name="connsiteX335" fmla="*/ 170500 w 5091664"/>
                <a:gd name="connsiteY335" fmla="*/ 1243518 h 3923680"/>
                <a:gd name="connsiteX336" fmla="*/ 182901 w 5091664"/>
                <a:gd name="connsiteY336" fmla="*/ 1254367 h 3923680"/>
                <a:gd name="connsiteX337" fmla="*/ 180329 w 5091664"/>
                <a:gd name="connsiteY337" fmla="*/ 1263272 h 3923680"/>
                <a:gd name="connsiteX338" fmla="*/ 207466 w 5091664"/>
                <a:gd name="connsiteY338" fmla="*/ 1279455 h 3923680"/>
                <a:gd name="connsiteX339" fmla="*/ 202875 w 5091664"/>
                <a:gd name="connsiteY339" fmla="*/ 1317070 h 3923680"/>
                <a:gd name="connsiteX340" fmla="*/ 144201 w 5091664"/>
                <a:gd name="connsiteY340" fmla="*/ 1370819 h 3923680"/>
                <a:gd name="connsiteX341" fmla="*/ 137400 w 5091664"/>
                <a:gd name="connsiteY341" fmla="*/ 1392470 h 3923680"/>
                <a:gd name="connsiteX342" fmla="*/ 116683 w 5091664"/>
                <a:gd name="connsiteY342" fmla="*/ 1412596 h 3923680"/>
                <a:gd name="connsiteX343" fmla="*/ 115274 w 5091664"/>
                <a:gd name="connsiteY343" fmla="*/ 1448172 h 3923680"/>
                <a:gd name="connsiteX344" fmla="*/ 92804 w 5091664"/>
                <a:gd name="connsiteY344" fmla="*/ 1480290 h 3923680"/>
                <a:gd name="connsiteX345" fmla="*/ 122646 w 5091664"/>
                <a:gd name="connsiteY345" fmla="*/ 1521314 h 3923680"/>
                <a:gd name="connsiteX346" fmla="*/ 118217 w 5091664"/>
                <a:gd name="connsiteY346" fmla="*/ 1527896 h 3923680"/>
                <a:gd name="connsiteX347" fmla="*/ 131399 w 5091664"/>
                <a:gd name="connsiteY347" fmla="*/ 1574692 h 3923680"/>
                <a:gd name="connsiteX348" fmla="*/ 119988 w 5091664"/>
                <a:gd name="connsiteY348" fmla="*/ 1600315 h 3923680"/>
                <a:gd name="connsiteX349" fmla="*/ 122589 w 5091664"/>
                <a:gd name="connsiteY349" fmla="*/ 1652635 h 3923680"/>
                <a:gd name="connsiteX350" fmla="*/ 110587 w 5091664"/>
                <a:gd name="connsiteY350" fmla="*/ 1686316 h 3923680"/>
                <a:gd name="connsiteX351" fmla="*/ 126837 w 5091664"/>
                <a:gd name="connsiteY351" fmla="*/ 1714643 h 3923680"/>
                <a:gd name="connsiteX352" fmla="*/ 125970 w 5091664"/>
                <a:gd name="connsiteY352" fmla="*/ 1740675 h 3923680"/>
                <a:gd name="connsiteX353" fmla="*/ 151145 w 5091664"/>
                <a:gd name="connsiteY353" fmla="*/ 1756582 h 3923680"/>
                <a:gd name="connsiteX354" fmla="*/ 164813 w 5091664"/>
                <a:gd name="connsiteY354" fmla="*/ 1782509 h 3923680"/>
                <a:gd name="connsiteX355" fmla="*/ 145963 w 5091664"/>
                <a:gd name="connsiteY355" fmla="*/ 1844040 h 3923680"/>
                <a:gd name="connsiteX356" fmla="*/ 124998 w 5091664"/>
                <a:gd name="connsiteY356" fmla="*/ 1862090 h 3923680"/>
                <a:gd name="connsiteX357" fmla="*/ 131228 w 5091664"/>
                <a:gd name="connsiteY357" fmla="*/ 1891141 h 3923680"/>
                <a:gd name="connsiteX358" fmla="*/ 123332 w 5091664"/>
                <a:gd name="connsiteY358" fmla="*/ 1902667 h 3923680"/>
                <a:gd name="connsiteX359" fmla="*/ 114731 w 5091664"/>
                <a:gd name="connsiteY359" fmla="*/ 1918850 h 3923680"/>
                <a:gd name="connsiteX360" fmla="*/ 91032 w 5091664"/>
                <a:gd name="connsiteY360" fmla="*/ 1928727 h 3923680"/>
                <a:gd name="connsiteX361" fmla="*/ 64629 w 5091664"/>
                <a:gd name="connsiteY361" fmla="*/ 1979124 h 3923680"/>
                <a:gd name="connsiteX362" fmla="*/ 70382 w 5091664"/>
                <a:gd name="connsiteY362" fmla="*/ 1985515 h 3923680"/>
                <a:gd name="connsiteX363" fmla="*/ 36988 w 5091664"/>
                <a:gd name="connsiteY363" fmla="*/ 2055143 h 3923680"/>
                <a:gd name="connsiteX364" fmla="*/ 30444 w 5091664"/>
                <a:gd name="connsiteY364" fmla="*/ 2102025 h 3923680"/>
                <a:gd name="connsiteX365" fmla="*/ 10441 w 5091664"/>
                <a:gd name="connsiteY365" fmla="*/ 2147307 h 3923680"/>
                <a:gd name="connsiteX366" fmla="*/ 2526 w 5091664"/>
                <a:gd name="connsiteY366" fmla="*/ 2149459 h 3923680"/>
                <a:gd name="connsiteX367" fmla="*/ -160 w 5091664"/>
                <a:gd name="connsiteY367" fmla="*/ 2165899 h 3923680"/>
                <a:gd name="connsiteX368" fmla="*/ 80022 w 5091664"/>
                <a:gd name="connsiteY368" fmla="*/ 2182387 h 3923680"/>
                <a:gd name="connsiteX369" fmla="*/ 98386 w 5091664"/>
                <a:gd name="connsiteY369" fmla="*/ 2212410 h 3923680"/>
                <a:gd name="connsiteX370" fmla="*/ 206761 w 5091664"/>
                <a:gd name="connsiteY370" fmla="*/ 2232251 h 3923680"/>
                <a:gd name="connsiteX371" fmla="*/ 219744 w 5091664"/>
                <a:gd name="connsiteY371" fmla="*/ 2253215 h 3923680"/>
                <a:gd name="connsiteX372" fmla="*/ 310250 w 5091664"/>
                <a:gd name="connsiteY372" fmla="*/ 2275647 h 3923680"/>
                <a:gd name="connsiteX373" fmla="*/ 306631 w 5091664"/>
                <a:gd name="connsiteY373" fmla="*/ 2310756 h 3923680"/>
                <a:gd name="connsiteX374" fmla="*/ 294353 w 5091664"/>
                <a:gd name="connsiteY374" fmla="*/ 2313851 h 3923680"/>
                <a:gd name="connsiteX375" fmla="*/ 293220 w 5091664"/>
                <a:gd name="connsiteY375" fmla="*/ 2346836 h 3923680"/>
                <a:gd name="connsiteX376" fmla="*/ 316899 w 5091664"/>
                <a:gd name="connsiteY376" fmla="*/ 2345046 h 3923680"/>
                <a:gd name="connsiteX377" fmla="*/ 317327 w 5091664"/>
                <a:gd name="connsiteY377" fmla="*/ 2405015 h 3923680"/>
                <a:gd name="connsiteX378" fmla="*/ 329243 w 5091664"/>
                <a:gd name="connsiteY378" fmla="*/ 2412578 h 3923680"/>
                <a:gd name="connsiteX379" fmla="*/ 322947 w 5091664"/>
                <a:gd name="connsiteY379" fmla="*/ 2452259 h 3923680"/>
                <a:gd name="connsiteX380" fmla="*/ 384517 w 5091664"/>
                <a:gd name="connsiteY380" fmla="*/ 2434343 h 3923680"/>
                <a:gd name="connsiteX381" fmla="*/ 375639 w 5091664"/>
                <a:gd name="connsiteY381" fmla="*/ 2482701 h 3923680"/>
                <a:gd name="connsiteX382" fmla="*/ 423760 w 5091664"/>
                <a:gd name="connsiteY382" fmla="*/ 2486664 h 3923680"/>
                <a:gd name="connsiteX383" fmla="*/ 422188 w 5091664"/>
                <a:gd name="connsiteY383" fmla="*/ 2525287 h 3923680"/>
                <a:gd name="connsiteX384" fmla="*/ 495521 w 5091664"/>
                <a:gd name="connsiteY384" fmla="*/ 2539070 h 3923680"/>
                <a:gd name="connsiteX385" fmla="*/ 497645 w 5091664"/>
                <a:gd name="connsiteY385" fmla="*/ 2523754 h 3923680"/>
                <a:gd name="connsiteX386" fmla="*/ 559243 w 5091664"/>
                <a:gd name="connsiteY386" fmla="*/ 2513486 h 3923680"/>
                <a:gd name="connsiteX387" fmla="*/ 555586 w 5091664"/>
                <a:gd name="connsiteY387" fmla="*/ 2522077 h 3923680"/>
                <a:gd name="connsiteX388" fmla="*/ 580246 w 5091664"/>
                <a:gd name="connsiteY388" fmla="*/ 2531431 h 3923680"/>
                <a:gd name="connsiteX389" fmla="*/ 576950 w 5091664"/>
                <a:gd name="connsiteY389" fmla="*/ 2538851 h 3923680"/>
                <a:gd name="connsiteX390" fmla="*/ 588409 w 5091664"/>
                <a:gd name="connsiteY390" fmla="*/ 2543985 h 3923680"/>
                <a:gd name="connsiteX391" fmla="*/ 584504 w 5091664"/>
                <a:gd name="connsiteY391" fmla="*/ 2552996 h 3923680"/>
                <a:gd name="connsiteX392" fmla="*/ 597886 w 5091664"/>
                <a:gd name="connsiteY392" fmla="*/ 2557996 h 3923680"/>
                <a:gd name="connsiteX393" fmla="*/ 612421 w 5091664"/>
                <a:gd name="connsiteY393" fmla="*/ 2592039 h 3923680"/>
                <a:gd name="connsiteX394" fmla="*/ 630976 w 5091664"/>
                <a:gd name="connsiteY394" fmla="*/ 2605240 h 3923680"/>
                <a:gd name="connsiteX395" fmla="*/ 689860 w 5091664"/>
                <a:gd name="connsiteY395" fmla="*/ 2596525 h 3923680"/>
                <a:gd name="connsiteX396" fmla="*/ 743981 w 5091664"/>
                <a:gd name="connsiteY396" fmla="*/ 2629014 h 3923680"/>
                <a:gd name="connsiteX397" fmla="*/ 737542 w 5091664"/>
                <a:gd name="connsiteY397" fmla="*/ 2636158 h 3923680"/>
                <a:gd name="connsiteX398" fmla="*/ 746895 w 5091664"/>
                <a:gd name="connsiteY398" fmla="*/ 2685041 h 3923680"/>
                <a:gd name="connsiteX399" fmla="*/ 721692 w 5091664"/>
                <a:gd name="connsiteY399" fmla="*/ 2684488 h 3923680"/>
                <a:gd name="connsiteX400" fmla="*/ 725417 w 5091664"/>
                <a:gd name="connsiteY400" fmla="*/ 2719817 h 3923680"/>
                <a:gd name="connsiteX401" fmla="*/ 760868 w 5091664"/>
                <a:gd name="connsiteY401" fmla="*/ 2725484 h 3923680"/>
                <a:gd name="connsiteX402" fmla="*/ 763402 w 5091664"/>
                <a:gd name="connsiteY402" fmla="*/ 2740771 h 3923680"/>
                <a:gd name="connsiteX403" fmla="*/ 787072 w 5091664"/>
                <a:gd name="connsiteY403" fmla="*/ 2747801 h 3923680"/>
                <a:gd name="connsiteX404" fmla="*/ 885913 w 5091664"/>
                <a:gd name="connsiteY404" fmla="*/ 2708653 h 3923680"/>
                <a:gd name="connsiteX405" fmla="*/ 932643 w 5091664"/>
                <a:gd name="connsiteY405" fmla="*/ 2720035 h 3923680"/>
                <a:gd name="connsiteX406" fmla="*/ 955636 w 5091664"/>
                <a:gd name="connsiteY406" fmla="*/ 2746715 h 3923680"/>
                <a:gd name="connsiteX407" fmla="*/ 1018148 w 5091664"/>
                <a:gd name="connsiteY407" fmla="*/ 2791473 h 3923680"/>
                <a:gd name="connsiteX408" fmla="*/ 1039922 w 5091664"/>
                <a:gd name="connsiteY408" fmla="*/ 2824458 h 3923680"/>
                <a:gd name="connsiteX409" fmla="*/ 1098473 w 5091664"/>
                <a:gd name="connsiteY409" fmla="*/ 2903820 h 3923680"/>
                <a:gd name="connsiteX410" fmla="*/ 1159709 w 5091664"/>
                <a:gd name="connsiteY410" fmla="*/ 2886247 h 3923680"/>
                <a:gd name="connsiteX411" fmla="*/ 1181312 w 5091664"/>
                <a:gd name="connsiteY411" fmla="*/ 2919756 h 3923680"/>
                <a:gd name="connsiteX412" fmla="*/ 1165367 w 5091664"/>
                <a:gd name="connsiteY412" fmla="*/ 2933767 h 3923680"/>
                <a:gd name="connsiteX413" fmla="*/ 1169805 w 5091664"/>
                <a:gd name="connsiteY413" fmla="*/ 2945321 h 3923680"/>
                <a:gd name="connsiteX414" fmla="*/ 1186588 w 5091664"/>
                <a:gd name="connsiteY414" fmla="*/ 2934291 h 3923680"/>
                <a:gd name="connsiteX415" fmla="*/ 1201143 w 5091664"/>
                <a:gd name="connsiteY415" fmla="*/ 2958627 h 3923680"/>
                <a:gd name="connsiteX416" fmla="*/ 1195513 w 5091664"/>
                <a:gd name="connsiteY416" fmla="*/ 2962866 h 3923680"/>
                <a:gd name="connsiteX417" fmla="*/ 1221717 w 5091664"/>
                <a:gd name="connsiteY417" fmla="*/ 3034561 h 3923680"/>
                <a:gd name="connsiteX418" fmla="*/ 1213716 w 5091664"/>
                <a:gd name="connsiteY418" fmla="*/ 3062859 h 3923680"/>
                <a:gd name="connsiteX419" fmla="*/ 1179578 w 5091664"/>
                <a:gd name="connsiteY419" fmla="*/ 3070641 h 3923680"/>
                <a:gd name="connsiteX420" fmla="*/ 1163738 w 5091664"/>
                <a:gd name="connsiteY420" fmla="*/ 3087243 h 3923680"/>
                <a:gd name="connsiteX421" fmla="*/ 1155346 w 5091664"/>
                <a:gd name="connsiteY421" fmla="*/ 3178379 h 3923680"/>
                <a:gd name="connsiteX422" fmla="*/ 1122037 w 5091664"/>
                <a:gd name="connsiteY422" fmla="*/ 3266399 h 3923680"/>
                <a:gd name="connsiteX423" fmla="*/ 1095949 w 5091664"/>
                <a:gd name="connsiteY423" fmla="*/ 3288278 h 3923680"/>
                <a:gd name="connsiteX424" fmla="*/ 1080823 w 5091664"/>
                <a:gd name="connsiteY424" fmla="*/ 3324301 h 3923680"/>
                <a:gd name="connsiteX425" fmla="*/ 1099139 w 5091664"/>
                <a:gd name="connsiteY425" fmla="*/ 3367050 h 3923680"/>
                <a:gd name="connsiteX426" fmla="*/ 1090377 w 5091664"/>
                <a:gd name="connsiteY426" fmla="*/ 3398273 h 3923680"/>
                <a:gd name="connsiteX427" fmla="*/ 1088776 w 5091664"/>
                <a:gd name="connsiteY427" fmla="*/ 3500190 h 3923680"/>
                <a:gd name="connsiteX428" fmla="*/ 1080651 w 5091664"/>
                <a:gd name="connsiteY428" fmla="*/ 3520888 h 3923680"/>
                <a:gd name="connsiteX429" fmla="*/ 1098882 w 5091664"/>
                <a:gd name="connsiteY429" fmla="*/ 3538557 h 3923680"/>
                <a:gd name="connsiteX430" fmla="*/ 1152089 w 5091664"/>
                <a:gd name="connsiteY430" fmla="*/ 3521174 h 3923680"/>
                <a:gd name="connsiteX431" fmla="*/ 1229003 w 5091664"/>
                <a:gd name="connsiteY431" fmla="*/ 3453108 h 3923680"/>
                <a:gd name="connsiteX432" fmla="*/ 1240424 w 5091664"/>
                <a:gd name="connsiteY432" fmla="*/ 3376089 h 3923680"/>
                <a:gd name="connsiteX433" fmla="*/ 1264884 w 5091664"/>
                <a:gd name="connsiteY433" fmla="*/ 3333093 h 3923680"/>
                <a:gd name="connsiteX434" fmla="*/ 1309070 w 5091664"/>
                <a:gd name="connsiteY434" fmla="*/ 3285925 h 3923680"/>
                <a:gd name="connsiteX435" fmla="*/ 1318614 w 5091664"/>
                <a:gd name="connsiteY435" fmla="*/ 3246606 h 3923680"/>
                <a:gd name="connsiteX436" fmla="*/ 1355286 w 5091664"/>
                <a:gd name="connsiteY436" fmla="*/ 3201457 h 3923680"/>
                <a:gd name="connsiteX437" fmla="*/ 1335588 w 5091664"/>
                <a:gd name="connsiteY437" fmla="*/ 3192304 h 3923680"/>
                <a:gd name="connsiteX438" fmla="*/ 1494446 w 5091664"/>
                <a:gd name="connsiteY438" fmla="*/ 3044657 h 3923680"/>
                <a:gd name="connsiteX439" fmla="*/ 1502171 w 5091664"/>
                <a:gd name="connsiteY439" fmla="*/ 3023588 h 3923680"/>
                <a:gd name="connsiteX440" fmla="*/ 1550053 w 5091664"/>
                <a:gd name="connsiteY440" fmla="*/ 3031436 h 3923680"/>
                <a:gd name="connsiteX441" fmla="*/ 1598764 w 5091664"/>
                <a:gd name="connsiteY441" fmla="*/ 3019235 h 3923680"/>
                <a:gd name="connsiteX442" fmla="*/ 1596306 w 5091664"/>
                <a:gd name="connsiteY442" fmla="*/ 3146736 h 3923680"/>
                <a:gd name="connsiteX443" fmla="*/ 1646693 w 5091664"/>
                <a:gd name="connsiteY443" fmla="*/ 3146794 h 3923680"/>
                <a:gd name="connsiteX444" fmla="*/ 1708196 w 5091664"/>
                <a:gd name="connsiteY444" fmla="*/ 3188599 h 3923680"/>
                <a:gd name="connsiteX445" fmla="*/ 1733143 w 5091664"/>
                <a:gd name="connsiteY445" fmla="*/ 3242034 h 3923680"/>
                <a:gd name="connsiteX446" fmla="*/ 1736914 w 5091664"/>
                <a:gd name="connsiteY446" fmla="*/ 3297793 h 3923680"/>
                <a:gd name="connsiteX447" fmla="*/ 1747020 w 5091664"/>
                <a:gd name="connsiteY447" fmla="*/ 3296927 h 3923680"/>
                <a:gd name="connsiteX448" fmla="*/ 1766004 w 5091664"/>
                <a:gd name="connsiteY448" fmla="*/ 3374727 h 3923680"/>
                <a:gd name="connsiteX449" fmla="*/ 1689861 w 5091664"/>
                <a:gd name="connsiteY449" fmla="*/ 3441192 h 3923680"/>
                <a:gd name="connsiteX450" fmla="*/ 1744163 w 5091664"/>
                <a:gd name="connsiteY450" fmla="*/ 3506267 h 3923680"/>
                <a:gd name="connsiteX451" fmla="*/ 1784187 w 5091664"/>
                <a:gd name="connsiteY451" fmla="*/ 3502057 h 3923680"/>
                <a:gd name="connsiteX452" fmla="*/ 1797922 w 5091664"/>
                <a:gd name="connsiteY452" fmla="*/ 3471977 h 3923680"/>
                <a:gd name="connsiteX453" fmla="*/ 1791359 w 5091664"/>
                <a:gd name="connsiteY453" fmla="*/ 3450651 h 3923680"/>
                <a:gd name="connsiteX454" fmla="*/ 1863216 w 5091664"/>
                <a:gd name="connsiteY454" fmla="*/ 3408826 h 3923680"/>
                <a:gd name="connsiteX455" fmla="*/ 1884695 w 5091664"/>
                <a:gd name="connsiteY455" fmla="*/ 3373946 h 3923680"/>
                <a:gd name="connsiteX456" fmla="*/ 1946445 w 5091664"/>
                <a:gd name="connsiteY456" fmla="*/ 3401292 h 3923680"/>
                <a:gd name="connsiteX457" fmla="*/ 2026922 w 5091664"/>
                <a:gd name="connsiteY457" fmla="*/ 3473787 h 3923680"/>
                <a:gd name="connsiteX458" fmla="*/ 2034580 w 5091664"/>
                <a:gd name="connsiteY458" fmla="*/ 3504648 h 3923680"/>
                <a:gd name="connsiteX459" fmla="*/ 2093845 w 5091664"/>
                <a:gd name="connsiteY459" fmla="*/ 3502248 h 3923680"/>
                <a:gd name="connsiteX460" fmla="*/ 2098560 w 5091664"/>
                <a:gd name="connsiteY460" fmla="*/ 3515649 h 3923680"/>
                <a:gd name="connsiteX461" fmla="*/ 2086015 w 5091664"/>
                <a:gd name="connsiteY461" fmla="*/ 3523069 h 3923680"/>
                <a:gd name="connsiteX462" fmla="*/ 2087082 w 5091664"/>
                <a:gd name="connsiteY462" fmla="*/ 3543243 h 3923680"/>
                <a:gd name="connsiteX463" fmla="*/ 2108732 w 5091664"/>
                <a:gd name="connsiteY463" fmla="*/ 3570370 h 3923680"/>
                <a:gd name="connsiteX464" fmla="*/ 2120667 w 5091664"/>
                <a:gd name="connsiteY464" fmla="*/ 3563255 h 3923680"/>
                <a:gd name="connsiteX465" fmla="*/ 2133907 w 5091664"/>
                <a:gd name="connsiteY465" fmla="*/ 3588316 h 3923680"/>
                <a:gd name="connsiteX466" fmla="*/ 2100950 w 5091664"/>
                <a:gd name="connsiteY466" fmla="*/ 3605413 h 3923680"/>
                <a:gd name="connsiteX467" fmla="*/ 2129411 w 5091664"/>
                <a:gd name="connsiteY467" fmla="*/ 3665830 h 3923680"/>
                <a:gd name="connsiteX468" fmla="*/ 2122363 w 5091664"/>
                <a:gd name="connsiteY468" fmla="*/ 3689109 h 3923680"/>
                <a:gd name="connsiteX469" fmla="*/ 2146709 w 5091664"/>
                <a:gd name="connsiteY469" fmla="*/ 3695605 h 3923680"/>
                <a:gd name="connsiteX470" fmla="*/ 2129411 w 5091664"/>
                <a:gd name="connsiteY470" fmla="*/ 3730486 h 3923680"/>
                <a:gd name="connsiteX471" fmla="*/ 2145461 w 5091664"/>
                <a:gd name="connsiteY471" fmla="*/ 3733029 h 3923680"/>
                <a:gd name="connsiteX472" fmla="*/ 2126115 w 5091664"/>
                <a:gd name="connsiteY472" fmla="*/ 3751136 h 3923680"/>
                <a:gd name="connsiteX473" fmla="*/ 2140565 w 5091664"/>
                <a:gd name="connsiteY473" fmla="*/ 3783092 h 3923680"/>
                <a:gd name="connsiteX474" fmla="*/ 2199258 w 5091664"/>
                <a:gd name="connsiteY474" fmla="*/ 3797265 h 3923680"/>
                <a:gd name="connsiteX475" fmla="*/ 2211688 w 5091664"/>
                <a:gd name="connsiteY475" fmla="*/ 3783511 h 3923680"/>
                <a:gd name="connsiteX476" fmla="*/ 2229186 w 5091664"/>
                <a:gd name="connsiteY476" fmla="*/ 3799608 h 3923680"/>
                <a:gd name="connsiteX477" fmla="*/ 2250026 w 5091664"/>
                <a:gd name="connsiteY477" fmla="*/ 3788198 h 3923680"/>
                <a:gd name="connsiteX478" fmla="*/ 2256551 w 5091664"/>
                <a:gd name="connsiteY478" fmla="*/ 3812248 h 3923680"/>
                <a:gd name="connsiteX479" fmla="*/ 2266981 w 5091664"/>
                <a:gd name="connsiteY479" fmla="*/ 3811191 h 3923680"/>
                <a:gd name="connsiteX480" fmla="*/ 2328350 w 5091664"/>
                <a:gd name="connsiteY480" fmla="*/ 3923624 h 392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Lst>
              <a:rect l="l" t="t" r="r" b="b"/>
              <a:pathLst>
                <a:path w="5091664" h="3923680">
                  <a:moveTo>
                    <a:pt x="2328350" y="3923624"/>
                  </a:moveTo>
                  <a:lnTo>
                    <a:pt x="2367860" y="3919824"/>
                  </a:lnTo>
                  <a:lnTo>
                    <a:pt x="2386062" y="3869036"/>
                  </a:lnTo>
                  <a:lnTo>
                    <a:pt x="2408655" y="3870713"/>
                  </a:lnTo>
                  <a:lnTo>
                    <a:pt x="2510335" y="3801199"/>
                  </a:lnTo>
                  <a:lnTo>
                    <a:pt x="2491437" y="3791931"/>
                  </a:lnTo>
                  <a:lnTo>
                    <a:pt x="2499857" y="3781025"/>
                  </a:lnTo>
                  <a:lnTo>
                    <a:pt x="2507001" y="3789760"/>
                  </a:lnTo>
                  <a:lnTo>
                    <a:pt x="2528814" y="3781444"/>
                  </a:lnTo>
                  <a:lnTo>
                    <a:pt x="2531842" y="3757499"/>
                  </a:lnTo>
                  <a:lnTo>
                    <a:pt x="2544444" y="3745192"/>
                  </a:lnTo>
                  <a:lnTo>
                    <a:pt x="2543349" y="3725799"/>
                  </a:lnTo>
                  <a:lnTo>
                    <a:pt x="2585078" y="3692538"/>
                  </a:lnTo>
                  <a:lnTo>
                    <a:pt x="2585325" y="3673621"/>
                  </a:lnTo>
                  <a:lnTo>
                    <a:pt x="2567695" y="3641998"/>
                  </a:lnTo>
                  <a:lnTo>
                    <a:pt x="2603842" y="3620405"/>
                  </a:lnTo>
                  <a:lnTo>
                    <a:pt x="2603356" y="3604270"/>
                  </a:lnTo>
                  <a:lnTo>
                    <a:pt x="2651133" y="3590182"/>
                  </a:lnTo>
                  <a:lnTo>
                    <a:pt x="2656953" y="3612700"/>
                  </a:lnTo>
                  <a:lnTo>
                    <a:pt x="2693767" y="3615157"/>
                  </a:lnTo>
                  <a:lnTo>
                    <a:pt x="2770472" y="3577848"/>
                  </a:lnTo>
                  <a:lnTo>
                    <a:pt x="2779845" y="3550920"/>
                  </a:lnTo>
                  <a:lnTo>
                    <a:pt x="2791284" y="3551054"/>
                  </a:lnTo>
                  <a:lnTo>
                    <a:pt x="2786731" y="3523288"/>
                  </a:lnTo>
                  <a:lnTo>
                    <a:pt x="2771825" y="3496809"/>
                  </a:lnTo>
                  <a:lnTo>
                    <a:pt x="2776720" y="3479483"/>
                  </a:lnTo>
                  <a:lnTo>
                    <a:pt x="2826898" y="3467653"/>
                  </a:lnTo>
                  <a:lnTo>
                    <a:pt x="2851444" y="3420514"/>
                  </a:lnTo>
                  <a:lnTo>
                    <a:pt x="2893040" y="3432934"/>
                  </a:lnTo>
                  <a:lnTo>
                    <a:pt x="2929225" y="3421466"/>
                  </a:lnTo>
                  <a:lnTo>
                    <a:pt x="2957200" y="3437097"/>
                  </a:lnTo>
                  <a:lnTo>
                    <a:pt x="2994434" y="3507162"/>
                  </a:lnTo>
                  <a:lnTo>
                    <a:pt x="3013893" y="3470329"/>
                  </a:lnTo>
                  <a:lnTo>
                    <a:pt x="3037858" y="3468682"/>
                  </a:lnTo>
                  <a:lnTo>
                    <a:pt x="3081263" y="3515392"/>
                  </a:lnTo>
                  <a:lnTo>
                    <a:pt x="3094998" y="3513106"/>
                  </a:lnTo>
                  <a:lnTo>
                    <a:pt x="3097618" y="3523041"/>
                  </a:lnTo>
                  <a:lnTo>
                    <a:pt x="3121201" y="3643427"/>
                  </a:lnTo>
                  <a:lnTo>
                    <a:pt x="3143966" y="3638931"/>
                  </a:lnTo>
                  <a:lnTo>
                    <a:pt x="3132346" y="3690252"/>
                  </a:lnTo>
                  <a:lnTo>
                    <a:pt x="3172456" y="3874818"/>
                  </a:lnTo>
                  <a:lnTo>
                    <a:pt x="3197240" y="3875761"/>
                  </a:lnTo>
                  <a:lnTo>
                    <a:pt x="3231863" y="3774272"/>
                  </a:lnTo>
                  <a:lnTo>
                    <a:pt x="3280660" y="3722313"/>
                  </a:lnTo>
                  <a:lnTo>
                    <a:pt x="3333076" y="3766176"/>
                  </a:lnTo>
                  <a:lnTo>
                    <a:pt x="3349811" y="3808791"/>
                  </a:lnTo>
                  <a:lnTo>
                    <a:pt x="3338400" y="3866055"/>
                  </a:lnTo>
                  <a:lnTo>
                    <a:pt x="3358555" y="3853025"/>
                  </a:lnTo>
                  <a:lnTo>
                    <a:pt x="3421106" y="3868484"/>
                  </a:lnTo>
                  <a:lnTo>
                    <a:pt x="3436069" y="3897840"/>
                  </a:lnTo>
                  <a:lnTo>
                    <a:pt x="3600738" y="3861502"/>
                  </a:lnTo>
                  <a:lnTo>
                    <a:pt x="3633913" y="3825145"/>
                  </a:lnTo>
                  <a:lnTo>
                    <a:pt x="3603671" y="3792884"/>
                  </a:lnTo>
                  <a:lnTo>
                    <a:pt x="3583012" y="3739944"/>
                  </a:lnTo>
                  <a:lnTo>
                    <a:pt x="3595480" y="3735877"/>
                  </a:lnTo>
                  <a:lnTo>
                    <a:pt x="3587441" y="3692509"/>
                  </a:lnTo>
                  <a:lnTo>
                    <a:pt x="3599880" y="3651266"/>
                  </a:lnTo>
                  <a:lnTo>
                    <a:pt x="3596156" y="3639379"/>
                  </a:lnTo>
                  <a:lnTo>
                    <a:pt x="3613606" y="3616576"/>
                  </a:lnTo>
                  <a:lnTo>
                    <a:pt x="3663555" y="3588144"/>
                  </a:lnTo>
                  <a:lnTo>
                    <a:pt x="3691359" y="3546424"/>
                  </a:lnTo>
                  <a:lnTo>
                    <a:pt x="3715409" y="3529375"/>
                  </a:lnTo>
                  <a:lnTo>
                    <a:pt x="3745642" y="3535595"/>
                  </a:lnTo>
                  <a:lnTo>
                    <a:pt x="3748023" y="3522536"/>
                  </a:lnTo>
                  <a:lnTo>
                    <a:pt x="3775569" y="3521641"/>
                  </a:lnTo>
                  <a:lnTo>
                    <a:pt x="3787199" y="3503343"/>
                  </a:lnTo>
                  <a:lnTo>
                    <a:pt x="3794838" y="3506715"/>
                  </a:lnTo>
                  <a:lnTo>
                    <a:pt x="3817670" y="3468043"/>
                  </a:lnTo>
                  <a:lnTo>
                    <a:pt x="3807478" y="3457461"/>
                  </a:lnTo>
                  <a:lnTo>
                    <a:pt x="3798010" y="3406674"/>
                  </a:lnTo>
                  <a:lnTo>
                    <a:pt x="3790876" y="3408598"/>
                  </a:lnTo>
                  <a:lnTo>
                    <a:pt x="3787142" y="3393977"/>
                  </a:lnTo>
                  <a:lnTo>
                    <a:pt x="3797839" y="3366269"/>
                  </a:lnTo>
                  <a:lnTo>
                    <a:pt x="3838701" y="3349524"/>
                  </a:lnTo>
                  <a:lnTo>
                    <a:pt x="3909796" y="3365707"/>
                  </a:lnTo>
                  <a:lnTo>
                    <a:pt x="3905147" y="3348714"/>
                  </a:lnTo>
                  <a:lnTo>
                    <a:pt x="3925073" y="3335408"/>
                  </a:lnTo>
                  <a:lnTo>
                    <a:pt x="3919930" y="3334369"/>
                  </a:lnTo>
                  <a:lnTo>
                    <a:pt x="3943847" y="3302175"/>
                  </a:lnTo>
                  <a:lnTo>
                    <a:pt x="3963469" y="3229556"/>
                  </a:lnTo>
                  <a:lnTo>
                    <a:pt x="3957106" y="3227327"/>
                  </a:lnTo>
                  <a:lnTo>
                    <a:pt x="3958182" y="3184608"/>
                  </a:lnTo>
                  <a:lnTo>
                    <a:pt x="3978033" y="3150585"/>
                  </a:lnTo>
                  <a:lnTo>
                    <a:pt x="3971365" y="3144698"/>
                  </a:lnTo>
                  <a:lnTo>
                    <a:pt x="3984538" y="3123495"/>
                  </a:lnTo>
                  <a:lnTo>
                    <a:pt x="3997025" y="3132144"/>
                  </a:lnTo>
                  <a:lnTo>
                    <a:pt x="4000369" y="3118247"/>
                  </a:lnTo>
                  <a:lnTo>
                    <a:pt x="3988682" y="3113780"/>
                  </a:lnTo>
                  <a:lnTo>
                    <a:pt x="3995149" y="3094082"/>
                  </a:lnTo>
                  <a:lnTo>
                    <a:pt x="3985367" y="3080795"/>
                  </a:lnTo>
                  <a:lnTo>
                    <a:pt x="4003102" y="3064612"/>
                  </a:lnTo>
                  <a:lnTo>
                    <a:pt x="4007246" y="3037380"/>
                  </a:lnTo>
                  <a:lnTo>
                    <a:pt x="3985291" y="3017673"/>
                  </a:lnTo>
                  <a:lnTo>
                    <a:pt x="3990120" y="2961561"/>
                  </a:lnTo>
                  <a:lnTo>
                    <a:pt x="3979214" y="2934548"/>
                  </a:lnTo>
                  <a:lnTo>
                    <a:pt x="3986281" y="2913174"/>
                  </a:lnTo>
                  <a:lnTo>
                    <a:pt x="3973518" y="2894533"/>
                  </a:lnTo>
                  <a:lnTo>
                    <a:pt x="4062100" y="2897267"/>
                  </a:lnTo>
                  <a:lnTo>
                    <a:pt x="4041374" y="2865063"/>
                  </a:lnTo>
                  <a:lnTo>
                    <a:pt x="4029830" y="2811066"/>
                  </a:lnTo>
                  <a:lnTo>
                    <a:pt x="4003864" y="2763936"/>
                  </a:lnTo>
                  <a:lnTo>
                    <a:pt x="3978842" y="2746048"/>
                  </a:lnTo>
                  <a:lnTo>
                    <a:pt x="3982557" y="2736304"/>
                  </a:lnTo>
                  <a:lnTo>
                    <a:pt x="4004455" y="2740295"/>
                  </a:lnTo>
                  <a:lnTo>
                    <a:pt x="4009389" y="2715492"/>
                  </a:lnTo>
                  <a:lnTo>
                    <a:pt x="3981490" y="2704300"/>
                  </a:lnTo>
                  <a:lnTo>
                    <a:pt x="3993492" y="2678764"/>
                  </a:lnTo>
                  <a:lnTo>
                    <a:pt x="3992806" y="2654094"/>
                  </a:lnTo>
                  <a:lnTo>
                    <a:pt x="4014409" y="2645779"/>
                  </a:lnTo>
                  <a:lnTo>
                    <a:pt x="3993320" y="2626805"/>
                  </a:lnTo>
                  <a:lnTo>
                    <a:pt x="4003550" y="2614499"/>
                  </a:lnTo>
                  <a:lnTo>
                    <a:pt x="4008865" y="2558044"/>
                  </a:lnTo>
                  <a:lnTo>
                    <a:pt x="4021505" y="2525507"/>
                  </a:lnTo>
                  <a:lnTo>
                    <a:pt x="4072625" y="2547642"/>
                  </a:lnTo>
                  <a:lnTo>
                    <a:pt x="4087732" y="2514905"/>
                  </a:lnTo>
                  <a:lnTo>
                    <a:pt x="4086665" y="2484882"/>
                  </a:lnTo>
                  <a:lnTo>
                    <a:pt x="4123708" y="2405044"/>
                  </a:lnTo>
                  <a:lnTo>
                    <a:pt x="4142891" y="2417464"/>
                  </a:lnTo>
                  <a:lnTo>
                    <a:pt x="4211262" y="2369859"/>
                  </a:lnTo>
                  <a:lnTo>
                    <a:pt x="4212700" y="2352056"/>
                  </a:lnTo>
                  <a:lnTo>
                    <a:pt x="4233169" y="2351608"/>
                  </a:lnTo>
                  <a:lnTo>
                    <a:pt x="4237446" y="2332997"/>
                  </a:lnTo>
                  <a:lnTo>
                    <a:pt x="4265335" y="2315356"/>
                  </a:lnTo>
                  <a:lnTo>
                    <a:pt x="4271698" y="2322281"/>
                  </a:lnTo>
                  <a:lnTo>
                    <a:pt x="4307589" y="2297278"/>
                  </a:lnTo>
                  <a:lnTo>
                    <a:pt x="4309636" y="2280752"/>
                  </a:lnTo>
                  <a:lnTo>
                    <a:pt x="4302625" y="2279666"/>
                  </a:lnTo>
                  <a:lnTo>
                    <a:pt x="4304235" y="2259578"/>
                  </a:lnTo>
                  <a:lnTo>
                    <a:pt x="4350917" y="2218278"/>
                  </a:lnTo>
                  <a:lnTo>
                    <a:pt x="4355013" y="2156632"/>
                  </a:lnTo>
                  <a:lnTo>
                    <a:pt x="4339659" y="2136096"/>
                  </a:lnTo>
                  <a:lnTo>
                    <a:pt x="4358090" y="2113236"/>
                  </a:lnTo>
                  <a:lnTo>
                    <a:pt x="4355975" y="2096519"/>
                  </a:lnTo>
                  <a:lnTo>
                    <a:pt x="4388160" y="2072640"/>
                  </a:lnTo>
                  <a:lnTo>
                    <a:pt x="4388246" y="2049228"/>
                  </a:lnTo>
                  <a:lnTo>
                    <a:pt x="4407791" y="2048190"/>
                  </a:lnTo>
                  <a:lnTo>
                    <a:pt x="4429118" y="2026206"/>
                  </a:lnTo>
                  <a:lnTo>
                    <a:pt x="4389789" y="2000831"/>
                  </a:lnTo>
                  <a:lnTo>
                    <a:pt x="4348298" y="1991573"/>
                  </a:lnTo>
                  <a:lnTo>
                    <a:pt x="4349460" y="1949349"/>
                  </a:lnTo>
                  <a:lnTo>
                    <a:pt x="4370939" y="1893065"/>
                  </a:lnTo>
                  <a:lnTo>
                    <a:pt x="4466170" y="1860328"/>
                  </a:lnTo>
                  <a:lnTo>
                    <a:pt x="4442072" y="1797463"/>
                  </a:lnTo>
                  <a:lnTo>
                    <a:pt x="4538465" y="1775384"/>
                  </a:lnTo>
                  <a:lnTo>
                    <a:pt x="4535216" y="1751114"/>
                  </a:lnTo>
                  <a:lnTo>
                    <a:pt x="4529502" y="1752057"/>
                  </a:lnTo>
                  <a:lnTo>
                    <a:pt x="4526063" y="1725749"/>
                  </a:lnTo>
                  <a:lnTo>
                    <a:pt x="4532911" y="1720920"/>
                  </a:lnTo>
                  <a:lnTo>
                    <a:pt x="4508794" y="1666809"/>
                  </a:lnTo>
                  <a:lnTo>
                    <a:pt x="4555429" y="1672247"/>
                  </a:lnTo>
                  <a:lnTo>
                    <a:pt x="4553914" y="1658769"/>
                  </a:lnTo>
                  <a:lnTo>
                    <a:pt x="4530121" y="1648644"/>
                  </a:lnTo>
                  <a:lnTo>
                    <a:pt x="4542818" y="1617783"/>
                  </a:lnTo>
                  <a:lnTo>
                    <a:pt x="4560820" y="1626099"/>
                  </a:lnTo>
                  <a:lnTo>
                    <a:pt x="4568345" y="1610106"/>
                  </a:lnTo>
                  <a:lnTo>
                    <a:pt x="4563172" y="1598857"/>
                  </a:lnTo>
                  <a:lnTo>
                    <a:pt x="4578974" y="1588342"/>
                  </a:lnTo>
                  <a:lnTo>
                    <a:pt x="4579460" y="1576093"/>
                  </a:lnTo>
                  <a:lnTo>
                    <a:pt x="4590786" y="1574559"/>
                  </a:lnTo>
                  <a:lnTo>
                    <a:pt x="4609302" y="1680458"/>
                  </a:lnTo>
                  <a:lnTo>
                    <a:pt x="4668748" y="1679677"/>
                  </a:lnTo>
                  <a:lnTo>
                    <a:pt x="4676415" y="1631566"/>
                  </a:lnTo>
                  <a:lnTo>
                    <a:pt x="4686236" y="1630976"/>
                  </a:lnTo>
                  <a:lnTo>
                    <a:pt x="4686826" y="1615850"/>
                  </a:lnTo>
                  <a:lnTo>
                    <a:pt x="4679711" y="1614459"/>
                  </a:lnTo>
                  <a:lnTo>
                    <a:pt x="4678034" y="1541850"/>
                  </a:lnTo>
                  <a:lnTo>
                    <a:pt x="4873212" y="1510237"/>
                  </a:lnTo>
                  <a:lnTo>
                    <a:pt x="4869773" y="1487605"/>
                  </a:lnTo>
                  <a:lnTo>
                    <a:pt x="4890871" y="1476937"/>
                  </a:lnTo>
                  <a:lnTo>
                    <a:pt x="5091505" y="1458830"/>
                  </a:lnTo>
                  <a:lnTo>
                    <a:pt x="5075656" y="1406233"/>
                  </a:lnTo>
                  <a:lnTo>
                    <a:pt x="5060301" y="1407348"/>
                  </a:lnTo>
                  <a:lnTo>
                    <a:pt x="5053939" y="1358513"/>
                  </a:lnTo>
                  <a:lnTo>
                    <a:pt x="5037375" y="1337586"/>
                  </a:lnTo>
                  <a:lnTo>
                    <a:pt x="5019668" y="1339730"/>
                  </a:lnTo>
                  <a:lnTo>
                    <a:pt x="5018629" y="1326528"/>
                  </a:lnTo>
                  <a:lnTo>
                    <a:pt x="4998456" y="1315898"/>
                  </a:lnTo>
                  <a:lnTo>
                    <a:pt x="4996684" y="1301725"/>
                  </a:lnTo>
                  <a:lnTo>
                    <a:pt x="4977044" y="1290009"/>
                  </a:lnTo>
                  <a:lnTo>
                    <a:pt x="4963680" y="1214352"/>
                  </a:lnTo>
                  <a:lnTo>
                    <a:pt x="4826739" y="1229725"/>
                  </a:lnTo>
                  <a:lnTo>
                    <a:pt x="4804479" y="1140152"/>
                  </a:lnTo>
                  <a:lnTo>
                    <a:pt x="4716916" y="1005145"/>
                  </a:lnTo>
                  <a:lnTo>
                    <a:pt x="4699094" y="930136"/>
                  </a:lnTo>
                  <a:lnTo>
                    <a:pt x="4702075" y="888978"/>
                  </a:lnTo>
                  <a:lnTo>
                    <a:pt x="4664928" y="886044"/>
                  </a:lnTo>
                  <a:lnTo>
                    <a:pt x="4659689" y="885187"/>
                  </a:lnTo>
                  <a:lnTo>
                    <a:pt x="4631476" y="873433"/>
                  </a:lnTo>
                  <a:lnTo>
                    <a:pt x="4606540" y="869499"/>
                  </a:lnTo>
                  <a:lnTo>
                    <a:pt x="4631352" y="835286"/>
                  </a:lnTo>
                  <a:lnTo>
                    <a:pt x="4630809" y="821865"/>
                  </a:lnTo>
                  <a:lnTo>
                    <a:pt x="4669776" y="804063"/>
                  </a:lnTo>
                  <a:lnTo>
                    <a:pt x="4583442" y="703993"/>
                  </a:lnTo>
                  <a:lnTo>
                    <a:pt x="4509899" y="655301"/>
                  </a:lnTo>
                  <a:lnTo>
                    <a:pt x="4425231" y="578472"/>
                  </a:lnTo>
                  <a:lnTo>
                    <a:pt x="4413211" y="594160"/>
                  </a:lnTo>
                  <a:lnTo>
                    <a:pt x="4299740" y="643185"/>
                  </a:lnTo>
                  <a:lnTo>
                    <a:pt x="4249190" y="637528"/>
                  </a:lnTo>
                  <a:lnTo>
                    <a:pt x="4216872" y="649462"/>
                  </a:lnTo>
                  <a:lnTo>
                    <a:pt x="4196384" y="639480"/>
                  </a:lnTo>
                  <a:lnTo>
                    <a:pt x="4198041" y="648881"/>
                  </a:lnTo>
                  <a:lnTo>
                    <a:pt x="4163961" y="637632"/>
                  </a:lnTo>
                  <a:lnTo>
                    <a:pt x="4162741" y="649834"/>
                  </a:lnTo>
                  <a:lnTo>
                    <a:pt x="4093676" y="679609"/>
                  </a:lnTo>
                  <a:lnTo>
                    <a:pt x="4073121" y="669779"/>
                  </a:lnTo>
                  <a:lnTo>
                    <a:pt x="3896365" y="659149"/>
                  </a:lnTo>
                  <a:lnTo>
                    <a:pt x="3836262" y="697659"/>
                  </a:lnTo>
                  <a:lnTo>
                    <a:pt x="3825490" y="717861"/>
                  </a:lnTo>
                  <a:lnTo>
                    <a:pt x="3791323" y="739264"/>
                  </a:lnTo>
                  <a:lnTo>
                    <a:pt x="3779912" y="724138"/>
                  </a:lnTo>
                  <a:lnTo>
                    <a:pt x="3702532" y="766696"/>
                  </a:lnTo>
                  <a:lnTo>
                    <a:pt x="3699988" y="758076"/>
                  </a:lnTo>
                  <a:lnTo>
                    <a:pt x="3680567" y="765020"/>
                  </a:lnTo>
                  <a:lnTo>
                    <a:pt x="3667746" y="739074"/>
                  </a:lnTo>
                  <a:lnTo>
                    <a:pt x="3633018" y="757095"/>
                  </a:lnTo>
                  <a:lnTo>
                    <a:pt x="3648068" y="783746"/>
                  </a:lnTo>
                  <a:lnTo>
                    <a:pt x="3629856" y="816702"/>
                  </a:lnTo>
                  <a:lnTo>
                    <a:pt x="3634761" y="828532"/>
                  </a:lnTo>
                  <a:lnTo>
                    <a:pt x="3602309" y="845868"/>
                  </a:lnTo>
                  <a:lnTo>
                    <a:pt x="3586012" y="827113"/>
                  </a:lnTo>
                  <a:lnTo>
                    <a:pt x="3553084" y="820665"/>
                  </a:lnTo>
                  <a:lnTo>
                    <a:pt x="3516375" y="843601"/>
                  </a:lnTo>
                  <a:lnTo>
                    <a:pt x="3454700" y="820693"/>
                  </a:lnTo>
                  <a:lnTo>
                    <a:pt x="3366137" y="759552"/>
                  </a:lnTo>
                  <a:lnTo>
                    <a:pt x="3379491" y="730025"/>
                  </a:lnTo>
                  <a:lnTo>
                    <a:pt x="3398446" y="730758"/>
                  </a:lnTo>
                  <a:lnTo>
                    <a:pt x="3405285" y="718480"/>
                  </a:lnTo>
                  <a:lnTo>
                    <a:pt x="3397141" y="710556"/>
                  </a:lnTo>
                  <a:lnTo>
                    <a:pt x="3323855" y="737283"/>
                  </a:lnTo>
                  <a:lnTo>
                    <a:pt x="3251704" y="650272"/>
                  </a:lnTo>
                  <a:lnTo>
                    <a:pt x="3208822" y="610038"/>
                  </a:lnTo>
                  <a:lnTo>
                    <a:pt x="3232311" y="554536"/>
                  </a:lnTo>
                  <a:lnTo>
                    <a:pt x="3228777" y="528076"/>
                  </a:lnTo>
                  <a:lnTo>
                    <a:pt x="3216328" y="523951"/>
                  </a:lnTo>
                  <a:lnTo>
                    <a:pt x="3214052" y="491157"/>
                  </a:lnTo>
                  <a:lnTo>
                    <a:pt x="3182200" y="499472"/>
                  </a:lnTo>
                  <a:lnTo>
                    <a:pt x="3077606" y="475145"/>
                  </a:lnTo>
                  <a:lnTo>
                    <a:pt x="3075729" y="466773"/>
                  </a:lnTo>
                  <a:lnTo>
                    <a:pt x="3053489" y="475755"/>
                  </a:lnTo>
                  <a:lnTo>
                    <a:pt x="3027685" y="466687"/>
                  </a:lnTo>
                  <a:lnTo>
                    <a:pt x="3033248" y="442465"/>
                  </a:lnTo>
                  <a:lnTo>
                    <a:pt x="3003673" y="441855"/>
                  </a:lnTo>
                  <a:lnTo>
                    <a:pt x="3006425" y="376362"/>
                  </a:lnTo>
                  <a:lnTo>
                    <a:pt x="3023418" y="301405"/>
                  </a:lnTo>
                  <a:lnTo>
                    <a:pt x="3008187" y="271713"/>
                  </a:lnTo>
                  <a:lnTo>
                    <a:pt x="3010845" y="117648"/>
                  </a:lnTo>
                  <a:lnTo>
                    <a:pt x="3005368" y="106179"/>
                  </a:lnTo>
                  <a:lnTo>
                    <a:pt x="2780731" y="73753"/>
                  </a:lnTo>
                  <a:lnTo>
                    <a:pt x="2723847" y="87008"/>
                  </a:lnTo>
                  <a:lnTo>
                    <a:pt x="2673565" y="75734"/>
                  </a:lnTo>
                  <a:lnTo>
                    <a:pt x="2602908" y="29439"/>
                  </a:lnTo>
                  <a:lnTo>
                    <a:pt x="2441641" y="-56"/>
                  </a:lnTo>
                  <a:lnTo>
                    <a:pt x="2344990" y="32286"/>
                  </a:lnTo>
                  <a:lnTo>
                    <a:pt x="2273934" y="29356"/>
                  </a:lnTo>
                  <a:lnTo>
                    <a:pt x="2179665" y="61335"/>
                  </a:lnTo>
                  <a:lnTo>
                    <a:pt x="2094873" y="36081"/>
                  </a:lnTo>
                  <a:lnTo>
                    <a:pt x="2094159" y="91417"/>
                  </a:lnTo>
                  <a:lnTo>
                    <a:pt x="2077909" y="117648"/>
                  </a:lnTo>
                  <a:lnTo>
                    <a:pt x="2040771" y="181635"/>
                  </a:lnTo>
                  <a:lnTo>
                    <a:pt x="2013539" y="185486"/>
                  </a:lnTo>
                  <a:lnTo>
                    <a:pt x="1982964" y="224944"/>
                  </a:lnTo>
                  <a:lnTo>
                    <a:pt x="1948646" y="231921"/>
                  </a:lnTo>
                  <a:lnTo>
                    <a:pt x="1928938" y="270541"/>
                  </a:lnTo>
                  <a:lnTo>
                    <a:pt x="1895306" y="255109"/>
                  </a:lnTo>
                  <a:lnTo>
                    <a:pt x="1906231" y="227818"/>
                  </a:lnTo>
                  <a:lnTo>
                    <a:pt x="1881285" y="228795"/>
                  </a:lnTo>
                  <a:lnTo>
                    <a:pt x="1876084" y="209652"/>
                  </a:lnTo>
                  <a:lnTo>
                    <a:pt x="1855177" y="210043"/>
                  </a:lnTo>
                  <a:lnTo>
                    <a:pt x="1861930" y="232562"/>
                  </a:lnTo>
                  <a:lnTo>
                    <a:pt x="1841451" y="224748"/>
                  </a:lnTo>
                  <a:lnTo>
                    <a:pt x="1827478" y="244310"/>
                  </a:lnTo>
                  <a:lnTo>
                    <a:pt x="1808371" y="240654"/>
                  </a:lnTo>
                  <a:lnTo>
                    <a:pt x="1827964" y="280448"/>
                  </a:lnTo>
                  <a:lnTo>
                    <a:pt x="1802275" y="294903"/>
                  </a:lnTo>
                  <a:lnTo>
                    <a:pt x="1794722" y="284996"/>
                  </a:lnTo>
                  <a:lnTo>
                    <a:pt x="1716074" y="335393"/>
                  </a:lnTo>
                  <a:lnTo>
                    <a:pt x="1703986" y="308185"/>
                  </a:lnTo>
                  <a:lnTo>
                    <a:pt x="1587401" y="353730"/>
                  </a:lnTo>
                  <a:lnTo>
                    <a:pt x="1573056" y="344992"/>
                  </a:lnTo>
                  <a:lnTo>
                    <a:pt x="1566541" y="353949"/>
                  </a:lnTo>
                  <a:lnTo>
                    <a:pt x="1575427" y="359807"/>
                  </a:lnTo>
                  <a:lnTo>
                    <a:pt x="1560826" y="437750"/>
                  </a:lnTo>
                  <a:lnTo>
                    <a:pt x="1530003" y="483565"/>
                  </a:lnTo>
                  <a:lnTo>
                    <a:pt x="1494532" y="454324"/>
                  </a:lnTo>
                  <a:lnTo>
                    <a:pt x="1488007" y="466020"/>
                  </a:lnTo>
                  <a:lnTo>
                    <a:pt x="1464023" y="463953"/>
                  </a:lnTo>
                  <a:lnTo>
                    <a:pt x="1464595" y="477936"/>
                  </a:lnTo>
                  <a:lnTo>
                    <a:pt x="1436810" y="480613"/>
                  </a:lnTo>
                  <a:lnTo>
                    <a:pt x="1431610" y="513845"/>
                  </a:lnTo>
                  <a:lnTo>
                    <a:pt x="1296774" y="544821"/>
                  </a:lnTo>
                  <a:lnTo>
                    <a:pt x="1246101" y="535610"/>
                  </a:lnTo>
                  <a:lnTo>
                    <a:pt x="1173349" y="495091"/>
                  </a:lnTo>
                  <a:lnTo>
                    <a:pt x="1158737" y="513960"/>
                  </a:lnTo>
                  <a:lnTo>
                    <a:pt x="1075117" y="559642"/>
                  </a:lnTo>
                  <a:lnTo>
                    <a:pt x="1043037" y="601885"/>
                  </a:lnTo>
                  <a:lnTo>
                    <a:pt x="1033884" y="588798"/>
                  </a:lnTo>
                  <a:lnTo>
                    <a:pt x="963246" y="630460"/>
                  </a:lnTo>
                  <a:lnTo>
                    <a:pt x="913697" y="642490"/>
                  </a:lnTo>
                  <a:lnTo>
                    <a:pt x="872397" y="684457"/>
                  </a:lnTo>
                  <a:lnTo>
                    <a:pt x="662685" y="758238"/>
                  </a:lnTo>
                  <a:lnTo>
                    <a:pt x="604230" y="751799"/>
                  </a:lnTo>
                  <a:lnTo>
                    <a:pt x="574855" y="728044"/>
                  </a:lnTo>
                  <a:lnTo>
                    <a:pt x="512085" y="720462"/>
                  </a:lnTo>
                  <a:lnTo>
                    <a:pt x="427398" y="690325"/>
                  </a:lnTo>
                  <a:lnTo>
                    <a:pt x="398633" y="693811"/>
                  </a:lnTo>
                  <a:lnTo>
                    <a:pt x="377240" y="736111"/>
                  </a:lnTo>
                  <a:lnTo>
                    <a:pt x="327462" y="765191"/>
                  </a:lnTo>
                  <a:lnTo>
                    <a:pt x="255377" y="720795"/>
                  </a:lnTo>
                  <a:lnTo>
                    <a:pt x="208600" y="670313"/>
                  </a:lnTo>
                  <a:lnTo>
                    <a:pt x="141067" y="621840"/>
                  </a:lnTo>
                  <a:lnTo>
                    <a:pt x="121484" y="585150"/>
                  </a:lnTo>
                  <a:lnTo>
                    <a:pt x="87251" y="576387"/>
                  </a:lnTo>
                  <a:lnTo>
                    <a:pt x="68877" y="602390"/>
                  </a:lnTo>
                  <a:lnTo>
                    <a:pt x="84098" y="622792"/>
                  </a:lnTo>
                  <a:lnTo>
                    <a:pt x="69163" y="669084"/>
                  </a:lnTo>
                  <a:lnTo>
                    <a:pt x="98052" y="699612"/>
                  </a:lnTo>
                  <a:lnTo>
                    <a:pt x="74097" y="797195"/>
                  </a:lnTo>
                  <a:lnTo>
                    <a:pt x="91499" y="859450"/>
                  </a:lnTo>
                  <a:lnTo>
                    <a:pt x="83774" y="874052"/>
                  </a:lnTo>
                  <a:lnTo>
                    <a:pt x="67239" y="871871"/>
                  </a:lnTo>
                  <a:lnTo>
                    <a:pt x="64477" y="882339"/>
                  </a:lnTo>
                  <a:lnTo>
                    <a:pt x="65296" y="895817"/>
                  </a:lnTo>
                  <a:lnTo>
                    <a:pt x="77164" y="936784"/>
                  </a:lnTo>
                  <a:lnTo>
                    <a:pt x="71087" y="958606"/>
                  </a:lnTo>
                  <a:lnTo>
                    <a:pt x="98595" y="1013327"/>
                  </a:lnTo>
                  <a:lnTo>
                    <a:pt x="102024" y="1035091"/>
                  </a:lnTo>
                  <a:lnTo>
                    <a:pt x="129409" y="1057942"/>
                  </a:lnTo>
                  <a:lnTo>
                    <a:pt x="136695" y="1080602"/>
                  </a:lnTo>
                  <a:lnTo>
                    <a:pt x="131142" y="1092661"/>
                  </a:lnTo>
                  <a:lnTo>
                    <a:pt x="139000" y="1110520"/>
                  </a:lnTo>
                  <a:lnTo>
                    <a:pt x="163965" y="1125751"/>
                  </a:lnTo>
                  <a:lnTo>
                    <a:pt x="154698" y="1136361"/>
                  </a:lnTo>
                  <a:lnTo>
                    <a:pt x="163641" y="1163841"/>
                  </a:lnTo>
                  <a:lnTo>
                    <a:pt x="158841" y="1204303"/>
                  </a:lnTo>
                  <a:lnTo>
                    <a:pt x="171909" y="1215495"/>
                  </a:lnTo>
                  <a:lnTo>
                    <a:pt x="170500" y="1243518"/>
                  </a:lnTo>
                  <a:lnTo>
                    <a:pt x="182901" y="1254367"/>
                  </a:lnTo>
                  <a:lnTo>
                    <a:pt x="180329" y="1263272"/>
                  </a:lnTo>
                  <a:lnTo>
                    <a:pt x="207466" y="1279455"/>
                  </a:lnTo>
                  <a:lnTo>
                    <a:pt x="202875" y="1317070"/>
                  </a:lnTo>
                  <a:lnTo>
                    <a:pt x="144201" y="1370819"/>
                  </a:lnTo>
                  <a:lnTo>
                    <a:pt x="137400" y="1392470"/>
                  </a:lnTo>
                  <a:lnTo>
                    <a:pt x="116683" y="1412596"/>
                  </a:lnTo>
                  <a:lnTo>
                    <a:pt x="115274" y="1448172"/>
                  </a:lnTo>
                  <a:lnTo>
                    <a:pt x="92804" y="1480290"/>
                  </a:lnTo>
                  <a:lnTo>
                    <a:pt x="122646" y="1521314"/>
                  </a:lnTo>
                  <a:lnTo>
                    <a:pt x="118217" y="1527896"/>
                  </a:lnTo>
                  <a:lnTo>
                    <a:pt x="131399" y="1574692"/>
                  </a:lnTo>
                  <a:lnTo>
                    <a:pt x="119988" y="1600315"/>
                  </a:lnTo>
                  <a:lnTo>
                    <a:pt x="122589" y="1652635"/>
                  </a:lnTo>
                  <a:lnTo>
                    <a:pt x="110587" y="1686316"/>
                  </a:lnTo>
                  <a:lnTo>
                    <a:pt x="126837" y="1714643"/>
                  </a:lnTo>
                  <a:lnTo>
                    <a:pt x="125970" y="1740675"/>
                  </a:lnTo>
                  <a:lnTo>
                    <a:pt x="151145" y="1756582"/>
                  </a:lnTo>
                  <a:lnTo>
                    <a:pt x="164813" y="1782509"/>
                  </a:lnTo>
                  <a:lnTo>
                    <a:pt x="145963" y="1844040"/>
                  </a:lnTo>
                  <a:lnTo>
                    <a:pt x="124998" y="1862090"/>
                  </a:lnTo>
                  <a:lnTo>
                    <a:pt x="131228" y="1891141"/>
                  </a:lnTo>
                  <a:lnTo>
                    <a:pt x="123332" y="1902667"/>
                  </a:lnTo>
                  <a:lnTo>
                    <a:pt x="114731" y="1918850"/>
                  </a:lnTo>
                  <a:lnTo>
                    <a:pt x="91032" y="1928727"/>
                  </a:lnTo>
                  <a:lnTo>
                    <a:pt x="64629" y="1979124"/>
                  </a:lnTo>
                  <a:lnTo>
                    <a:pt x="70382" y="1985515"/>
                  </a:lnTo>
                  <a:lnTo>
                    <a:pt x="36988" y="2055143"/>
                  </a:lnTo>
                  <a:lnTo>
                    <a:pt x="30444" y="2102025"/>
                  </a:lnTo>
                  <a:lnTo>
                    <a:pt x="10441" y="2147307"/>
                  </a:lnTo>
                  <a:lnTo>
                    <a:pt x="2526" y="2149459"/>
                  </a:lnTo>
                  <a:lnTo>
                    <a:pt x="-160" y="2165899"/>
                  </a:lnTo>
                  <a:lnTo>
                    <a:pt x="80022" y="2182387"/>
                  </a:lnTo>
                  <a:lnTo>
                    <a:pt x="98386" y="2212410"/>
                  </a:lnTo>
                  <a:lnTo>
                    <a:pt x="206761" y="2232251"/>
                  </a:lnTo>
                  <a:lnTo>
                    <a:pt x="219744" y="2253215"/>
                  </a:lnTo>
                  <a:lnTo>
                    <a:pt x="310250" y="2275647"/>
                  </a:lnTo>
                  <a:lnTo>
                    <a:pt x="306631" y="2310756"/>
                  </a:lnTo>
                  <a:lnTo>
                    <a:pt x="294353" y="2313851"/>
                  </a:lnTo>
                  <a:lnTo>
                    <a:pt x="293220" y="2346836"/>
                  </a:lnTo>
                  <a:lnTo>
                    <a:pt x="316899" y="2345046"/>
                  </a:lnTo>
                  <a:lnTo>
                    <a:pt x="317327" y="2405015"/>
                  </a:lnTo>
                  <a:lnTo>
                    <a:pt x="329243" y="2412578"/>
                  </a:lnTo>
                  <a:lnTo>
                    <a:pt x="322947" y="2452259"/>
                  </a:lnTo>
                  <a:lnTo>
                    <a:pt x="384517" y="2434343"/>
                  </a:lnTo>
                  <a:lnTo>
                    <a:pt x="375639" y="2482701"/>
                  </a:lnTo>
                  <a:lnTo>
                    <a:pt x="423760" y="2486664"/>
                  </a:lnTo>
                  <a:lnTo>
                    <a:pt x="422188" y="2525287"/>
                  </a:lnTo>
                  <a:lnTo>
                    <a:pt x="495521" y="2539070"/>
                  </a:lnTo>
                  <a:lnTo>
                    <a:pt x="497645" y="2523754"/>
                  </a:lnTo>
                  <a:lnTo>
                    <a:pt x="559243" y="2513486"/>
                  </a:lnTo>
                  <a:lnTo>
                    <a:pt x="555586" y="2522077"/>
                  </a:lnTo>
                  <a:lnTo>
                    <a:pt x="580246" y="2531431"/>
                  </a:lnTo>
                  <a:lnTo>
                    <a:pt x="576950" y="2538851"/>
                  </a:lnTo>
                  <a:lnTo>
                    <a:pt x="588409" y="2543985"/>
                  </a:lnTo>
                  <a:lnTo>
                    <a:pt x="584504" y="2552996"/>
                  </a:lnTo>
                  <a:lnTo>
                    <a:pt x="597886" y="2557996"/>
                  </a:lnTo>
                  <a:lnTo>
                    <a:pt x="612421" y="2592039"/>
                  </a:lnTo>
                  <a:lnTo>
                    <a:pt x="630976" y="2605240"/>
                  </a:lnTo>
                  <a:lnTo>
                    <a:pt x="689860" y="2596525"/>
                  </a:lnTo>
                  <a:lnTo>
                    <a:pt x="743981" y="2629014"/>
                  </a:lnTo>
                  <a:lnTo>
                    <a:pt x="737542" y="2636158"/>
                  </a:lnTo>
                  <a:lnTo>
                    <a:pt x="746895" y="2685041"/>
                  </a:lnTo>
                  <a:lnTo>
                    <a:pt x="721692" y="2684488"/>
                  </a:lnTo>
                  <a:lnTo>
                    <a:pt x="725417" y="2719817"/>
                  </a:lnTo>
                  <a:lnTo>
                    <a:pt x="760868" y="2725484"/>
                  </a:lnTo>
                  <a:lnTo>
                    <a:pt x="763402" y="2740771"/>
                  </a:lnTo>
                  <a:lnTo>
                    <a:pt x="787072" y="2747801"/>
                  </a:lnTo>
                  <a:lnTo>
                    <a:pt x="885913" y="2708653"/>
                  </a:lnTo>
                  <a:lnTo>
                    <a:pt x="932643" y="2720035"/>
                  </a:lnTo>
                  <a:lnTo>
                    <a:pt x="955636" y="2746715"/>
                  </a:lnTo>
                  <a:lnTo>
                    <a:pt x="1018148" y="2791473"/>
                  </a:lnTo>
                  <a:lnTo>
                    <a:pt x="1039922" y="2824458"/>
                  </a:lnTo>
                  <a:lnTo>
                    <a:pt x="1098473" y="2903820"/>
                  </a:lnTo>
                  <a:lnTo>
                    <a:pt x="1159709" y="2886247"/>
                  </a:lnTo>
                  <a:lnTo>
                    <a:pt x="1181312" y="2919756"/>
                  </a:lnTo>
                  <a:lnTo>
                    <a:pt x="1165367" y="2933767"/>
                  </a:lnTo>
                  <a:lnTo>
                    <a:pt x="1169805" y="2945321"/>
                  </a:lnTo>
                  <a:lnTo>
                    <a:pt x="1186588" y="2934291"/>
                  </a:lnTo>
                  <a:lnTo>
                    <a:pt x="1201143" y="2958627"/>
                  </a:lnTo>
                  <a:lnTo>
                    <a:pt x="1195513" y="2962866"/>
                  </a:lnTo>
                  <a:lnTo>
                    <a:pt x="1221717" y="3034561"/>
                  </a:lnTo>
                  <a:lnTo>
                    <a:pt x="1213716" y="3062859"/>
                  </a:lnTo>
                  <a:lnTo>
                    <a:pt x="1179578" y="3070641"/>
                  </a:lnTo>
                  <a:lnTo>
                    <a:pt x="1163738" y="3087243"/>
                  </a:lnTo>
                  <a:lnTo>
                    <a:pt x="1155346" y="3178379"/>
                  </a:lnTo>
                  <a:lnTo>
                    <a:pt x="1122037" y="3266399"/>
                  </a:lnTo>
                  <a:lnTo>
                    <a:pt x="1095949" y="3288278"/>
                  </a:lnTo>
                  <a:lnTo>
                    <a:pt x="1080823" y="3324301"/>
                  </a:lnTo>
                  <a:lnTo>
                    <a:pt x="1099139" y="3367050"/>
                  </a:lnTo>
                  <a:lnTo>
                    <a:pt x="1090377" y="3398273"/>
                  </a:lnTo>
                  <a:lnTo>
                    <a:pt x="1088776" y="3500190"/>
                  </a:lnTo>
                  <a:lnTo>
                    <a:pt x="1080651" y="3520888"/>
                  </a:lnTo>
                  <a:lnTo>
                    <a:pt x="1098882" y="3538557"/>
                  </a:lnTo>
                  <a:lnTo>
                    <a:pt x="1152089" y="3521174"/>
                  </a:lnTo>
                  <a:lnTo>
                    <a:pt x="1229003" y="3453108"/>
                  </a:lnTo>
                  <a:lnTo>
                    <a:pt x="1240424" y="3376089"/>
                  </a:lnTo>
                  <a:lnTo>
                    <a:pt x="1264884" y="3333093"/>
                  </a:lnTo>
                  <a:lnTo>
                    <a:pt x="1309070" y="3285925"/>
                  </a:lnTo>
                  <a:lnTo>
                    <a:pt x="1318614" y="3246606"/>
                  </a:lnTo>
                  <a:lnTo>
                    <a:pt x="1355286" y="3201457"/>
                  </a:lnTo>
                  <a:lnTo>
                    <a:pt x="1335588" y="3192304"/>
                  </a:lnTo>
                  <a:lnTo>
                    <a:pt x="1494446" y="3044657"/>
                  </a:lnTo>
                  <a:lnTo>
                    <a:pt x="1502171" y="3023588"/>
                  </a:lnTo>
                  <a:lnTo>
                    <a:pt x="1550053" y="3031436"/>
                  </a:lnTo>
                  <a:lnTo>
                    <a:pt x="1598764" y="3019235"/>
                  </a:lnTo>
                  <a:lnTo>
                    <a:pt x="1596306" y="3146736"/>
                  </a:lnTo>
                  <a:lnTo>
                    <a:pt x="1646693" y="3146794"/>
                  </a:lnTo>
                  <a:lnTo>
                    <a:pt x="1708196" y="3188599"/>
                  </a:lnTo>
                  <a:lnTo>
                    <a:pt x="1733143" y="3242034"/>
                  </a:lnTo>
                  <a:lnTo>
                    <a:pt x="1736914" y="3297793"/>
                  </a:lnTo>
                  <a:lnTo>
                    <a:pt x="1747020" y="3296927"/>
                  </a:lnTo>
                  <a:lnTo>
                    <a:pt x="1766004" y="3374727"/>
                  </a:lnTo>
                  <a:lnTo>
                    <a:pt x="1689861" y="3441192"/>
                  </a:lnTo>
                  <a:lnTo>
                    <a:pt x="1744163" y="3506267"/>
                  </a:lnTo>
                  <a:lnTo>
                    <a:pt x="1784187" y="3502057"/>
                  </a:lnTo>
                  <a:lnTo>
                    <a:pt x="1797922" y="3471977"/>
                  </a:lnTo>
                  <a:lnTo>
                    <a:pt x="1791359" y="3450651"/>
                  </a:lnTo>
                  <a:lnTo>
                    <a:pt x="1863216" y="3408826"/>
                  </a:lnTo>
                  <a:lnTo>
                    <a:pt x="1884695" y="3373946"/>
                  </a:lnTo>
                  <a:lnTo>
                    <a:pt x="1946445" y="3401292"/>
                  </a:lnTo>
                  <a:lnTo>
                    <a:pt x="2026922" y="3473787"/>
                  </a:lnTo>
                  <a:lnTo>
                    <a:pt x="2034580" y="3504648"/>
                  </a:lnTo>
                  <a:lnTo>
                    <a:pt x="2093845" y="3502248"/>
                  </a:lnTo>
                  <a:lnTo>
                    <a:pt x="2098560" y="3515649"/>
                  </a:lnTo>
                  <a:lnTo>
                    <a:pt x="2086015" y="3523069"/>
                  </a:lnTo>
                  <a:lnTo>
                    <a:pt x="2087082" y="3543243"/>
                  </a:lnTo>
                  <a:lnTo>
                    <a:pt x="2108732" y="3570370"/>
                  </a:lnTo>
                  <a:lnTo>
                    <a:pt x="2120667" y="3563255"/>
                  </a:lnTo>
                  <a:lnTo>
                    <a:pt x="2133907" y="3588316"/>
                  </a:lnTo>
                  <a:lnTo>
                    <a:pt x="2100950" y="3605413"/>
                  </a:lnTo>
                  <a:lnTo>
                    <a:pt x="2129411" y="3665830"/>
                  </a:lnTo>
                  <a:lnTo>
                    <a:pt x="2122363" y="3689109"/>
                  </a:lnTo>
                  <a:lnTo>
                    <a:pt x="2146709" y="3695605"/>
                  </a:lnTo>
                  <a:lnTo>
                    <a:pt x="2129411" y="3730486"/>
                  </a:lnTo>
                  <a:lnTo>
                    <a:pt x="2145461" y="3733029"/>
                  </a:lnTo>
                  <a:lnTo>
                    <a:pt x="2126115" y="3751136"/>
                  </a:lnTo>
                  <a:lnTo>
                    <a:pt x="2140565" y="3783092"/>
                  </a:lnTo>
                  <a:lnTo>
                    <a:pt x="2199258" y="3797265"/>
                  </a:lnTo>
                  <a:lnTo>
                    <a:pt x="2211688" y="3783511"/>
                  </a:lnTo>
                  <a:lnTo>
                    <a:pt x="2229186" y="3799608"/>
                  </a:lnTo>
                  <a:lnTo>
                    <a:pt x="2250026" y="3788198"/>
                  </a:lnTo>
                  <a:lnTo>
                    <a:pt x="2256551" y="3812248"/>
                  </a:lnTo>
                  <a:lnTo>
                    <a:pt x="2266981" y="3811191"/>
                  </a:lnTo>
                  <a:lnTo>
                    <a:pt x="2328350" y="3923624"/>
                  </a:lnTo>
                  <a:close/>
                </a:path>
              </a:pathLst>
            </a:custGeom>
            <a:solidFill>
              <a:schemeClr val="accent2">
                <a:alpha val="50000"/>
              </a:schemeClr>
            </a:solidFill>
            <a:ln w="317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8" name="Oval 167">
              <a:extLst>
                <a:ext uri="{FF2B5EF4-FFF2-40B4-BE49-F238E27FC236}">
                  <a16:creationId xmlns:a16="http://schemas.microsoft.com/office/drawing/2014/main" id="{EEAF855E-BD9B-CAE6-701A-F981554BD047}"/>
                </a:ext>
              </a:extLst>
            </p:cNvPr>
            <p:cNvSpPr>
              <a:spLocks noChangeAspect="1"/>
            </p:cNvSpPr>
            <p:nvPr/>
          </p:nvSpPr>
          <p:spPr bwMode="auto">
            <a:xfrm>
              <a:off x="7328337" y="4312561"/>
              <a:ext cx="78471" cy="78471"/>
            </a:xfrm>
            <a:prstGeom prst="ellipse">
              <a:avLst/>
            </a:prstGeom>
            <a:solidFill>
              <a:schemeClr val="tx1"/>
            </a:solidFill>
            <a:ln w="190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209" name="Group 208">
            <a:extLst>
              <a:ext uri="{FF2B5EF4-FFF2-40B4-BE49-F238E27FC236}">
                <a16:creationId xmlns:a16="http://schemas.microsoft.com/office/drawing/2014/main" id="{3EB506C5-62D2-2F9D-9E6C-3C48F757E5CF}"/>
              </a:ext>
            </a:extLst>
          </p:cNvPr>
          <p:cNvGrpSpPr/>
          <p:nvPr/>
        </p:nvGrpSpPr>
        <p:grpSpPr>
          <a:xfrm>
            <a:off x="7366014" y="1405231"/>
            <a:ext cx="1452807" cy="369142"/>
            <a:chOff x="7198007" y="1405231"/>
            <a:chExt cx="1452807" cy="369142"/>
          </a:xfrm>
        </p:grpSpPr>
        <p:sp>
          <p:nvSpPr>
            <p:cNvPr id="210" name="Rectangle: Rounded Corners 209">
              <a:extLst>
                <a:ext uri="{FF2B5EF4-FFF2-40B4-BE49-F238E27FC236}">
                  <a16:creationId xmlns:a16="http://schemas.microsoft.com/office/drawing/2014/main" id="{39ABCA28-621D-7799-AECE-7EEDD8FEACA9}"/>
                </a:ext>
              </a:extLst>
            </p:cNvPr>
            <p:cNvSpPr/>
            <p:nvPr/>
          </p:nvSpPr>
          <p:spPr>
            <a:xfrm>
              <a:off x="7198007" y="1405231"/>
              <a:ext cx="1452807" cy="369142"/>
            </a:xfrm>
            <a:prstGeom prst="roundRect">
              <a:avLst>
                <a:gd name="adj" fmla="val 13571"/>
              </a:avLst>
            </a:prstGeom>
            <a:solidFill>
              <a:schemeClr val="bg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1" name="Oval 210">
              <a:extLst>
                <a:ext uri="{FF2B5EF4-FFF2-40B4-BE49-F238E27FC236}">
                  <a16:creationId xmlns:a16="http://schemas.microsoft.com/office/drawing/2014/main" id="{18400BEF-82C1-43AE-5ECF-3BA3829C540B}"/>
                </a:ext>
              </a:extLst>
            </p:cNvPr>
            <p:cNvSpPr>
              <a:spLocks noChangeAspect="1" noChangeArrowheads="1"/>
            </p:cNvSpPr>
            <p:nvPr/>
          </p:nvSpPr>
          <p:spPr bwMode="auto">
            <a:xfrm>
              <a:off x="7975568" y="1627852"/>
              <a:ext cx="90000" cy="90000"/>
            </a:xfrm>
            <a:prstGeom prst="ellipse">
              <a:avLst/>
            </a:prstGeom>
            <a:solidFill>
              <a:schemeClr val="accent4"/>
            </a:solidFill>
            <a:ln w="19050">
              <a:noFill/>
              <a:round/>
              <a:headEnd/>
              <a:tailEnd/>
            </a:ln>
            <a:effectLst/>
          </p:spPr>
          <p:txBody>
            <a:bodyPr wrap="none" lIns="14400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Service Centre</a:t>
              </a:r>
            </a:p>
          </p:txBody>
        </p:sp>
        <p:sp>
          <p:nvSpPr>
            <p:cNvPr id="212" name="Oval 211">
              <a:extLst>
                <a:ext uri="{FF2B5EF4-FFF2-40B4-BE49-F238E27FC236}">
                  <a16:creationId xmlns:a16="http://schemas.microsoft.com/office/drawing/2014/main" id="{2BDCAD59-D2E3-F9B8-F29C-0C843A54A67A}"/>
                </a:ext>
              </a:extLst>
            </p:cNvPr>
            <p:cNvSpPr>
              <a:spLocks noChangeAspect="1" noChangeArrowheads="1"/>
            </p:cNvSpPr>
            <p:nvPr/>
          </p:nvSpPr>
          <p:spPr bwMode="auto">
            <a:xfrm>
              <a:off x="7975568" y="1477210"/>
              <a:ext cx="90000" cy="90000"/>
            </a:xfrm>
            <a:prstGeom prst="ellipse">
              <a:avLst/>
            </a:prstGeom>
            <a:solidFill>
              <a:srgbClr val="00B0F0"/>
            </a:solidFill>
            <a:ln w="19050">
              <a:noFill/>
              <a:round/>
              <a:headEnd/>
              <a:tailEnd/>
            </a:ln>
            <a:effectLst/>
          </p:spPr>
          <p:txBody>
            <a:bodyPr wrap="none" lIns="14400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Gateway</a:t>
              </a:r>
            </a:p>
          </p:txBody>
        </p:sp>
        <p:sp>
          <p:nvSpPr>
            <p:cNvPr id="213" name="Oval 212">
              <a:extLst>
                <a:ext uri="{FF2B5EF4-FFF2-40B4-BE49-F238E27FC236}">
                  <a16:creationId xmlns:a16="http://schemas.microsoft.com/office/drawing/2014/main" id="{2C6E2C3E-32B5-F4B1-BC3D-1C0240BDCE57}"/>
                </a:ext>
              </a:extLst>
            </p:cNvPr>
            <p:cNvSpPr>
              <a:spLocks noChangeAspect="1" noChangeArrowheads="1"/>
            </p:cNvSpPr>
            <p:nvPr/>
          </p:nvSpPr>
          <p:spPr bwMode="auto">
            <a:xfrm>
              <a:off x="7284801" y="1627852"/>
              <a:ext cx="90000" cy="90000"/>
            </a:xfrm>
            <a:prstGeom prst="ellipse">
              <a:avLst/>
            </a:prstGeom>
            <a:solidFill>
              <a:srgbClr val="0000FF"/>
            </a:solidFill>
            <a:ln w="19050">
              <a:noFill/>
              <a:round/>
              <a:headEnd/>
              <a:tailEnd/>
            </a:ln>
            <a:effectLst/>
          </p:spPr>
          <p:txBody>
            <a:bodyPr wrap="none" lIns="14400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Hub</a:t>
              </a:r>
            </a:p>
          </p:txBody>
        </p:sp>
        <p:sp>
          <p:nvSpPr>
            <p:cNvPr id="214" name="Oval 213">
              <a:extLst>
                <a:ext uri="{FF2B5EF4-FFF2-40B4-BE49-F238E27FC236}">
                  <a16:creationId xmlns:a16="http://schemas.microsoft.com/office/drawing/2014/main" id="{404DF914-FDF1-3200-EBEC-2BCCFAA0EB1F}"/>
                </a:ext>
              </a:extLst>
            </p:cNvPr>
            <p:cNvSpPr>
              <a:spLocks noChangeAspect="1"/>
            </p:cNvSpPr>
            <p:nvPr/>
          </p:nvSpPr>
          <p:spPr bwMode="auto">
            <a:xfrm>
              <a:off x="7285122" y="1477210"/>
              <a:ext cx="90000" cy="90000"/>
            </a:xfrm>
            <a:prstGeom prst="ellipse">
              <a:avLst/>
            </a:prstGeom>
            <a:solidFill>
              <a:schemeClr val="tx1"/>
            </a:solidFill>
            <a:ln w="19050" cap="flat" cmpd="sng" algn="ctr">
              <a:noFill/>
              <a:prstDash val="solid"/>
              <a:round/>
              <a:headEnd type="none" w="med" len="med"/>
              <a:tailEnd type="none" w="med" len="med"/>
            </a:ln>
            <a:effectLst/>
          </p:spPr>
          <p:txBody>
            <a:bodyPr vert="horz" wrap="none" lIns="144000" tIns="0" rIns="0" bIns="0"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95338" rtl="0" eaLnBrk="0" fontAlgn="base" latinLnBrk="0" hangingPunct="0">
                <a:lnSpc>
                  <a:spcPct val="100000"/>
                </a:lnSpc>
                <a:spcBef>
                  <a:spcPct val="0"/>
                </a:spcBef>
                <a:spcAft>
                  <a:spcPct val="0"/>
                </a:spcAft>
                <a:buClrTx/>
                <a:buSzTx/>
                <a:buFontTx/>
                <a:buNone/>
                <a:tabLst/>
                <a:defRPr/>
              </a:pPr>
              <a:r>
                <a:rPr kumimoji="0" lang="en-GB" sz="600" b="0"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Country Office</a:t>
              </a:r>
            </a:p>
          </p:txBody>
        </p:sp>
      </p:grpSp>
      <p:graphicFrame>
        <p:nvGraphicFramePr>
          <p:cNvPr id="215" name="Table 214">
            <a:extLst>
              <a:ext uri="{FF2B5EF4-FFF2-40B4-BE49-F238E27FC236}">
                <a16:creationId xmlns:a16="http://schemas.microsoft.com/office/drawing/2014/main" id="{A5B5ED92-251E-962E-2286-DF911E7534E4}"/>
              </a:ext>
            </a:extLst>
          </p:cNvPr>
          <p:cNvGraphicFramePr>
            <a:graphicFrameLocks noGrp="1"/>
          </p:cNvGraphicFramePr>
          <p:nvPr/>
        </p:nvGraphicFramePr>
        <p:xfrm>
          <a:off x="7615882" y="1826975"/>
          <a:ext cx="1188000" cy="792000"/>
        </p:xfrm>
        <a:graphic>
          <a:graphicData uri="http://schemas.openxmlformats.org/drawingml/2006/table">
            <a:tbl>
              <a:tblPr firstRow="1" bandRow="1">
                <a:tableStyleId>{5C22544A-7EE6-4342-B048-85BDC9FD1C3A}</a:tableStyleId>
              </a:tblPr>
              <a:tblGrid>
                <a:gridCol w="432000">
                  <a:extLst>
                    <a:ext uri="{9D8B030D-6E8A-4147-A177-3AD203B41FA5}">
                      <a16:colId xmlns:a16="http://schemas.microsoft.com/office/drawing/2014/main" val="809790049"/>
                    </a:ext>
                  </a:extLst>
                </a:gridCol>
                <a:gridCol w="360000">
                  <a:extLst>
                    <a:ext uri="{9D8B030D-6E8A-4147-A177-3AD203B41FA5}">
                      <a16:colId xmlns:a16="http://schemas.microsoft.com/office/drawing/2014/main" val="2696781514"/>
                    </a:ext>
                  </a:extLst>
                </a:gridCol>
                <a:gridCol w="396000">
                  <a:extLst>
                    <a:ext uri="{9D8B030D-6E8A-4147-A177-3AD203B41FA5}">
                      <a16:colId xmlns:a16="http://schemas.microsoft.com/office/drawing/2014/main" val="831196862"/>
                    </a:ext>
                  </a:extLst>
                </a:gridCol>
              </a:tblGrid>
              <a:tr h="180000">
                <a:tc gridSpan="3">
                  <a:txBody>
                    <a:bodyPr/>
                    <a:lstStyle/>
                    <a:p>
                      <a:r>
                        <a:rPr lang="en-GB" sz="700" b="1" dirty="0">
                          <a:solidFill>
                            <a:schemeClr val="tx1"/>
                          </a:solidFill>
                          <a:latin typeface="Delivery" panose="020F0503020204020204" pitchFamily="34" charset="0"/>
                          <a:ea typeface="Delivery" panose="020F0503020204020204" pitchFamily="34" charset="0"/>
                          <a:cs typeface="Delivery" panose="020F0503020204020204" pitchFamily="34" charset="0"/>
                        </a:rPr>
                        <a:t>London Area</a:t>
                      </a:r>
                    </a:p>
                  </a:txBody>
                  <a:tcPr marL="72000" marR="0" marT="0" marB="1800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GB" sz="1000" b="1">
                        <a:solidFill>
                          <a:schemeClr val="tx1"/>
                        </a:solidFill>
                        <a:latin typeface="Delivery" panose="020F0503020204020204" pitchFamily="34" charset="0"/>
                        <a:ea typeface="Delivery" panose="020F0503020204020204" pitchFamily="34" charset="0"/>
                        <a:cs typeface="Delivery" panose="020F0503020204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hMerge="1">
                  <a:txBody>
                    <a:bodyPr/>
                    <a:lstStyle/>
                    <a:p>
                      <a:endParaRPr lang="en-GB" sz="1000" b="1">
                        <a:solidFill>
                          <a:schemeClr val="tx1"/>
                        </a:solidFill>
                        <a:latin typeface="Delivery" panose="020F0503020204020204" pitchFamily="34" charset="0"/>
                        <a:ea typeface="Delivery" panose="020F0503020204020204" pitchFamily="34" charset="0"/>
                        <a:cs typeface="Delivery" panose="020F0503020204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49257645"/>
                  </a:ext>
                </a:extLst>
              </a:tr>
              <a:tr h="108000">
                <a:tc>
                  <a:txBody>
                    <a:bodyPr/>
                    <a:lstStyle/>
                    <a:p>
                      <a:r>
                        <a:rPr lang="en-GB" sz="600" dirty="0">
                          <a:solidFill>
                            <a:schemeClr val="tx1"/>
                          </a:solidFill>
                          <a:latin typeface="Delivery Cd Light" panose="020F0406020204020204" pitchFamily="34" charset="0"/>
                          <a:ea typeface="Delivery Cd Light" panose="020F0406020204020204" pitchFamily="34" charset="0"/>
                          <a:cs typeface="Delivery Cd Light" panose="020F0406020204020204" pitchFamily="34" charset="0"/>
                        </a:rPr>
                        <a:t>Basildon</a:t>
                      </a:r>
                    </a:p>
                  </a:txBody>
                  <a:tcPr marL="7200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GB" sz="600" dirty="0">
                          <a:solidFill>
                            <a:schemeClr val="tx1"/>
                          </a:solidFill>
                          <a:latin typeface="Delivery Cd Light" panose="020F0406020204020204" pitchFamily="34" charset="0"/>
                          <a:ea typeface="Delivery Cd Light" panose="020F0406020204020204" pitchFamily="34" charset="0"/>
                          <a:cs typeface="Delivery Cd Light" panose="020F0406020204020204" pitchFamily="34" charset="0"/>
                        </a:rPr>
                        <a:t>Enfield</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GB" sz="600" dirty="0">
                          <a:solidFill>
                            <a:schemeClr val="tx1"/>
                          </a:solidFill>
                          <a:latin typeface="Delivery Cd Light" panose="020F0406020204020204" pitchFamily="34" charset="0"/>
                          <a:ea typeface="Delivery Cd Light" panose="020F0406020204020204" pitchFamily="34" charset="0"/>
                          <a:cs typeface="Delivery Cd Light" panose="020F0406020204020204" pitchFamily="34" charset="0"/>
                        </a:rPr>
                        <a:t>Park Royal</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4638167"/>
                  </a:ext>
                </a:extLst>
              </a:tr>
              <a:tr h="108000">
                <a:tc>
                  <a:txBody>
                    <a:bodyPr/>
                    <a:lstStyle/>
                    <a:p>
                      <a:r>
                        <a:rPr lang="en-GB" sz="600" dirty="0">
                          <a:solidFill>
                            <a:schemeClr val="tx1"/>
                          </a:solidFill>
                          <a:latin typeface="Delivery Cd Light" panose="020F0406020204020204" pitchFamily="34" charset="0"/>
                          <a:ea typeface="Delivery Cd Light" panose="020F0406020204020204" pitchFamily="34" charset="0"/>
                          <a:cs typeface="Delivery Cd Light" panose="020F0406020204020204" pitchFamily="34" charset="0"/>
                        </a:rPr>
                        <a:t>Croydon</a:t>
                      </a:r>
                    </a:p>
                  </a:txBody>
                  <a:tcPr marL="72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600" dirty="0">
                          <a:solidFill>
                            <a:schemeClr val="tx1"/>
                          </a:solidFill>
                          <a:latin typeface="Delivery Cd Light" panose="020F0406020204020204" pitchFamily="34" charset="0"/>
                          <a:ea typeface="Delivery Cd Light" panose="020F0406020204020204" pitchFamily="34" charset="0"/>
                          <a:cs typeface="Delivery Cd Light" panose="020F0406020204020204" pitchFamily="34" charset="0"/>
                        </a:rPr>
                        <a:t>Harlow</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600" dirty="0">
                          <a:solidFill>
                            <a:schemeClr val="tx1"/>
                          </a:solidFill>
                          <a:latin typeface="Delivery Cd Light" panose="020F0406020204020204" pitchFamily="34" charset="0"/>
                          <a:ea typeface="Delivery Cd Light" panose="020F0406020204020204" pitchFamily="34" charset="0"/>
                          <a:cs typeface="Delivery Cd Light" panose="020F0406020204020204" pitchFamily="34" charset="0"/>
                        </a:rPr>
                        <a:t>Wandsworth</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63688312"/>
                  </a:ext>
                </a:extLst>
              </a:tr>
              <a:tr h="108000">
                <a:tc>
                  <a:txBody>
                    <a:bodyPr/>
                    <a:lstStyle/>
                    <a:p>
                      <a:r>
                        <a:rPr lang="en-GB" sz="600" dirty="0">
                          <a:solidFill>
                            <a:schemeClr val="tx1"/>
                          </a:solidFill>
                          <a:latin typeface="Delivery Cd Light" panose="020F0406020204020204" pitchFamily="34" charset="0"/>
                          <a:ea typeface="Delivery Cd Light" panose="020F0406020204020204" pitchFamily="34" charset="0"/>
                          <a:cs typeface="Delivery Cd Light" panose="020F0406020204020204" pitchFamily="34" charset="0"/>
                        </a:rPr>
                        <a:t>Docklands</a:t>
                      </a:r>
                    </a:p>
                  </a:txBody>
                  <a:tcPr marL="72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600" dirty="0">
                          <a:solidFill>
                            <a:schemeClr val="tx1"/>
                          </a:solidFill>
                          <a:latin typeface="Delivery Cd Light" panose="020F0406020204020204" pitchFamily="34" charset="0"/>
                          <a:ea typeface="Delivery Cd Light" panose="020F0406020204020204" pitchFamily="34" charset="0"/>
                          <a:cs typeface="Delivery Cd Light" panose="020F0406020204020204" pitchFamily="34" charset="0"/>
                        </a:rPr>
                        <a:t>London SE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600" dirty="0">
                          <a:solidFill>
                            <a:schemeClr val="tx1"/>
                          </a:solidFill>
                          <a:latin typeface="Delivery Cd Light" panose="020F0406020204020204" pitchFamily="34" charset="0"/>
                          <a:ea typeface="Delivery Cd Light" panose="020F0406020204020204" pitchFamily="34" charset="0"/>
                          <a:cs typeface="Delivery Cd Light" panose="020F0406020204020204" pitchFamily="34" charset="0"/>
                        </a:rPr>
                        <a:t>Wapping</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0988078"/>
                  </a:ext>
                </a:extLst>
              </a:tr>
              <a:tr h="180000">
                <a:tc gridSpan="3">
                  <a:txBody>
                    <a:bodyPr/>
                    <a:lstStyle/>
                    <a:p>
                      <a:r>
                        <a:rPr lang="en-GB" sz="700" b="1" dirty="0">
                          <a:solidFill>
                            <a:schemeClr val="tx1"/>
                          </a:solidFill>
                          <a:latin typeface="Delivery" panose="020F0503020204020204" pitchFamily="34" charset="0"/>
                          <a:ea typeface="Delivery" panose="020F0503020204020204" pitchFamily="34" charset="0"/>
                          <a:cs typeface="Delivery" panose="020F0503020204020204" pitchFamily="34" charset="0"/>
                        </a:rPr>
                        <a:t>Offshore</a:t>
                      </a:r>
                    </a:p>
                  </a:txBody>
                  <a:tcPr marL="72000" marR="0" marT="0" marB="1800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GB" sz="1000" b="1">
                        <a:solidFill>
                          <a:schemeClr val="tx1"/>
                        </a:solidFill>
                        <a:latin typeface="Delivery" panose="020F0503020204020204" pitchFamily="34" charset="0"/>
                        <a:ea typeface="Delivery" panose="020F0503020204020204" pitchFamily="34" charset="0"/>
                        <a:cs typeface="Delivery" panose="020F0503020204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hMerge="1">
                  <a:txBody>
                    <a:bodyPr/>
                    <a:lstStyle/>
                    <a:p>
                      <a:endParaRPr lang="en-GB" sz="1000" b="1">
                        <a:solidFill>
                          <a:schemeClr val="tx1"/>
                        </a:solidFill>
                        <a:latin typeface="Delivery" panose="020F0503020204020204" pitchFamily="34" charset="0"/>
                        <a:ea typeface="Delivery" panose="020F0503020204020204" pitchFamily="34" charset="0"/>
                        <a:cs typeface="Delivery" panose="020F0503020204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35828705"/>
                  </a:ext>
                </a:extLst>
              </a:tr>
              <a:tr h="108000">
                <a:tc>
                  <a:txBody>
                    <a:bodyPr/>
                    <a:lstStyle/>
                    <a:p>
                      <a:r>
                        <a:rPr lang="en-GB" sz="600" dirty="0">
                          <a:solidFill>
                            <a:schemeClr val="tx1"/>
                          </a:solidFill>
                          <a:latin typeface="Delivery Cd Light" panose="020F0406020204020204" pitchFamily="34" charset="0"/>
                          <a:ea typeface="Delivery Cd Light" panose="020F0406020204020204" pitchFamily="34" charset="0"/>
                          <a:cs typeface="Delivery Cd Light" panose="020F0406020204020204" pitchFamily="34" charset="0"/>
                        </a:rPr>
                        <a:t>Guernsey</a:t>
                      </a:r>
                    </a:p>
                  </a:txBody>
                  <a:tcPr marL="7200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600" dirty="0">
                          <a:solidFill>
                            <a:schemeClr val="tx1"/>
                          </a:solidFill>
                          <a:latin typeface="Delivery Cd Light" panose="020F0406020204020204" pitchFamily="34" charset="0"/>
                          <a:ea typeface="Delivery Cd Light" panose="020F0406020204020204" pitchFamily="34" charset="0"/>
                          <a:cs typeface="Delivery Cd Light" panose="020F0406020204020204" pitchFamily="34" charset="0"/>
                        </a:rPr>
                        <a:t>Jersey</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600" dirty="0">
                          <a:solidFill>
                            <a:schemeClr val="tx1"/>
                          </a:solidFill>
                          <a:latin typeface="Delivery Cd Light" panose="020F0406020204020204" pitchFamily="34" charset="0"/>
                          <a:ea typeface="Delivery Cd Light" panose="020F0406020204020204" pitchFamily="34" charset="0"/>
                          <a:cs typeface="Delivery Cd Light" panose="020F0406020204020204" pitchFamily="34" charset="0"/>
                        </a:rPr>
                        <a:t>IOM</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9638453"/>
                  </a:ext>
                </a:extLst>
              </a:tr>
            </a:tbl>
          </a:graphicData>
        </a:graphic>
      </p:graphicFrame>
      <p:grpSp>
        <p:nvGrpSpPr>
          <p:cNvPr id="216" name="Group 215">
            <a:extLst>
              <a:ext uri="{FF2B5EF4-FFF2-40B4-BE49-F238E27FC236}">
                <a16:creationId xmlns:a16="http://schemas.microsoft.com/office/drawing/2014/main" id="{459A6247-9273-97DC-C657-11EE1F33E096}"/>
              </a:ext>
            </a:extLst>
          </p:cNvPr>
          <p:cNvGrpSpPr/>
          <p:nvPr/>
        </p:nvGrpSpPr>
        <p:grpSpPr>
          <a:xfrm>
            <a:off x="1374677" y="2133228"/>
            <a:ext cx="3438000" cy="349996"/>
            <a:chOff x="1374677" y="1923678"/>
            <a:chExt cx="3617490" cy="349996"/>
          </a:xfrm>
        </p:grpSpPr>
        <p:sp>
          <p:nvSpPr>
            <p:cNvPr id="217" name="Rectangle: Rounded Corners 216">
              <a:extLst>
                <a:ext uri="{FF2B5EF4-FFF2-40B4-BE49-F238E27FC236}">
                  <a16:creationId xmlns:a16="http://schemas.microsoft.com/office/drawing/2014/main" id="{A90D0AE8-8BF8-C59D-355F-9EE301B07846}"/>
                </a:ext>
              </a:extLst>
            </p:cNvPr>
            <p:cNvSpPr/>
            <p:nvPr/>
          </p:nvSpPr>
          <p:spPr>
            <a:xfrm>
              <a:off x="1374677" y="1923678"/>
              <a:ext cx="1195200" cy="349996"/>
            </a:xfrm>
            <a:prstGeom prst="roundRect">
              <a:avLst>
                <a:gd name="adj" fmla="val 15191"/>
              </a:avLst>
            </a:prstGeom>
            <a:solidFill>
              <a:schemeClr val="accent3"/>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900" b="0" i="1" u="none" strike="noStrike" kern="1200" cap="none" spc="0" normalizeH="0" baseline="0" noProof="0" dirty="0">
                  <a:ln>
                    <a:noFill/>
                  </a:ln>
                  <a:solidFill>
                    <a:srgbClr val="D40511"/>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rPr>
                <a:t>EXPRESS</a:t>
              </a:r>
              <a:endParaRPr kumimoji="0" lang="en-GB" sz="1050" b="0" i="1" u="none" strike="noStrike" kern="1200" cap="none" spc="0" normalizeH="0" baseline="0" noProof="0" dirty="0">
                <a:ln>
                  <a:noFill/>
                </a:ln>
                <a:solidFill>
                  <a:srgbClr val="D40511"/>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endParaRP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696969"/>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rPr>
                <a:t>DOMESTIC</a:t>
              </a:r>
              <a:endParaRPr kumimoji="0" lang="en-GB" sz="1050" b="0" i="1" u="none" strike="noStrike" kern="1200" cap="none" spc="0" normalizeH="0" baseline="0" noProof="0" dirty="0">
                <a:ln>
                  <a:noFill/>
                </a:ln>
                <a:solidFill>
                  <a:srgbClr val="696969"/>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endParaRPr>
            </a:p>
          </p:txBody>
        </p:sp>
        <p:sp>
          <p:nvSpPr>
            <p:cNvPr id="218" name="Rectangle: Rounded Corners 217">
              <a:extLst>
                <a:ext uri="{FF2B5EF4-FFF2-40B4-BE49-F238E27FC236}">
                  <a16:creationId xmlns:a16="http://schemas.microsoft.com/office/drawing/2014/main" id="{C773F209-F1E4-A4A9-E740-B77DE94F190B}"/>
                </a:ext>
              </a:extLst>
            </p:cNvPr>
            <p:cNvSpPr/>
            <p:nvPr/>
          </p:nvSpPr>
          <p:spPr>
            <a:xfrm>
              <a:off x="2585822" y="1923678"/>
              <a:ext cx="1195200" cy="349996"/>
            </a:xfrm>
            <a:prstGeom prst="roundRect">
              <a:avLst>
                <a:gd name="adj" fmla="val 15191"/>
              </a:avLst>
            </a:prstGeom>
            <a:solidFill>
              <a:schemeClr val="accent3"/>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900" b="0" i="1" u="none" strike="noStrike" kern="1200" cap="none" spc="0" normalizeH="0" baseline="0" noProof="0" dirty="0">
                  <a:ln>
                    <a:noFill/>
                  </a:ln>
                  <a:solidFill>
                    <a:srgbClr val="D40511"/>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rPr>
                <a:t>EXPRESS</a:t>
              </a:r>
              <a:r>
                <a:rPr kumimoji="0" lang="en-GB" sz="900" b="0" i="1" u="none" strike="noStrike" kern="1200" cap="none" spc="0" normalizeH="0" baseline="0" noProof="0" dirty="0">
                  <a:ln>
                    <a:noFill/>
                  </a:ln>
                  <a:solidFill>
                    <a:sysClr val="windowText" lastClr="000000"/>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rPr>
                <a:t>09:00</a:t>
              </a:r>
              <a:endParaRPr kumimoji="0" lang="en-GB" sz="1050" b="0" i="1" u="none" strike="noStrike" kern="1200" cap="none" spc="0" normalizeH="0" baseline="0" noProof="0" dirty="0">
                <a:ln>
                  <a:noFill/>
                </a:ln>
                <a:solidFill>
                  <a:sysClr val="windowText" lastClr="000000"/>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endParaRP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696969"/>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rPr>
                <a:t>DOMESTIC</a:t>
              </a:r>
              <a:endParaRPr kumimoji="0" lang="en-GB" sz="1050" b="0" i="1" u="none" strike="noStrike" kern="1200" cap="none" spc="0" normalizeH="0" baseline="0" noProof="0" dirty="0">
                <a:ln>
                  <a:noFill/>
                </a:ln>
                <a:solidFill>
                  <a:srgbClr val="696969"/>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endParaRPr>
            </a:p>
          </p:txBody>
        </p:sp>
        <p:sp>
          <p:nvSpPr>
            <p:cNvPr id="219" name="Rectangle: Rounded Corners 218">
              <a:extLst>
                <a:ext uri="{FF2B5EF4-FFF2-40B4-BE49-F238E27FC236}">
                  <a16:creationId xmlns:a16="http://schemas.microsoft.com/office/drawing/2014/main" id="{ED5366D5-2166-B302-DDBB-5991695203CB}"/>
                </a:ext>
              </a:extLst>
            </p:cNvPr>
            <p:cNvSpPr/>
            <p:nvPr/>
          </p:nvSpPr>
          <p:spPr>
            <a:xfrm>
              <a:off x="3796967" y="1923678"/>
              <a:ext cx="1195200" cy="349996"/>
            </a:xfrm>
            <a:prstGeom prst="roundRect">
              <a:avLst>
                <a:gd name="adj" fmla="val 15191"/>
              </a:avLst>
            </a:prstGeom>
            <a:solidFill>
              <a:schemeClr val="accent3"/>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900" b="0" i="1" u="none" strike="noStrike" kern="1200" cap="none" spc="0" normalizeH="0" baseline="0" noProof="0" dirty="0">
                  <a:ln>
                    <a:noFill/>
                  </a:ln>
                  <a:solidFill>
                    <a:srgbClr val="D40511"/>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rPr>
                <a:t>EXPRESS</a:t>
              </a:r>
              <a:r>
                <a:rPr kumimoji="0" lang="en-GB" sz="900" b="0" i="1" u="none" strike="noStrike" kern="1200" cap="none" spc="0" normalizeH="0" baseline="0" noProof="0" dirty="0">
                  <a:ln>
                    <a:noFill/>
                  </a:ln>
                  <a:solidFill>
                    <a:sysClr val="windowText" lastClr="000000"/>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rPr>
                <a:t>12:00</a:t>
              </a:r>
              <a:endParaRPr kumimoji="0" lang="en-GB" sz="1050" b="0" i="1" u="none" strike="noStrike" kern="1200" cap="none" spc="0" normalizeH="0" baseline="0" noProof="0" dirty="0">
                <a:ln>
                  <a:noFill/>
                </a:ln>
                <a:solidFill>
                  <a:sysClr val="windowText" lastClr="000000"/>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endParaRP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GB" sz="600" b="0" i="1" u="none" strike="noStrike" kern="1200" cap="none" spc="0" normalizeH="0" baseline="0" noProof="0" dirty="0">
                  <a:ln>
                    <a:noFill/>
                  </a:ln>
                  <a:solidFill>
                    <a:srgbClr val="696969"/>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rPr>
                <a:t>DOMESTIC</a:t>
              </a:r>
              <a:endParaRPr kumimoji="0" lang="en-GB" sz="1050" b="0" i="1" u="none" strike="noStrike" kern="1200" cap="none" spc="0" normalizeH="0" baseline="0" noProof="0" dirty="0">
                <a:ln>
                  <a:noFill/>
                </a:ln>
                <a:solidFill>
                  <a:srgbClr val="696969"/>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endParaRPr>
            </a:p>
          </p:txBody>
        </p:sp>
      </p:grpSp>
      <p:graphicFrame>
        <p:nvGraphicFramePr>
          <p:cNvPr id="220" name="Table 219">
            <a:extLst>
              <a:ext uri="{FF2B5EF4-FFF2-40B4-BE49-F238E27FC236}">
                <a16:creationId xmlns:a16="http://schemas.microsoft.com/office/drawing/2014/main" id="{D9EC7C24-D234-E838-3070-CF044CD59051}"/>
              </a:ext>
            </a:extLst>
          </p:cNvPr>
          <p:cNvGraphicFramePr>
            <a:graphicFrameLocks noGrp="1"/>
          </p:cNvGraphicFramePr>
          <p:nvPr>
            <p:extLst>
              <p:ext uri="{D42A27DB-BD31-4B8C-83A1-F6EECF244321}">
                <p14:modId xmlns:p14="http://schemas.microsoft.com/office/powerpoint/2010/main" val="491757419"/>
              </p:ext>
            </p:extLst>
          </p:nvPr>
        </p:nvGraphicFramePr>
        <p:xfrm>
          <a:off x="322741" y="2419167"/>
          <a:ext cx="4500832" cy="1888226"/>
        </p:xfrm>
        <a:graphic>
          <a:graphicData uri="http://schemas.openxmlformats.org/drawingml/2006/table">
            <a:tbl>
              <a:tblPr firstRow="1" bandRow="1">
                <a:tableStyleId>{5C22544A-7EE6-4342-B048-85BDC9FD1C3A}</a:tableStyleId>
              </a:tblPr>
              <a:tblGrid>
                <a:gridCol w="1044832">
                  <a:extLst>
                    <a:ext uri="{9D8B030D-6E8A-4147-A177-3AD203B41FA5}">
                      <a16:colId xmlns:a16="http://schemas.microsoft.com/office/drawing/2014/main" val="20000"/>
                    </a:ext>
                  </a:extLst>
                </a:gridCol>
                <a:gridCol w="1152000">
                  <a:extLst>
                    <a:ext uri="{9D8B030D-6E8A-4147-A177-3AD203B41FA5}">
                      <a16:colId xmlns:a16="http://schemas.microsoft.com/office/drawing/2014/main" val="20001"/>
                    </a:ext>
                  </a:extLst>
                </a:gridCol>
                <a:gridCol w="1152000">
                  <a:extLst>
                    <a:ext uri="{9D8B030D-6E8A-4147-A177-3AD203B41FA5}">
                      <a16:colId xmlns:a16="http://schemas.microsoft.com/office/drawing/2014/main" val="20002"/>
                    </a:ext>
                  </a:extLst>
                </a:gridCol>
                <a:gridCol w="1152000">
                  <a:extLst>
                    <a:ext uri="{9D8B030D-6E8A-4147-A177-3AD203B41FA5}">
                      <a16:colId xmlns:a16="http://schemas.microsoft.com/office/drawing/2014/main" val="3076328025"/>
                    </a:ext>
                  </a:extLst>
                </a:gridCol>
              </a:tblGrid>
              <a:tr h="198000">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GB" sz="700" b="1" kern="1200" dirty="0">
                        <a:solidFill>
                          <a:schemeClr val="tx1"/>
                        </a:solidFill>
                        <a:effectLst/>
                        <a:latin typeface="Delivery Cd Black" panose="020F0906020204020204" pitchFamily="34" charset="0"/>
                        <a:ea typeface="Delivery Cd Black" panose="020F0906020204020204" pitchFamily="34" charset="0"/>
                        <a:cs typeface="Delivery Cd Black" panose="020F0906020204020204" pitchFamily="34" charset="0"/>
                      </a:endParaRPr>
                    </a:p>
                  </a:txBody>
                  <a:tcPr marL="72000" marR="36000" marT="0" marB="0" anchor="ctr">
                    <a:lnL w="3175"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sz="1000" dirty="0">
                        <a:latin typeface="Delivery Cd Black" panose="020F0906020204020204" pitchFamily="34" charset="0"/>
                        <a:ea typeface="Delivery Cd Black" panose="020F0906020204020204" pitchFamily="34" charset="0"/>
                        <a:cs typeface="Delivery Cd Black" panose="020F0906020204020204" pitchFamily="34" charset="0"/>
                      </a:endParaRPr>
                    </a:p>
                  </a:txBody>
                  <a:tcPr marL="72000" marR="3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Delivery Cd Black" panose="020F0906020204020204" pitchFamily="34" charset="0"/>
                          <a:ea typeface="Delivery Cd Black" panose="020F0906020204020204" pitchFamily="34" charset="0"/>
                          <a:cs typeface="Delivery Cd Black" panose="020F0906020204020204" pitchFamily="34" charset="0"/>
                        </a:rPr>
                        <a:t>Packages</a:t>
                      </a:r>
                      <a:endParaRPr lang="en-GB" sz="1000" dirty="0">
                        <a:solidFill>
                          <a:schemeClr val="tx1"/>
                        </a:solidFill>
                        <a:latin typeface="Delivery Cd Black" panose="020F0906020204020204" pitchFamily="34" charset="0"/>
                        <a:ea typeface="Delivery Cd Black" panose="020F0906020204020204" pitchFamily="34" charset="0"/>
                        <a:cs typeface="Delivery Cd Black" panose="020F0906020204020204" pitchFamily="34" charset="0"/>
                      </a:endParaRPr>
                    </a:p>
                  </a:txBody>
                  <a:tcPr marL="72000" marR="3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GB" sz="1000" dirty="0">
                        <a:latin typeface="Delivery Cd Black" panose="020F0906020204020204" pitchFamily="34" charset="0"/>
                        <a:ea typeface="Delivery Cd Black" panose="020F0906020204020204" pitchFamily="34" charset="0"/>
                        <a:cs typeface="Delivery Cd Black" panose="020F0906020204020204" pitchFamily="34" charset="0"/>
                      </a:endParaRPr>
                    </a:p>
                  </a:txBody>
                  <a:tcPr marL="72000" marR="3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46795670"/>
                  </a:ext>
                </a:extLst>
              </a:tr>
              <a:tr h="156041">
                <a:tc>
                  <a:txBody>
                    <a:bodyPr/>
                    <a:lstStyle/>
                    <a:p>
                      <a:pPr marL="0">
                        <a:lnSpc>
                          <a:spcPct val="100000"/>
                        </a:lnSpc>
                        <a:spcBef>
                          <a:spcPts val="0"/>
                        </a:spcBef>
                        <a:spcAft>
                          <a:spcPts val="0"/>
                        </a:spcAft>
                      </a:pPr>
                      <a:r>
                        <a:rPr lang="en-US" sz="800" b="1" dirty="0">
                          <a:solidFill>
                            <a:schemeClr val="tx1"/>
                          </a:solidFill>
                          <a:effectLst/>
                          <a:latin typeface="Delivery" panose="020F0503020204020204" pitchFamily="34" charset="0"/>
                        </a:rPr>
                        <a:t>M</a:t>
                      </a:r>
                      <a:r>
                        <a:rPr lang="en-US" sz="800" b="1" spc="15" dirty="0">
                          <a:solidFill>
                            <a:schemeClr val="tx1"/>
                          </a:solidFill>
                          <a:effectLst/>
                          <a:latin typeface="Delivery" panose="020F0503020204020204" pitchFamily="34" charset="0"/>
                        </a:rPr>
                        <a:t>a</a:t>
                      </a:r>
                      <a:r>
                        <a:rPr lang="en-US" sz="800" b="1" dirty="0">
                          <a:solidFill>
                            <a:schemeClr val="tx1"/>
                          </a:solidFill>
                          <a:effectLst/>
                          <a:latin typeface="Delivery" panose="020F0503020204020204" pitchFamily="34" charset="0"/>
                        </a:rPr>
                        <a:t>x</a:t>
                      </a:r>
                      <a:r>
                        <a:rPr lang="en-US" sz="800" b="1" spc="40" dirty="0">
                          <a:solidFill>
                            <a:schemeClr val="tx1"/>
                          </a:solidFill>
                          <a:effectLst/>
                          <a:latin typeface="Delivery" panose="020F0503020204020204" pitchFamily="34" charset="0"/>
                        </a:rPr>
                        <a:t> </a:t>
                      </a:r>
                      <a:r>
                        <a:rPr lang="en-US" sz="800" b="1" dirty="0">
                          <a:solidFill>
                            <a:schemeClr val="tx1"/>
                          </a:solidFill>
                          <a:effectLst/>
                          <a:latin typeface="Delivery" panose="020F0503020204020204" pitchFamily="34" charset="0"/>
                        </a:rPr>
                        <a:t>pi</a:t>
                      </a:r>
                      <a:r>
                        <a:rPr lang="en-US" sz="800" b="1" spc="10" dirty="0">
                          <a:solidFill>
                            <a:schemeClr val="tx1"/>
                          </a:solidFill>
                          <a:effectLst/>
                          <a:latin typeface="Delivery" panose="020F0503020204020204" pitchFamily="34" charset="0"/>
                        </a:rPr>
                        <a:t>e</a:t>
                      </a:r>
                      <a:r>
                        <a:rPr lang="en-US" sz="800" b="1" dirty="0">
                          <a:solidFill>
                            <a:schemeClr val="tx1"/>
                          </a:solidFill>
                          <a:effectLst/>
                          <a:latin typeface="Delivery" panose="020F0503020204020204" pitchFamily="34" charset="0"/>
                        </a:rPr>
                        <a:t>ce</a:t>
                      </a:r>
                      <a:r>
                        <a:rPr lang="en-US" sz="800" b="1" spc="20" dirty="0">
                          <a:solidFill>
                            <a:schemeClr val="tx1"/>
                          </a:solidFill>
                          <a:effectLst/>
                          <a:latin typeface="Delivery" panose="020F0503020204020204" pitchFamily="34" charset="0"/>
                        </a:rPr>
                        <a:t> </a:t>
                      </a:r>
                      <a:r>
                        <a:rPr lang="en-US" sz="800" b="1" spc="-10" dirty="0" err="1">
                          <a:solidFill>
                            <a:schemeClr val="tx1"/>
                          </a:solidFill>
                          <a:effectLst/>
                          <a:latin typeface="Delivery" panose="020F0503020204020204" pitchFamily="34" charset="0"/>
                        </a:rPr>
                        <a:t>w</a:t>
                      </a:r>
                      <a:r>
                        <a:rPr lang="en-US" sz="800" b="1" dirty="0" err="1">
                          <a:solidFill>
                            <a:schemeClr val="tx1"/>
                          </a:solidFill>
                          <a:effectLst/>
                          <a:latin typeface="Delivery" panose="020F0503020204020204" pitchFamily="34" charset="0"/>
                        </a:rPr>
                        <a:t>gt</a:t>
                      </a:r>
                      <a:endParaRPr lang="en-GB" sz="800" b="0" dirty="0">
                        <a:solidFill>
                          <a:schemeClr val="tx1"/>
                        </a:solidFill>
                        <a:effectLst/>
                        <a:latin typeface="Delivery Cd Light" panose="020F0406020204020204" pitchFamily="34" charset="0"/>
                        <a:ea typeface="Delivery Cd Light" panose="020F0406020204020204" pitchFamily="34" charset="0"/>
                        <a:cs typeface="Delivery Cd Light" panose="020F0406020204020204" pitchFamily="34" charset="0"/>
                      </a:endParaRPr>
                    </a:p>
                  </a:txBody>
                  <a:tcPr marL="72000" marR="36000" marT="0" marB="0" anchor="ctr">
                    <a:lnL w="3175"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800" dirty="0">
                          <a:solidFill>
                            <a:schemeClr val="tx1"/>
                          </a:solidFill>
                          <a:latin typeface="Delivery" panose="020F0503020204020204" pitchFamily="34" charset="0"/>
                        </a:rPr>
                        <a:t>70kg</a:t>
                      </a:r>
                    </a:p>
                  </a:txBody>
                  <a:tcPr marL="36000" marR="3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800" dirty="0">
                          <a:solidFill>
                            <a:schemeClr val="tx1"/>
                          </a:solidFill>
                          <a:latin typeface="Delivery" panose="020F0503020204020204" pitchFamily="34" charset="0"/>
                        </a:rPr>
                        <a:t>70kg</a:t>
                      </a:r>
                    </a:p>
                  </a:txBody>
                  <a:tcPr marL="36000" marR="3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800" dirty="0">
                          <a:solidFill>
                            <a:schemeClr val="tx1"/>
                          </a:solidFill>
                          <a:latin typeface="Delivery" panose="020F0503020204020204" pitchFamily="34" charset="0"/>
                        </a:rPr>
                        <a:t>30kg</a:t>
                      </a:r>
                      <a:endParaRPr lang="en-GB" sz="1200" dirty="0"/>
                    </a:p>
                  </a:txBody>
                  <a:tcPr marL="36000" marR="3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156041">
                <a:tc>
                  <a:txBody>
                    <a:bodyPr/>
                    <a:lstStyle/>
                    <a:p>
                      <a:pPr marL="0">
                        <a:lnSpc>
                          <a:spcPct val="100000"/>
                        </a:lnSpc>
                        <a:spcBef>
                          <a:spcPts val="0"/>
                        </a:spcBef>
                        <a:spcAft>
                          <a:spcPts val="0"/>
                        </a:spcAft>
                      </a:pPr>
                      <a:r>
                        <a:rPr lang="en-US" sz="800" b="1" dirty="0">
                          <a:solidFill>
                            <a:schemeClr val="tx1"/>
                          </a:solidFill>
                          <a:effectLst/>
                          <a:latin typeface="Delivery" panose="020F0503020204020204" pitchFamily="34" charset="0"/>
                        </a:rPr>
                        <a:t>M</a:t>
                      </a:r>
                      <a:r>
                        <a:rPr lang="en-US" sz="800" b="1" spc="15" dirty="0">
                          <a:solidFill>
                            <a:schemeClr val="tx1"/>
                          </a:solidFill>
                          <a:effectLst/>
                          <a:latin typeface="Delivery" panose="020F0503020204020204" pitchFamily="34" charset="0"/>
                        </a:rPr>
                        <a:t>a</a:t>
                      </a:r>
                      <a:r>
                        <a:rPr lang="en-US" sz="800" b="1" dirty="0">
                          <a:solidFill>
                            <a:schemeClr val="tx1"/>
                          </a:solidFill>
                          <a:effectLst/>
                          <a:latin typeface="Delivery" panose="020F0503020204020204" pitchFamily="34" charset="0"/>
                        </a:rPr>
                        <a:t>x</a:t>
                      </a:r>
                      <a:r>
                        <a:rPr lang="en-US" sz="800" b="1" spc="40" dirty="0">
                          <a:solidFill>
                            <a:schemeClr val="tx1"/>
                          </a:solidFill>
                          <a:effectLst/>
                          <a:latin typeface="Delivery" panose="020F0503020204020204" pitchFamily="34" charset="0"/>
                        </a:rPr>
                        <a:t> </a:t>
                      </a:r>
                      <a:r>
                        <a:rPr lang="en-US" sz="800" b="1" dirty="0">
                          <a:solidFill>
                            <a:schemeClr val="tx1"/>
                          </a:solidFill>
                          <a:effectLst/>
                          <a:latin typeface="Delivery" panose="020F0503020204020204" pitchFamily="34" charset="0"/>
                        </a:rPr>
                        <a:t>pi</a:t>
                      </a:r>
                      <a:r>
                        <a:rPr lang="en-US" sz="800" b="1" spc="10" dirty="0">
                          <a:solidFill>
                            <a:schemeClr val="tx1"/>
                          </a:solidFill>
                          <a:effectLst/>
                          <a:latin typeface="Delivery" panose="020F0503020204020204" pitchFamily="34" charset="0"/>
                        </a:rPr>
                        <a:t>e</a:t>
                      </a:r>
                      <a:r>
                        <a:rPr lang="en-US" sz="800" b="1" dirty="0">
                          <a:solidFill>
                            <a:schemeClr val="tx1"/>
                          </a:solidFill>
                          <a:effectLst/>
                          <a:latin typeface="Delivery" panose="020F0503020204020204" pitchFamily="34" charset="0"/>
                        </a:rPr>
                        <a:t>ce</a:t>
                      </a:r>
                      <a:r>
                        <a:rPr lang="en-US" sz="800" b="1" spc="20" dirty="0">
                          <a:solidFill>
                            <a:schemeClr val="tx1"/>
                          </a:solidFill>
                          <a:effectLst/>
                          <a:latin typeface="Delivery" panose="020F0503020204020204" pitchFamily="34" charset="0"/>
                        </a:rPr>
                        <a:t> </a:t>
                      </a:r>
                      <a:r>
                        <a:rPr lang="en-US" sz="800" b="1" dirty="0">
                          <a:solidFill>
                            <a:schemeClr val="tx1"/>
                          </a:solidFill>
                          <a:effectLst/>
                          <a:latin typeface="Delivery" panose="020F0503020204020204" pitchFamily="34" charset="0"/>
                        </a:rPr>
                        <a:t>dims </a:t>
                      </a:r>
                      <a:endParaRPr lang="en-GB" sz="800" b="0" dirty="0">
                        <a:solidFill>
                          <a:schemeClr val="tx1"/>
                        </a:solidFill>
                        <a:effectLst/>
                        <a:latin typeface="Delivery Cd Light" panose="020F0406020204020204" pitchFamily="34" charset="0"/>
                        <a:ea typeface="Delivery Cd Light" panose="020F0406020204020204" pitchFamily="34" charset="0"/>
                        <a:cs typeface="Delivery Cd Light" panose="020F0406020204020204" pitchFamily="34" charset="0"/>
                      </a:endParaRPr>
                    </a:p>
                  </a:txBody>
                  <a:tcPr marL="72000" marR="36000" marT="0" marB="0" anchor="ctr">
                    <a:lnL w="3175"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800" dirty="0">
                          <a:solidFill>
                            <a:schemeClr val="tx1"/>
                          </a:solidFill>
                          <a:latin typeface="Delivery" panose="020F0503020204020204" pitchFamily="34" charset="0"/>
                        </a:rPr>
                        <a:t>120x80x80cm</a:t>
                      </a:r>
                    </a:p>
                  </a:txBody>
                  <a:tcPr marL="36000" marR="3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800" dirty="0">
                          <a:solidFill>
                            <a:schemeClr val="tx1"/>
                          </a:solidFill>
                          <a:latin typeface="Delivery" panose="020F0503020204020204" pitchFamily="34" charset="0"/>
                        </a:rPr>
                        <a:t>120x80x80cm</a:t>
                      </a:r>
                    </a:p>
                  </a:txBody>
                  <a:tcPr marL="36000" marR="3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800" dirty="0">
                          <a:solidFill>
                            <a:schemeClr val="tx1"/>
                          </a:solidFill>
                          <a:latin typeface="Delivery" panose="020F0503020204020204" pitchFamily="34" charset="0"/>
                        </a:rPr>
                        <a:t>120x80x80cm</a:t>
                      </a:r>
                      <a:endParaRPr lang="en-GB" sz="1200" dirty="0"/>
                    </a:p>
                  </a:txBody>
                  <a:tcPr marL="36000" marR="3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156041">
                <a:tc>
                  <a:txBody>
                    <a:bodyPr/>
                    <a:lstStyle/>
                    <a:p>
                      <a:pPr marL="0">
                        <a:lnSpc>
                          <a:spcPct val="100000"/>
                        </a:lnSpc>
                        <a:spcBef>
                          <a:spcPts val="0"/>
                        </a:spcBef>
                        <a:spcAft>
                          <a:spcPts val="0"/>
                        </a:spcAft>
                      </a:pPr>
                      <a:r>
                        <a:rPr lang="en-US" sz="800" b="1" dirty="0">
                          <a:solidFill>
                            <a:schemeClr val="tx1"/>
                          </a:solidFill>
                          <a:effectLst/>
                          <a:latin typeface="Delivery" panose="020F0503020204020204" pitchFamily="34" charset="0"/>
                        </a:rPr>
                        <a:t>M</a:t>
                      </a:r>
                      <a:r>
                        <a:rPr lang="en-US" sz="800" b="1" spc="15" dirty="0">
                          <a:solidFill>
                            <a:schemeClr val="tx1"/>
                          </a:solidFill>
                          <a:effectLst/>
                          <a:latin typeface="Delivery" panose="020F0503020204020204" pitchFamily="34" charset="0"/>
                        </a:rPr>
                        <a:t>a</a:t>
                      </a:r>
                      <a:r>
                        <a:rPr lang="en-US" sz="800" b="1" dirty="0">
                          <a:solidFill>
                            <a:schemeClr val="tx1"/>
                          </a:solidFill>
                          <a:effectLst/>
                          <a:latin typeface="Delivery" panose="020F0503020204020204" pitchFamily="34" charset="0"/>
                        </a:rPr>
                        <a:t>x shipment </a:t>
                      </a:r>
                      <a:r>
                        <a:rPr lang="en-US" sz="800" b="1" spc="-10" dirty="0">
                          <a:solidFill>
                            <a:schemeClr val="tx1"/>
                          </a:solidFill>
                          <a:effectLst/>
                          <a:latin typeface="Delivery" panose="020F0503020204020204" pitchFamily="34" charset="0"/>
                        </a:rPr>
                        <a:t>w</a:t>
                      </a:r>
                      <a:r>
                        <a:rPr lang="en-US" sz="800" b="1" dirty="0">
                          <a:solidFill>
                            <a:schemeClr val="tx1"/>
                          </a:solidFill>
                          <a:effectLst/>
                          <a:latin typeface="Delivery" panose="020F0503020204020204" pitchFamily="34" charset="0"/>
                        </a:rPr>
                        <a:t>gt</a:t>
                      </a:r>
                      <a:endParaRPr lang="en-GB" sz="800" b="1" dirty="0">
                        <a:solidFill>
                          <a:schemeClr val="tx1"/>
                        </a:solidFill>
                        <a:effectLst/>
                        <a:latin typeface="Delivery" panose="020F0503020204020204" pitchFamily="34" charset="0"/>
                        <a:ea typeface="Calibri" panose="020F0502020204030204" pitchFamily="34" charset="0"/>
                        <a:cs typeface="Times New Roman" panose="02020603050405020304" pitchFamily="18" charset="0"/>
                      </a:endParaRPr>
                    </a:p>
                  </a:txBody>
                  <a:tcPr marL="72000" marR="36000" marT="0" marB="0" anchor="ctr">
                    <a:lnL w="3175"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800" dirty="0">
                          <a:solidFill>
                            <a:schemeClr val="tx1"/>
                          </a:solidFill>
                          <a:latin typeface="Delivery" panose="020F0503020204020204" pitchFamily="34" charset="0"/>
                        </a:rPr>
                        <a:t>3,000kg</a:t>
                      </a:r>
                    </a:p>
                  </a:txBody>
                  <a:tcPr marL="36000" marR="3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800" dirty="0">
                          <a:solidFill>
                            <a:schemeClr val="tx1"/>
                          </a:solidFill>
                          <a:latin typeface="Delivery" panose="020F0503020204020204" pitchFamily="34" charset="0"/>
                        </a:rPr>
                        <a:t>300kg</a:t>
                      </a:r>
                    </a:p>
                  </a:txBody>
                  <a:tcPr marL="36000" marR="3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800" dirty="0">
                          <a:solidFill>
                            <a:schemeClr val="tx1"/>
                          </a:solidFill>
                          <a:latin typeface="Delivery" panose="020F0503020204020204" pitchFamily="34" charset="0"/>
                        </a:rPr>
                        <a:t>300kg</a:t>
                      </a:r>
                      <a:endParaRPr lang="en-GB" sz="1200" dirty="0"/>
                    </a:p>
                  </a:txBody>
                  <a:tcPr marL="36000" marR="3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61747567"/>
                  </a:ext>
                </a:extLst>
              </a:tr>
              <a:tr h="156041">
                <a:tc>
                  <a:txBody>
                    <a:bodyPr/>
                    <a:lstStyle/>
                    <a:p>
                      <a:pPr marL="0">
                        <a:lnSpc>
                          <a:spcPct val="100000"/>
                        </a:lnSpc>
                        <a:spcBef>
                          <a:spcPts val="0"/>
                        </a:spcBef>
                        <a:spcAft>
                          <a:spcPts val="0"/>
                        </a:spcAft>
                      </a:pPr>
                      <a:r>
                        <a:rPr lang="en-GB" sz="800" b="1" kern="1200" dirty="0">
                          <a:solidFill>
                            <a:schemeClr val="tx1"/>
                          </a:solidFill>
                          <a:effectLst/>
                          <a:latin typeface="Delivery" panose="020F0503020204020204" pitchFamily="34" charset="0"/>
                          <a:ea typeface="+mn-ea"/>
                          <a:cs typeface="+mn-cs"/>
                        </a:rPr>
                        <a:t>Delivery attempts</a:t>
                      </a:r>
                    </a:p>
                  </a:txBody>
                  <a:tcPr marL="72000" marR="36000" marT="0" marB="0" anchor="ctr">
                    <a:lnL w="3175"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800" dirty="0">
                          <a:solidFill>
                            <a:schemeClr val="tx1"/>
                          </a:solidFill>
                          <a:latin typeface="Delivery" panose="020F0503020204020204" pitchFamily="34" charset="0"/>
                        </a:rPr>
                        <a:t>2</a:t>
                      </a:r>
                    </a:p>
                  </a:txBody>
                  <a:tcPr marL="36000" marR="3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800" dirty="0">
                          <a:solidFill>
                            <a:schemeClr val="tx1"/>
                          </a:solidFill>
                          <a:latin typeface="Delivery" panose="020F0503020204020204" pitchFamily="34" charset="0"/>
                        </a:rPr>
                        <a:t>2</a:t>
                      </a:r>
                    </a:p>
                  </a:txBody>
                  <a:tcPr marL="36000" marR="3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800" dirty="0">
                          <a:solidFill>
                            <a:schemeClr val="tx1"/>
                          </a:solidFill>
                          <a:latin typeface="Delivery" panose="020F0503020204020204" pitchFamily="34" charset="0"/>
                        </a:rPr>
                        <a:t>2</a:t>
                      </a:r>
                      <a:endParaRPr lang="en-GB" sz="1200" dirty="0"/>
                    </a:p>
                  </a:txBody>
                  <a:tcPr marL="36000" marR="3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96825107"/>
                  </a:ext>
                </a:extLst>
              </a:tr>
              <a:tr h="201939">
                <a:tc>
                  <a:txBody>
                    <a:bodyPr/>
                    <a:lstStyle/>
                    <a:p>
                      <a:pPr marL="0">
                        <a:lnSpc>
                          <a:spcPct val="100000"/>
                        </a:lnSpc>
                        <a:spcBef>
                          <a:spcPts val="0"/>
                        </a:spcBef>
                        <a:spcAft>
                          <a:spcPts val="0"/>
                        </a:spcAft>
                      </a:pPr>
                      <a:endParaRPr lang="en-GB" sz="800" b="1" dirty="0">
                        <a:solidFill>
                          <a:schemeClr val="tx1"/>
                        </a:solidFill>
                        <a:effectLst/>
                        <a:latin typeface="Delivery Cd Black" panose="020F0906020204020204" pitchFamily="34" charset="0"/>
                        <a:ea typeface="Delivery Cd Black" panose="020F0906020204020204" pitchFamily="34" charset="0"/>
                        <a:cs typeface="Delivery Cd Black" panose="020F0906020204020204" pitchFamily="34" charset="0"/>
                      </a:endParaRPr>
                    </a:p>
                  </a:txBody>
                  <a:tcPr marL="72000" marR="36000" marT="0" marB="0" anchor="b">
                    <a:lnL w="3175"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GB" sz="1000" dirty="0">
                        <a:solidFill>
                          <a:schemeClr val="tx1"/>
                        </a:solidFill>
                        <a:latin typeface="Delivery Cd Black" panose="020F0906020204020204" pitchFamily="34" charset="0"/>
                        <a:ea typeface="Delivery Cd Black" panose="020F0906020204020204" pitchFamily="34" charset="0"/>
                        <a:cs typeface="Delivery Cd Black" panose="020F0906020204020204" pitchFamily="34" charset="0"/>
                      </a:endParaRPr>
                    </a:p>
                  </a:txBody>
                  <a:tcPr marL="36000" marR="3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1000" b="1" dirty="0">
                          <a:solidFill>
                            <a:schemeClr val="tx1"/>
                          </a:solidFill>
                          <a:effectLst/>
                          <a:latin typeface="Delivery Cd Black" panose="020F0906020204020204" pitchFamily="34" charset="0"/>
                          <a:ea typeface="Delivery Cd Black" panose="020F0906020204020204" pitchFamily="34" charset="0"/>
                          <a:cs typeface="Delivery Cd Black" panose="020F0906020204020204" pitchFamily="34" charset="0"/>
                        </a:rPr>
                        <a:t>Pallets</a:t>
                      </a:r>
                      <a:endParaRPr lang="en-GB" sz="1000" dirty="0">
                        <a:solidFill>
                          <a:schemeClr val="tx1"/>
                        </a:solidFill>
                        <a:latin typeface="Delivery Cd Black" panose="020F0906020204020204" pitchFamily="34" charset="0"/>
                        <a:ea typeface="Delivery Cd Black" panose="020F0906020204020204" pitchFamily="34" charset="0"/>
                        <a:cs typeface="Delivery Cd Black" panose="020F0906020204020204" pitchFamily="34" charset="0"/>
                      </a:endParaRPr>
                    </a:p>
                  </a:txBody>
                  <a:tcPr marL="36000" marR="3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GB" sz="1000" dirty="0">
                        <a:solidFill>
                          <a:schemeClr val="tx1"/>
                        </a:solidFill>
                        <a:latin typeface="Delivery Cd Black" panose="020F0906020204020204" pitchFamily="34" charset="0"/>
                        <a:ea typeface="Delivery Cd Black" panose="020F0906020204020204" pitchFamily="34" charset="0"/>
                        <a:cs typeface="Delivery Cd Black" panose="020F0906020204020204" pitchFamily="34" charset="0"/>
                      </a:endParaRPr>
                    </a:p>
                  </a:txBody>
                  <a:tcPr marL="36000" marR="3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81954384"/>
                  </a:ext>
                </a:extLst>
              </a:tr>
              <a:tr h="156041">
                <a:tc>
                  <a:txBody>
                    <a:bodyPr/>
                    <a:lstStyle/>
                    <a:p>
                      <a:pPr marL="0">
                        <a:lnSpc>
                          <a:spcPct val="100000"/>
                        </a:lnSpc>
                        <a:spcBef>
                          <a:spcPts val="0"/>
                        </a:spcBef>
                        <a:spcAft>
                          <a:spcPts val="0"/>
                        </a:spcAft>
                      </a:pPr>
                      <a:r>
                        <a:rPr lang="en-US" sz="800" b="1" dirty="0">
                          <a:solidFill>
                            <a:schemeClr val="tx1"/>
                          </a:solidFill>
                          <a:effectLst/>
                          <a:latin typeface="Delivery" panose="020F0503020204020204" pitchFamily="34" charset="0"/>
                        </a:rPr>
                        <a:t>Max pallet </a:t>
                      </a:r>
                      <a:r>
                        <a:rPr lang="en-US" sz="800" b="1" spc="-10" dirty="0">
                          <a:solidFill>
                            <a:schemeClr val="tx1"/>
                          </a:solidFill>
                          <a:effectLst/>
                          <a:latin typeface="Delivery" panose="020F0503020204020204" pitchFamily="34" charset="0"/>
                        </a:rPr>
                        <a:t>w</a:t>
                      </a:r>
                      <a:r>
                        <a:rPr lang="en-US" sz="800" b="1" dirty="0">
                          <a:solidFill>
                            <a:schemeClr val="tx1"/>
                          </a:solidFill>
                          <a:effectLst/>
                          <a:latin typeface="Delivery" panose="020F0503020204020204" pitchFamily="34" charset="0"/>
                        </a:rPr>
                        <a:t>gt</a:t>
                      </a:r>
                      <a:endParaRPr lang="en-GB" sz="800" b="1" dirty="0">
                        <a:solidFill>
                          <a:schemeClr val="tx1"/>
                        </a:solidFill>
                        <a:effectLst/>
                        <a:latin typeface="Delivery" panose="020F0503020204020204" pitchFamily="34" charset="0"/>
                        <a:ea typeface="Calibri" panose="020F0502020204030204" pitchFamily="34" charset="0"/>
                        <a:cs typeface="Times New Roman" panose="02020603050405020304" pitchFamily="18" charset="0"/>
                      </a:endParaRPr>
                    </a:p>
                  </a:txBody>
                  <a:tcPr marL="72000" marR="36000" marT="0" marB="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800" dirty="0">
                          <a:solidFill>
                            <a:schemeClr val="tx1"/>
                          </a:solidFill>
                          <a:latin typeface="Delivery" panose="020F0503020204020204" pitchFamily="34" charset="0"/>
                        </a:rPr>
                        <a:t>3,000kg</a:t>
                      </a:r>
                    </a:p>
                  </a:txBody>
                  <a:tcPr marL="36000" marR="3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800" dirty="0">
                          <a:solidFill>
                            <a:schemeClr val="tx1"/>
                          </a:solidFill>
                          <a:latin typeface="Delivery" panose="020F0503020204020204" pitchFamily="34" charset="0"/>
                        </a:rPr>
                        <a:t>-</a:t>
                      </a:r>
                    </a:p>
                  </a:txBody>
                  <a:tcPr marL="36000" marR="3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800" dirty="0">
                          <a:solidFill>
                            <a:schemeClr val="tx1"/>
                          </a:solidFill>
                          <a:latin typeface="Delivery" panose="020F0503020204020204" pitchFamily="34" charset="0"/>
                        </a:rPr>
                        <a:t>-</a:t>
                      </a:r>
                      <a:endParaRPr lang="en-GB" sz="1200" dirty="0"/>
                    </a:p>
                  </a:txBody>
                  <a:tcPr marL="36000" marR="36000" marT="0" marB="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r h="156041">
                <a:tc>
                  <a:txBody>
                    <a:bodyPr/>
                    <a:lstStyle/>
                    <a:p>
                      <a:pPr marL="0">
                        <a:lnSpc>
                          <a:spcPct val="100000"/>
                        </a:lnSpc>
                        <a:spcBef>
                          <a:spcPts val="0"/>
                        </a:spcBef>
                        <a:spcAft>
                          <a:spcPts val="0"/>
                        </a:spcAft>
                      </a:pPr>
                      <a:r>
                        <a:rPr lang="en-US" sz="800" b="1" dirty="0">
                          <a:solidFill>
                            <a:schemeClr val="tx1"/>
                          </a:solidFill>
                          <a:effectLst/>
                          <a:latin typeface="Delivery" panose="020F0503020204020204" pitchFamily="34" charset="0"/>
                        </a:rPr>
                        <a:t>M</a:t>
                      </a:r>
                      <a:r>
                        <a:rPr lang="en-US" sz="800" b="1" spc="15" dirty="0">
                          <a:solidFill>
                            <a:schemeClr val="tx1"/>
                          </a:solidFill>
                          <a:effectLst/>
                          <a:latin typeface="Delivery" panose="020F0503020204020204" pitchFamily="34" charset="0"/>
                        </a:rPr>
                        <a:t>a</a:t>
                      </a:r>
                      <a:r>
                        <a:rPr lang="en-US" sz="800" b="1" dirty="0">
                          <a:solidFill>
                            <a:schemeClr val="tx1"/>
                          </a:solidFill>
                          <a:effectLst/>
                          <a:latin typeface="Delivery" panose="020F0503020204020204" pitchFamily="34" charset="0"/>
                        </a:rPr>
                        <a:t>x</a:t>
                      </a:r>
                      <a:r>
                        <a:rPr lang="en-US" sz="800" b="1" spc="40" dirty="0">
                          <a:solidFill>
                            <a:schemeClr val="tx1"/>
                          </a:solidFill>
                          <a:effectLst/>
                          <a:latin typeface="Delivery" panose="020F0503020204020204" pitchFamily="34" charset="0"/>
                        </a:rPr>
                        <a:t> </a:t>
                      </a:r>
                      <a:r>
                        <a:rPr lang="en-US" sz="800" b="1" dirty="0">
                          <a:solidFill>
                            <a:schemeClr val="tx1"/>
                          </a:solidFill>
                          <a:effectLst/>
                          <a:latin typeface="Delivery" panose="020F0503020204020204" pitchFamily="34" charset="0"/>
                        </a:rPr>
                        <a:t>pallet</a:t>
                      </a:r>
                      <a:r>
                        <a:rPr lang="en-US" sz="800" b="1" spc="20" dirty="0">
                          <a:solidFill>
                            <a:schemeClr val="tx1"/>
                          </a:solidFill>
                          <a:effectLst/>
                          <a:latin typeface="Delivery" panose="020F0503020204020204" pitchFamily="34" charset="0"/>
                        </a:rPr>
                        <a:t> </a:t>
                      </a:r>
                      <a:r>
                        <a:rPr lang="en-US" sz="800" b="1" dirty="0">
                          <a:solidFill>
                            <a:schemeClr val="tx1"/>
                          </a:solidFill>
                          <a:effectLst/>
                          <a:latin typeface="Delivery" panose="020F0503020204020204" pitchFamily="34" charset="0"/>
                        </a:rPr>
                        <a:t>dims</a:t>
                      </a:r>
                      <a:endParaRPr lang="en-GB" sz="800" b="0" dirty="0">
                        <a:solidFill>
                          <a:schemeClr val="tx1"/>
                        </a:solidFill>
                        <a:effectLst/>
                        <a:latin typeface="Delivery Cd Light" panose="020F0406020204020204" pitchFamily="34" charset="0"/>
                        <a:ea typeface="Delivery Cd Light" panose="020F0406020204020204" pitchFamily="34" charset="0"/>
                        <a:cs typeface="Delivery Cd Light" panose="020F0406020204020204" pitchFamily="34" charset="0"/>
                      </a:endParaRPr>
                    </a:p>
                  </a:txBody>
                  <a:tcPr marL="72000" marR="36000" marT="0" marB="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800" dirty="0">
                          <a:solidFill>
                            <a:schemeClr val="tx1"/>
                          </a:solidFill>
                          <a:latin typeface="Delivery" panose="020F0503020204020204" pitchFamily="34" charset="0"/>
                        </a:rPr>
                        <a:t>300x200x160cm</a:t>
                      </a:r>
                    </a:p>
                  </a:txBody>
                  <a:tcPr marL="36000" marR="3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800" dirty="0">
                          <a:solidFill>
                            <a:schemeClr val="tx1"/>
                          </a:solidFill>
                          <a:latin typeface="Delivery" panose="020F0503020204020204" pitchFamily="34" charset="0"/>
                        </a:rPr>
                        <a:t>-</a:t>
                      </a:r>
                    </a:p>
                  </a:txBody>
                  <a:tcPr marL="36000" marR="3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800" dirty="0">
                          <a:solidFill>
                            <a:schemeClr val="tx1"/>
                          </a:solidFill>
                          <a:latin typeface="Delivery" panose="020F0503020204020204" pitchFamily="34" charset="0"/>
                        </a:rPr>
                        <a:t>-</a:t>
                      </a:r>
                      <a:endParaRPr lang="en-GB" sz="1200" dirty="0"/>
                    </a:p>
                  </a:txBody>
                  <a:tcPr marL="36000" marR="36000" marT="0" marB="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8"/>
                  </a:ext>
                </a:extLst>
              </a:tr>
              <a:tr h="156041">
                <a:tc>
                  <a:txBody>
                    <a:bodyPr/>
                    <a:lstStyle/>
                    <a:p>
                      <a:pPr marL="0">
                        <a:lnSpc>
                          <a:spcPct val="100000"/>
                        </a:lnSpc>
                        <a:spcBef>
                          <a:spcPts val="0"/>
                        </a:spcBef>
                        <a:spcAft>
                          <a:spcPts val="0"/>
                        </a:spcAft>
                      </a:pPr>
                      <a:r>
                        <a:rPr lang="en-GB" sz="800" b="1" dirty="0">
                          <a:solidFill>
                            <a:schemeClr val="tx1"/>
                          </a:solidFill>
                          <a:effectLst/>
                          <a:latin typeface="Delivery" panose="020F0503020204020204" pitchFamily="34" charset="0"/>
                          <a:ea typeface="Calibri" panose="020F0502020204030204" pitchFamily="34" charset="0"/>
                          <a:cs typeface="Times New Roman" panose="02020603050405020304" pitchFamily="18" charset="0"/>
                        </a:rPr>
                        <a:t>Max no. of pallets</a:t>
                      </a:r>
                    </a:p>
                  </a:txBody>
                  <a:tcPr marL="72000" marR="36000" marT="0" marB="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800" dirty="0">
                          <a:solidFill>
                            <a:schemeClr val="tx1"/>
                          </a:solidFill>
                          <a:latin typeface="Delivery" panose="020F0503020204020204" pitchFamily="34" charset="0"/>
                        </a:rPr>
                        <a:t>10</a:t>
                      </a:r>
                    </a:p>
                  </a:txBody>
                  <a:tcPr marL="36000" marR="3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800" dirty="0">
                          <a:solidFill>
                            <a:schemeClr val="tx1"/>
                          </a:solidFill>
                          <a:latin typeface="Delivery" panose="020F0503020204020204" pitchFamily="34" charset="0"/>
                        </a:rPr>
                        <a:t>-</a:t>
                      </a:r>
                    </a:p>
                  </a:txBody>
                  <a:tcPr marL="36000" marR="3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800" dirty="0">
                          <a:solidFill>
                            <a:schemeClr val="tx1"/>
                          </a:solidFill>
                          <a:latin typeface="Delivery" panose="020F0503020204020204" pitchFamily="34" charset="0"/>
                        </a:rPr>
                        <a:t>-</a:t>
                      </a:r>
                      <a:endParaRPr lang="en-GB" sz="1200" dirty="0"/>
                    </a:p>
                  </a:txBody>
                  <a:tcPr marL="36000" marR="36000" marT="0" marB="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9"/>
                  </a:ext>
                </a:extLst>
              </a:tr>
              <a:tr h="396000">
                <a:tc gridSpan="4">
                  <a:txBody>
                    <a:bodyPr/>
                    <a:lstStyle/>
                    <a:p>
                      <a:pPr marL="0" marR="0" lvl="0" indent="0" algn="just" defTabSz="1007943" rtl="0" eaLnBrk="1" fontAlgn="auto" latinLnBrk="0" hangingPunct="1">
                        <a:lnSpc>
                          <a:spcPct val="100000"/>
                        </a:lnSpc>
                        <a:spcBef>
                          <a:spcPts val="0"/>
                        </a:spcBef>
                        <a:spcAft>
                          <a:spcPts val="300"/>
                        </a:spcAft>
                        <a:buClrTx/>
                        <a:buSzTx/>
                        <a:buFontTx/>
                        <a:buNone/>
                        <a:tabLst/>
                        <a:defRPr/>
                      </a:pPr>
                      <a:r>
                        <a:rPr kumimoji="0" lang="en-GB" sz="500" b="0" i="0" u="none" strike="noStrike" kern="1200" cap="none" spc="0" normalizeH="0" baseline="0" noProof="0" dirty="0">
                          <a:ln>
                            <a:noFill/>
                          </a:ln>
                          <a:solidFill>
                            <a:srgbClr val="000000"/>
                          </a:solidFill>
                          <a:effectLst/>
                          <a:uLnTx/>
                          <a:uFillTx/>
                          <a:latin typeface="Delivery" panose="020F0503020204020204" pitchFamily="34" charset="0"/>
                          <a:cs typeface="Times New Roman" panose="02020603050405020304" pitchFamily="18" charset="0"/>
                        </a:rPr>
                        <a:t>1) Individual pieces weighing more than 70 kg must be either packed in a fork-movable crate or securely loaded on to a pallet, and stackable. All shipments and pieces must meet DHL packing standards: refer to the Packing Guides on </a:t>
                      </a:r>
                      <a:r>
                        <a:rPr kumimoji="0" lang="en-GB" sz="500" b="0" i="0" u="none" strike="noStrike" kern="1200" cap="none" spc="0" normalizeH="0" baseline="0" noProof="0" dirty="0" err="1">
                          <a:ln>
                            <a:noFill/>
                          </a:ln>
                          <a:solidFill>
                            <a:srgbClr val="000000"/>
                          </a:solidFill>
                          <a:effectLst/>
                          <a:uLnTx/>
                          <a:uFillTx/>
                          <a:latin typeface="Delivery" panose="020F0503020204020204" pitchFamily="34" charset="0"/>
                          <a:cs typeface="Times New Roman" panose="02020603050405020304" pitchFamily="18" charset="0"/>
                        </a:rPr>
                        <a:t>mydhl.express.dhl</a:t>
                      </a:r>
                      <a:r>
                        <a:rPr kumimoji="0" lang="en-GB" sz="500" b="0" i="0" u="none" strike="noStrike" kern="1200" cap="none" spc="0" normalizeH="0" baseline="0" noProof="0" dirty="0">
                          <a:ln>
                            <a:noFill/>
                          </a:ln>
                          <a:solidFill>
                            <a:srgbClr val="000000"/>
                          </a:solidFill>
                          <a:effectLst/>
                          <a:uLnTx/>
                          <a:uFillTx/>
                          <a:latin typeface="Delivery" panose="020F0503020204020204" pitchFamily="34" charset="0"/>
                          <a:cs typeface="Times New Roman" panose="02020603050405020304" pitchFamily="18" charset="0"/>
                        </a:rPr>
                        <a:t> 2) Additional surcharges apply to any piece, including a pallet, that exceeds the scale weight of 70 kg or with a single dimension more than 120 cm. 3) A shipment is deemed unacceptable if its packaging is absent or inadequate, or if transporting the shipment would present risks of damaging equipment, other packages or injuring personnel. DHL reserves the right to either not accept or return the shipment to the Shipper. 4) These network restrictions are subject to change with 30 days' notice.</a:t>
                      </a:r>
                    </a:p>
                  </a:txBody>
                  <a:tcPr marL="0" marR="0" marT="0" marB="0" anchor="b">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1007943" rtl="0" eaLnBrk="1" fontAlgn="auto" latinLnBrk="0" hangingPunct="1">
                        <a:lnSpc>
                          <a:spcPct val="100000"/>
                        </a:lnSpc>
                        <a:spcBef>
                          <a:spcPts val="0"/>
                        </a:spcBef>
                        <a:spcAft>
                          <a:spcPts val="30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Delivery" panose="020F0503020204020204" pitchFamily="34" charset="0"/>
                          <a:ea typeface="Calibri" panose="020F0502020204030204" pitchFamily="34" charset="0"/>
                          <a:cs typeface="Times New Roman" panose="02020603050405020304" pitchFamily="18" charset="0"/>
                        </a:rPr>
                        <a:t>1) Individual pieces weighing more than 70 kg must be either packed in a fork-movable crate or securely loaded on to a pallet, and stackable. All shipments and pieces must meet DHL packing standards: refer to the Packing Guides on </a:t>
                      </a:r>
                      <a:r>
                        <a:rPr kumimoji="0" lang="en-GB" sz="800" b="0" i="0" u="none" strike="noStrike" kern="1200" cap="none" spc="0" normalizeH="0" baseline="0" noProof="0" dirty="0" err="1">
                          <a:ln>
                            <a:noFill/>
                          </a:ln>
                          <a:solidFill>
                            <a:srgbClr val="000000"/>
                          </a:solidFill>
                          <a:effectLst/>
                          <a:uLnTx/>
                          <a:uFillTx/>
                          <a:latin typeface="Delivery" panose="020F0503020204020204" pitchFamily="34" charset="0"/>
                          <a:ea typeface="Calibri" panose="020F0502020204030204" pitchFamily="34" charset="0"/>
                          <a:cs typeface="Times New Roman" panose="02020603050405020304" pitchFamily="18" charset="0"/>
                        </a:rPr>
                        <a:t>mydhl.express.dhl</a:t>
                      </a:r>
                      <a:r>
                        <a:rPr kumimoji="0" lang="en-GB" sz="800" b="0" i="0" u="none" strike="noStrike" kern="1200" cap="none" spc="0" normalizeH="0" baseline="0" noProof="0" dirty="0">
                          <a:ln>
                            <a:noFill/>
                          </a:ln>
                          <a:solidFill>
                            <a:srgbClr val="000000"/>
                          </a:solidFill>
                          <a:effectLst/>
                          <a:uLnTx/>
                          <a:uFillTx/>
                          <a:latin typeface="Delivery" panose="020F0503020204020204" pitchFamily="34" charset="0"/>
                          <a:ea typeface="Calibri" panose="020F0502020204030204" pitchFamily="34" charset="0"/>
                          <a:cs typeface="Times New Roman" panose="02020603050405020304" pitchFamily="18" charset="0"/>
                        </a:rPr>
                        <a:t> 2) Additional surcharges apply to any piece, including a pallet, that exceeds the scale weight of 70 kg or with a single dimension more than 120 cm. 3) A shipment is deemed unacceptable if its packaging is absent or inadequate, or if transporting the shipment would present risks of damaging equipment, other packages or injuring personnel. DHL reserves the right to either not accept or return the shipment to the Shipper. 4) These network restrictions are subject to change with 30 days' notice.</a:t>
                      </a:r>
                    </a:p>
                    <a:p>
                      <a:pPr algn="ctr"/>
                      <a:endParaRPr lang="en-GB" sz="1000" dirty="0">
                        <a:solidFill>
                          <a:schemeClr val="tx1"/>
                        </a:solidFill>
                        <a:latin typeface="Delivery" panose="020F0503020204020204" pitchFamily="34" charset="0"/>
                      </a:endParaRPr>
                    </a:p>
                  </a:txBody>
                  <a:tcPr marL="36000" marR="36000" marT="36000" marB="36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dirty="0">
                        <a:solidFill>
                          <a:schemeClr val="tx1"/>
                        </a:solidFill>
                        <a:latin typeface="Delivery" panose="020F0503020204020204" pitchFamily="34" charset="0"/>
                      </a:endParaRPr>
                    </a:p>
                  </a:txBody>
                  <a:tcPr marL="36000" marR="36000" marT="36000" marB="36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277794123"/>
                  </a:ext>
                </a:extLst>
              </a:tr>
            </a:tbl>
          </a:graphicData>
        </a:graphic>
      </p:graphicFrame>
      <p:graphicFrame>
        <p:nvGraphicFramePr>
          <p:cNvPr id="221" name="Table 220">
            <a:extLst>
              <a:ext uri="{FF2B5EF4-FFF2-40B4-BE49-F238E27FC236}">
                <a16:creationId xmlns:a16="http://schemas.microsoft.com/office/drawing/2014/main" id="{8208FFE8-3113-177F-D5AD-FEA1799CC6D0}"/>
              </a:ext>
            </a:extLst>
          </p:cNvPr>
          <p:cNvGraphicFramePr>
            <a:graphicFrameLocks noGrp="1"/>
          </p:cNvGraphicFramePr>
          <p:nvPr>
            <p:extLst>
              <p:ext uri="{D42A27DB-BD31-4B8C-83A1-F6EECF244321}">
                <p14:modId xmlns:p14="http://schemas.microsoft.com/office/powerpoint/2010/main" val="2333200540"/>
              </p:ext>
            </p:extLst>
          </p:nvPr>
        </p:nvGraphicFramePr>
        <p:xfrm>
          <a:off x="327582" y="4415233"/>
          <a:ext cx="3034770" cy="589888"/>
        </p:xfrm>
        <a:graphic>
          <a:graphicData uri="http://schemas.openxmlformats.org/drawingml/2006/table">
            <a:tbl>
              <a:tblPr firstRow="1" bandRow="1">
                <a:tableStyleId>{5C22544A-7EE6-4342-B048-85BDC9FD1C3A}</a:tableStyleId>
              </a:tblPr>
              <a:tblGrid>
                <a:gridCol w="1224000">
                  <a:extLst>
                    <a:ext uri="{9D8B030D-6E8A-4147-A177-3AD203B41FA5}">
                      <a16:colId xmlns:a16="http://schemas.microsoft.com/office/drawing/2014/main" val="20001"/>
                    </a:ext>
                  </a:extLst>
                </a:gridCol>
                <a:gridCol w="383385">
                  <a:extLst>
                    <a:ext uri="{9D8B030D-6E8A-4147-A177-3AD203B41FA5}">
                      <a16:colId xmlns:a16="http://schemas.microsoft.com/office/drawing/2014/main" val="2146690152"/>
                    </a:ext>
                  </a:extLst>
                </a:gridCol>
                <a:gridCol w="72000">
                  <a:extLst>
                    <a:ext uri="{9D8B030D-6E8A-4147-A177-3AD203B41FA5}">
                      <a16:colId xmlns:a16="http://schemas.microsoft.com/office/drawing/2014/main" val="3673839715"/>
                    </a:ext>
                  </a:extLst>
                </a:gridCol>
                <a:gridCol w="972000">
                  <a:extLst>
                    <a:ext uri="{9D8B030D-6E8A-4147-A177-3AD203B41FA5}">
                      <a16:colId xmlns:a16="http://schemas.microsoft.com/office/drawing/2014/main" val="1735847637"/>
                    </a:ext>
                  </a:extLst>
                </a:gridCol>
                <a:gridCol w="383385">
                  <a:extLst>
                    <a:ext uri="{9D8B030D-6E8A-4147-A177-3AD203B41FA5}">
                      <a16:colId xmlns:a16="http://schemas.microsoft.com/office/drawing/2014/main" val="2985156546"/>
                    </a:ext>
                  </a:extLst>
                </a:gridCol>
              </a:tblGrid>
              <a:tr h="180000">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GB" sz="800" b="0" dirty="0">
                          <a:solidFill>
                            <a:schemeClr val="tx1"/>
                          </a:solidFill>
                          <a:latin typeface="Delivery" panose="020F0503020204020204" pitchFamily="34" charset="0"/>
                          <a:ea typeface="Delivery" panose="020F0503020204020204" pitchFamily="34" charset="0"/>
                          <a:cs typeface="Delivery" panose="020F0503020204020204" pitchFamily="34" charset="0"/>
                        </a:rPr>
                        <a:t>Transit time performance</a:t>
                      </a:r>
                    </a:p>
                  </a:txBody>
                  <a:tcPr marL="3600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800" dirty="0">
                          <a:solidFill>
                            <a:schemeClr val="tx1"/>
                          </a:solidFill>
                          <a:latin typeface="Delivery Cd Black" panose="020F0906020204020204" pitchFamily="34" charset="0"/>
                          <a:ea typeface="Delivery Cd Black" panose="020F0906020204020204" pitchFamily="34" charset="0"/>
                          <a:cs typeface="Delivery Cd Black" panose="020F0906020204020204" pitchFamily="34" charset="0"/>
                        </a:rPr>
                        <a:t>&gt;96%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Delivery" panose="020F0503020204020204" pitchFamily="34" charset="0"/>
                        <a:ea typeface="Delivery" panose="020F0503020204020204" pitchFamily="34" charset="0"/>
                        <a:cs typeface="Delivery" panose="020F0503020204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GB" sz="800" b="0" dirty="0">
                          <a:solidFill>
                            <a:schemeClr val="tx1"/>
                          </a:solidFill>
                          <a:latin typeface="Delivery" panose="020F0503020204020204" pitchFamily="34" charset="0"/>
                          <a:ea typeface="Delivery" panose="020F0503020204020204" pitchFamily="34" charset="0"/>
                          <a:cs typeface="Delivery" panose="020F0503020204020204" pitchFamily="34" charset="0"/>
                        </a:rPr>
                        <a:t>Hubs and Gateways</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800" dirty="0">
                          <a:solidFill>
                            <a:schemeClr val="tx1"/>
                          </a:solidFill>
                          <a:latin typeface="Delivery Cd Black" panose="020F0906020204020204" pitchFamily="34" charset="0"/>
                          <a:ea typeface="Delivery Cd Black" panose="020F0906020204020204" pitchFamily="34" charset="0"/>
                          <a:cs typeface="Delivery Cd Black" panose="020F090602020402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97562609"/>
                  </a:ext>
                </a:extLst>
              </a:tr>
              <a:tr h="180000">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GB" sz="800" b="0" dirty="0">
                          <a:solidFill>
                            <a:schemeClr val="tx1"/>
                          </a:solidFill>
                          <a:latin typeface="Delivery" panose="020F0503020204020204" pitchFamily="34" charset="0"/>
                          <a:ea typeface="Delivery" panose="020F0503020204020204" pitchFamily="34" charset="0"/>
                          <a:cs typeface="Delivery" panose="020F0503020204020204" pitchFamily="34" charset="0"/>
                        </a:rPr>
                        <a:t>Pre-noon delivery</a:t>
                      </a:r>
                    </a:p>
                  </a:txBody>
                  <a:tcPr marL="3600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800" dirty="0">
                          <a:solidFill>
                            <a:schemeClr val="tx1"/>
                          </a:solidFill>
                          <a:latin typeface="Delivery Cd Black" panose="020F0906020204020204" pitchFamily="34" charset="0"/>
                          <a:ea typeface="Delivery Cd Black" panose="020F0906020204020204" pitchFamily="34" charset="0"/>
                          <a:cs typeface="Delivery Cd Black" panose="020F0906020204020204" pitchFamily="34" charset="0"/>
                        </a:rPr>
                        <a:t>&gt;67%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Delivery" panose="020F0503020204020204" pitchFamily="34" charset="0"/>
                        <a:ea typeface="Delivery" panose="020F0503020204020204" pitchFamily="34" charset="0"/>
                        <a:cs typeface="Delivery" panose="020F0503020204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GB" sz="800" b="0" dirty="0">
                          <a:solidFill>
                            <a:schemeClr val="tx1"/>
                          </a:solidFill>
                          <a:latin typeface="Delivery" panose="020F0503020204020204" pitchFamily="34" charset="0"/>
                          <a:ea typeface="Delivery" panose="020F0503020204020204" pitchFamily="34" charset="0"/>
                          <a:cs typeface="Delivery" panose="020F0503020204020204" pitchFamily="34" charset="0"/>
                        </a:rPr>
                        <a:t>Service Centres</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800" dirty="0">
                          <a:solidFill>
                            <a:schemeClr val="tx1"/>
                          </a:solidFill>
                          <a:latin typeface="Delivery Cd Black" panose="020F0906020204020204" pitchFamily="34" charset="0"/>
                          <a:ea typeface="Delivery Cd Black" panose="020F0906020204020204" pitchFamily="34" charset="0"/>
                          <a:cs typeface="Delivery Cd Black" panose="020F0906020204020204" pitchFamily="34" charset="0"/>
                        </a:rPr>
                        <a:t>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20882521"/>
                  </a:ext>
                </a:extLst>
              </a:tr>
              <a:tr h="180000">
                <a:tc>
                  <a:txBody>
                    <a:bodyPr/>
                    <a:lstStyle/>
                    <a:p>
                      <a:pPr algn="l"/>
                      <a:r>
                        <a:rPr lang="en-GB" sz="800" b="0" dirty="0">
                          <a:solidFill>
                            <a:schemeClr val="tx1"/>
                          </a:solidFill>
                          <a:latin typeface="Delivery" panose="020F0503020204020204" pitchFamily="34" charset="0"/>
                          <a:ea typeface="Delivery" panose="020F0503020204020204" pitchFamily="34" charset="0"/>
                          <a:cs typeface="Delivery" panose="020F0503020204020204" pitchFamily="34" charset="0"/>
                        </a:rPr>
                        <a:t>Vehicles</a:t>
                      </a:r>
                      <a:endParaRPr lang="en-GB" sz="800" dirty="0">
                        <a:solidFill>
                          <a:schemeClr val="tx1"/>
                        </a:solidFill>
                        <a:latin typeface="Delivery" panose="020F0503020204020204" pitchFamily="34" charset="0"/>
                      </a:endParaRPr>
                    </a:p>
                  </a:txBody>
                  <a:tcPr marL="3600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800" dirty="0">
                          <a:solidFill>
                            <a:schemeClr val="tx1"/>
                          </a:solidFill>
                          <a:latin typeface="Delivery Cd Black" panose="020F0906020204020204" pitchFamily="34" charset="0"/>
                          <a:ea typeface="Delivery Cd Black" panose="020F0906020204020204" pitchFamily="34" charset="0"/>
                          <a:cs typeface="Delivery Cd Black" panose="020F0906020204020204" pitchFamily="34" charset="0"/>
                        </a:rPr>
                        <a:t>+2,500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endParaRPr lang="en-GB" sz="800" dirty="0">
                        <a:solidFill>
                          <a:schemeClr val="tx1"/>
                        </a:solidFill>
                        <a:latin typeface="Delivery" panose="020F0503020204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800" dirty="0">
                          <a:solidFill>
                            <a:schemeClr val="tx1"/>
                          </a:solidFill>
                          <a:latin typeface="Delivery" panose="020F0503020204020204" pitchFamily="34" charset="0"/>
                        </a:rPr>
                        <a:t>Service Points</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800" kern="1200" dirty="0">
                          <a:solidFill>
                            <a:schemeClr val="tx1"/>
                          </a:solidFill>
                          <a:latin typeface="Delivery Cd Black" panose="020F0906020204020204" pitchFamily="34" charset="0"/>
                          <a:ea typeface="Delivery Cd Black" panose="020F0906020204020204" pitchFamily="34" charset="0"/>
                          <a:cs typeface="Delivery Cd Black" panose="020F0906020204020204" pitchFamily="34" charset="0"/>
                        </a:rPr>
                        <a:t>5,000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744978531"/>
                  </a:ext>
                </a:extLst>
              </a:tr>
            </a:tbl>
          </a:graphicData>
        </a:graphic>
      </p:graphicFrame>
    </p:spTree>
    <p:extLst>
      <p:ext uri="{BB962C8B-B14F-4D97-AF65-F5344CB8AC3E}">
        <p14:creationId xmlns:p14="http://schemas.microsoft.com/office/powerpoint/2010/main" val="2091184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99FC4-BF7D-857D-ECEB-13C2C9D480F4}"/>
              </a:ext>
            </a:extLst>
          </p:cNvPr>
          <p:cNvSpPr>
            <a:spLocks noGrp="1"/>
          </p:cNvSpPr>
          <p:nvPr>
            <p:ph type="title"/>
          </p:nvPr>
        </p:nvSpPr>
        <p:spPr/>
        <p:txBody>
          <a:bodyPr/>
          <a:lstStyle/>
          <a:p>
            <a:r>
              <a:rPr lang="en-GB" sz="2800" dirty="0"/>
              <a:t>DHL Core Services </a:t>
            </a:r>
            <a:r>
              <a:rPr lang="en-GB" sz="2800" b="0" dirty="0" err="1">
                <a:latin typeface="Delivery Cd Light" panose="020F0406020204020204" pitchFamily="34" charset="0"/>
                <a:ea typeface="Delivery Cd Light" panose="020F0406020204020204" pitchFamily="34" charset="0"/>
                <a:cs typeface="Delivery Cd Light" panose="020F0406020204020204" pitchFamily="34" charset="0"/>
              </a:rPr>
              <a:t>Globalmail</a:t>
            </a:r>
            <a:endParaRPr lang="en-GB" sz="2800" b="0" dirty="0">
              <a:latin typeface="Delivery Cd Light" panose="020F0406020204020204" pitchFamily="34" charset="0"/>
              <a:ea typeface="Delivery Cd Light" panose="020F0406020204020204" pitchFamily="34" charset="0"/>
              <a:cs typeface="Delivery Cd Light" panose="020F0406020204020204" pitchFamily="34" charset="0"/>
            </a:endParaRPr>
          </a:p>
        </p:txBody>
      </p:sp>
      <p:sp>
        <p:nvSpPr>
          <p:cNvPr id="3" name="Content Placeholder 2">
            <a:extLst>
              <a:ext uri="{FF2B5EF4-FFF2-40B4-BE49-F238E27FC236}">
                <a16:creationId xmlns:a16="http://schemas.microsoft.com/office/drawing/2014/main" id="{95AF2866-FF44-B1B5-7FEF-3B99FD86A264}"/>
              </a:ext>
            </a:extLst>
          </p:cNvPr>
          <p:cNvSpPr>
            <a:spLocks noGrp="1"/>
          </p:cNvSpPr>
          <p:nvPr>
            <p:ph sz="quarter" idx="14"/>
          </p:nvPr>
        </p:nvSpPr>
        <p:spPr>
          <a:xfrm>
            <a:off x="324002" y="1150938"/>
            <a:ext cx="2831384" cy="3528000"/>
          </a:xfrm>
        </p:spPr>
        <p:txBody>
          <a:bodyPr/>
          <a:lstStyle/>
          <a:p>
            <a:r>
              <a:rPr lang="en-GB" sz="900" b="1" dirty="0"/>
              <a:t>DHL </a:t>
            </a:r>
            <a:r>
              <a:rPr lang="en-GB" sz="900" b="1" dirty="0" err="1"/>
              <a:t>Globalmail</a:t>
            </a:r>
            <a:r>
              <a:rPr lang="en-GB" sz="900" b="1" dirty="0"/>
              <a:t> is suitable for sending a wide range of international mail items up to 2kg (4.4lbs). For pricing purposes, items are classified as one of three formats based on the size and weight.</a:t>
            </a:r>
          </a:p>
          <a:p>
            <a:r>
              <a:rPr lang="en-GB" sz="900" dirty="0"/>
              <a:t>Also, there are pricing differences, the below do not apply to DHL </a:t>
            </a:r>
            <a:r>
              <a:rPr lang="en-GB" sz="900" dirty="0" err="1"/>
              <a:t>Globalmail</a:t>
            </a:r>
            <a:r>
              <a:rPr lang="en-GB" sz="900" dirty="0"/>
              <a:t>:</a:t>
            </a:r>
          </a:p>
          <a:p>
            <a:pPr marL="144000" indent="-144000">
              <a:spcAft>
                <a:spcPts val="300"/>
              </a:spcAft>
              <a:buFont typeface="Delivery" panose="020F0503020204020204" pitchFamily="34" charset="0"/>
              <a:buChar char="⬛"/>
            </a:pPr>
            <a:r>
              <a:rPr lang="en-GB" sz="900" dirty="0"/>
              <a:t>Fuel Surcharge</a:t>
            </a:r>
          </a:p>
          <a:p>
            <a:pPr marL="144000" indent="-144000">
              <a:spcAft>
                <a:spcPts val="300"/>
              </a:spcAft>
              <a:buFont typeface="Delivery" panose="020F0503020204020204" pitchFamily="34" charset="0"/>
              <a:buChar char="⬛"/>
            </a:pPr>
            <a:r>
              <a:rPr lang="en-GB" sz="900" dirty="0"/>
              <a:t>Volumetric Pricing </a:t>
            </a:r>
          </a:p>
          <a:p>
            <a:pPr marL="144000" indent="-144000">
              <a:spcAft>
                <a:spcPts val="300"/>
              </a:spcAft>
              <a:buFont typeface="Delivery" panose="020F0503020204020204" pitchFamily="34" charset="0"/>
              <a:buChar char="⬛"/>
            </a:pPr>
            <a:r>
              <a:rPr lang="en-GB" sz="900" dirty="0"/>
              <a:t>Remote Area Service (RAS)</a:t>
            </a:r>
          </a:p>
          <a:p>
            <a:pPr marL="72000" indent="-72000">
              <a:buFont typeface="Delivery" panose="020F0503020204020204" pitchFamily="34" charset="0"/>
              <a:buChar char="*"/>
            </a:pPr>
            <a:r>
              <a:rPr lang="en-GB" sz="700" i="1" dirty="0"/>
              <a:t>All formats apply when sending on priority service. Items sent on the Tracked and Plus service will be billed at the PACKED format.</a:t>
            </a:r>
          </a:p>
          <a:p>
            <a:endParaRPr lang="en-GB" sz="1100" dirty="0"/>
          </a:p>
          <a:p>
            <a:endParaRPr lang="en-GB" sz="1100" dirty="0"/>
          </a:p>
        </p:txBody>
      </p:sp>
      <p:grpSp>
        <p:nvGrpSpPr>
          <p:cNvPr id="4" name="Group 3">
            <a:extLst>
              <a:ext uri="{FF2B5EF4-FFF2-40B4-BE49-F238E27FC236}">
                <a16:creationId xmlns:a16="http://schemas.microsoft.com/office/drawing/2014/main" id="{956C4884-0174-3CA6-EB17-140556B6EA9C}"/>
              </a:ext>
            </a:extLst>
          </p:cNvPr>
          <p:cNvGrpSpPr/>
          <p:nvPr/>
        </p:nvGrpSpPr>
        <p:grpSpPr>
          <a:xfrm>
            <a:off x="3318148" y="1058657"/>
            <a:ext cx="1548000" cy="1513093"/>
            <a:chOff x="3203848" y="1058657"/>
            <a:chExt cx="1548000" cy="1513093"/>
          </a:xfrm>
        </p:grpSpPr>
        <p:grpSp>
          <p:nvGrpSpPr>
            <p:cNvPr id="5" name="Group 4">
              <a:extLst>
                <a:ext uri="{FF2B5EF4-FFF2-40B4-BE49-F238E27FC236}">
                  <a16:creationId xmlns:a16="http://schemas.microsoft.com/office/drawing/2014/main" id="{2B33D23B-D408-8731-27F7-CC0296307CD2}"/>
                </a:ext>
              </a:extLst>
            </p:cNvPr>
            <p:cNvGrpSpPr/>
            <p:nvPr/>
          </p:nvGrpSpPr>
          <p:grpSpPr>
            <a:xfrm>
              <a:off x="3203848" y="1058657"/>
              <a:ext cx="1548000" cy="1513093"/>
              <a:chOff x="3761998" y="1058657"/>
              <a:chExt cx="1908355" cy="1513093"/>
            </a:xfrm>
          </p:grpSpPr>
          <p:sp>
            <p:nvSpPr>
              <p:cNvPr id="13" name="Rectangle: Top Corners Rounded 12">
                <a:extLst>
                  <a:ext uri="{FF2B5EF4-FFF2-40B4-BE49-F238E27FC236}">
                    <a16:creationId xmlns:a16="http://schemas.microsoft.com/office/drawing/2014/main" id="{80A8B66A-B053-F085-72CB-91F9DE03767E}"/>
                  </a:ext>
                </a:extLst>
              </p:cNvPr>
              <p:cNvSpPr/>
              <p:nvPr/>
            </p:nvSpPr>
            <p:spPr>
              <a:xfrm>
                <a:off x="3762353" y="1058657"/>
                <a:ext cx="1908000" cy="254436"/>
              </a:xfrm>
              <a:prstGeom prst="round2SameRect">
                <a:avLst>
                  <a:gd name="adj1" fmla="val 50000"/>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1" u="none" strike="noStrike" kern="1200" cap="none" spc="0" normalizeH="0" baseline="0" noProof="0" dirty="0">
                    <a:ln>
                      <a:noFill/>
                    </a:ln>
                    <a:solidFill>
                      <a:srgbClr val="D40511"/>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rPr>
                  <a:t>LETTER</a:t>
                </a:r>
                <a:endParaRPr kumimoji="0" lang="en-GB" sz="1400" b="0" i="1" u="none" strike="noStrike" kern="1200" cap="none" spc="0" normalizeH="0" baseline="0" noProof="0" dirty="0">
                  <a:ln>
                    <a:noFill/>
                  </a:ln>
                  <a:solidFill>
                    <a:srgbClr val="000000"/>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endParaRPr>
              </a:p>
            </p:txBody>
          </p:sp>
          <p:sp>
            <p:nvSpPr>
              <p:cNvPr id="14" name="Rectangle: Top Corners Rounded 13">
                <a:extLst>
                  <a:ext uri="{FF2B5EF4-FFF2-40B4-BE49-F238E27FC236}">
                    <a16:creationId xmlns:a16="http://schemas.microsoft.com/office/drawing/2014/main" id="{D3AF7FB5-A05D-D45D-E653-9EBC1C27B0DA}"/>
                  </a:ext>
                </a:extLst>
              </p:cNvPr>
              <p:cNvSpPr/>
              <p:nvPr/>
            </p:nvSpPr>
            <p:spPr>
              <a:xfrm>
                <a:off x="3761998" y="1311810"/>
                <a:ext cx="1908000" cy="1259940"/>
              </a:xfrm>
              <a:prstGeom prst="round2SameRect">
                <a:avLst>
                  <a:gd name="adj1" fmla="val 0"/>
                  <a:gd name="adj2" fmla="val 1050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108000" rIns="108000" rtlCol="0" anchor="t"/>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GB" sz="800" b="1"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Max weight</a:t>
                </a:r>
                <a:r>
                  <a:rPr kumimoji="0" lang="en-GB" sz="800" b="0"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 100g</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GB" sz="800" b="1"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Max Dims</a:t>
                </a:r>
                <a:r>
                  <a:rPr kumimoji="0" lang="en-GB" sz="800" b="0"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 245x165x5mm</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GB" sz="800" b="1"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Min Dims</a:t>
                </a:r>
                <a:r>
                  <a:rPr kumimoji="0" lang="en-GB" sz="800" b="0"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 140x90mm</a:t>
                </a:r>
              </a:p>
            </p:txBody>
          </p:sp>
        </p:grpSp>
        <p:grpSp>
          <p:nvGrpSpPr>
            <p:cNvPr id="6" name="Group 5">
              <a:extLst>
                <a:ext uri="{FF2B5EF4-FFF2-40B4-BE49-F238E27FC236}">
                  <a16:creationId xmlns:a16="http://schemas.microsoft.com/office/drawing/2014/main" id="{A1FD52DC-4180-79C2-55D2-F6ADC556F080}"/>
                </a:ext>
              </a:extLst>
            </p:cNvPr>
            <p:cNvGrpSpPr>
              <a:grpSpLocks noChangeAspect="1"/>
            </p:cNvGrpSpPr>
            <p:nvPr/>
          </p:nvGrpSpPr>
          <p:grpSpPr>
            <a:xfrm>
              <a:off x="3495918" y="2002747"/>
              <a:ext cx="701582" cy="496995"/>
              <a:chOff x="4381870" y="1657958"/>
              <a:chExt cx="5057717" cy="3582872"/>
            </a:xfrm>
          </p:grpSpPr>
          <p:sp>
            <p:nvSpPr>
              <p:cNvPr id="7" name="Rectangle 6">
                <a:extLst>
                  <a:ext uri="{FF2B5EF4-FFF2-40B4-BE49-F238E27FC236}">
                    <a16:creationId xmlns:a16="http://schemas.microsoft.com/office/drawing/2014/main" id="{FADC9779-625F-7F84-D397-D3831353DF22}"/>
                  </a:ext>
                </a:extLst>
              </p:cNvPr>
              <p:cNvSpPr/>
              <p:nvPr/>
            </p:nvSpPr>
            <p:spPr>
              <a:xfrm>
                <a:off x="5623940" y="1657958"/>
                <a:ext cx="3815647" cy="26613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69836E66-2C4C-810F-8843-9D19329DD69E}"/>
                  </a:ext>
                </a:extLst>
              </p:cNvPr>
              <p:cNvSpPr/>
              <p:nvPr/>
            </p:nvSpPr>
            <p:spPr>
              <a:xfrm>
                <a:off x="6039853" y="2555875"/>
                <a:ext cx="1215189" cy="5963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498E1CE-9017-99A8-55DD-E3B9EE09B2FB}"/>
                  </a:ext>
                </a:extLst>
              </p:cNvPr>
              <p:cNvSpPr/>
              <p:nvPr/>
            </p:nvSpPr>
            <p:spPr>
              <a:xfrm>
                <a:off x="8958515" y="1785463"/>
                <a:ext cx="312821" cy="323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3DE524F-A3DD-9F08-61B5-B20428F8BE6A}"/>
                  </a:ext>
                </a:extLst>
              </p:cNvPr>
              <p:cNvSpPr/>
              <p:nvPr/>
            </p:nvSpPr>
            <p:spPr>
              <a:xfrm>
                <a:off x="4381870" y="3620830"/>
                <a:ext cx="3456000" cy="1620000"/>
              </a:xfrm>
              <a:prstGeom prst="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2EA9028-5750-4DFF-9C52-334F555B4325}"/>
                  </a:ext>
                </a:extLst>
              </p:cNvPr>
              <p:cNvSpPr/>
              <p:nvPr/>
            </p:nvSpPr>
            <p:spPr>
              <a:xfrm>
                <a:off x="4699771" y="4232851"/>
                <a:ext cx="1215190" cy="5963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7A12EDE2-79B7-29F6-6A1B-4619CB434682}"/>
                  </a:ext>
                </a:extLst>
              </p:cNvPr>
              <p:cNvSpPr/>
              <p:nvPr/>
            </p:nvSpPr>
            <p:spPr>
              <a:xfrm>
                <a:off x="7543800" y="5001612"/>
                <a:ext cx="158089" cy="10966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grpSp>
        <p:nvGrpSpPr>
          <p:cNvPr id="15" name="Group 14">
            <a:extLst>
              <a:ext uri="{FF2B5EF4-FFF2-40B4-BE49-F238E27FC236}">
                <a16:creationId xmlns:a16="http://schemas.microsoft.com/office/drawing/2014/main" id="{CAB72948-1737-02DE-54F1-C1C24CAFFB93}"/>
              </a:ext>
            </a:extLst>
          </p:cNvPr>
          <p:cNvGrpSpPr/>
          <p:nvPr/>
        </p:nvGrpSpPr>
        <p:grpSpPr>
          <a:xfrm>
            <a:off x="4911766" y="1058657"/>
            <a:ext cx="1548000" cy="1729117"/>
            <a:chOff x="4824627" y="1058657"/>
            <a:chExt cx="1548000" cy="1729117"/>
          </a:xfrm>
        </p:grpSpPr>
        <p:sp>
          <p:nvSpPr>
            <p:cNvPr id="16" name="Rectangle: Top Corners Rounded 15">
              <a:extLst>
                <a:ext uri="{FF2B5EF4-FFF2-40B4-BE49-F238E27FC236}">
                  <a16:creationId xmlns:a16="http://schemas.microsoft.com/office/drawing/2014/main" id="{B16C3088-697E-ED66-765F-9B84E899ECC0}"/>
                </a:ext>
              </a:extLst>
            </p:cNvPr>
            <p:cNvSpPr/>
            <p:nvPr/>
          </p:nvSpPr>
          <p:spPr>
            <a:xfrm>
              <a:off x="4824915" y="1058657"/>
              <a:ext cx="1547712" cy="254436"/>
            </a:xfrm>
            <a:prstGeom prst="round2SameRect">
              <a:avLst>
                <a:gd name="adj1" fmla="val 50000"/>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1" u="none" strike="noStrike" kern="1200" cap="none" spc="0" normalizeH="0" baseline="0" noProof="0" dirty="0">
                  <a:ln>
                    <a:noFill/>
                  </a:ln>
                  <a:solidFill>
                    <a:srgbClr val="D40511"/>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rPr>
                <a:t>LARGE LETTER</a:t>
              </a:r>
              <a:endParaRPr kumimoji="0" lang="en-GB" sz="1400" b="0" i="1" u="none" strike="noStrike" kern="1200" cap="none" spc="0" normalizeH="0" baseline="0" noProof="0" dirty="0">
                <a:ln>
                  <a:noFill/>
                </a:ln>
                <a:solidFill>
                  <a:srgbClr val="000000"/>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endParaRPr>
            </a:p>
          </p:txBody>
        </p:sp>
        <p:sp>
          <p:nvSpPr>
            <p:cNvPr id="17" name="Rectangle: Top Corners Rounded 16">
              <a:extLst>
                <a:ext uri="{FF2B5EF4-FFF2-40B4-BE49-F238E27FC236}">
                  <a16:creationId xmlns:a16="http://schemas.microsoft.com/office/drawing/2014/main" id="{98FD1C10-CD6C-78CC-0324-2091E69BDD6D}"/>
                </a:ext>
              </a:extLst>
            </p:cNvPr>
            <p:cNvSpPr/>
            <p:nvPr/>
          </p:nvSpPr>
          <p:spPr>
            <a:xfrm>
              <a:off x="4824627" y="1311810"/>
              <a:ext cx="1547712" cy="1475964"/>
            </a:xfrm>
            <a:prstGeom prst="round2SameRect">
              <a:avLst>
                <a:gd name="adj1" fmla="val 0"/>
                <a:gd name="adj2" fmla="val 1023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108000" rIns="108000" rtlCol="0" anchor="t"/>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GB" sz="800" b="1"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Max weight</a:t>
              </a:r>
              <a:r>
                <a:rPr kumimoji="0" lang="en-GB" sz="800" b="0"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 500g</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GB" sz="800" b="1"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Max Dims</a:t>
              </a:r>
              <a:r>
                <a:rPr kumimoji="0" lang="en-GB" sz="800" b="0"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 381x305x30mm</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GB" sz="800" b="1"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Min Dims</a:t>
              </a:r>
              <a:r>
                <a:rPr kumimoji="0" lang="en-GB" sz="800" b="0"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 140x90mm</a:t>
              </a:r>
            </a:p>
          </p:txBody>
        </p:sp>
        <p:grpSp>
          <p:nvGrpSpPr>
            <p:cNvPr id="18" name="Group 17">
              <a:extLst>
                <a:ext uri="{FF2B5EF4-FFF2-40B4-BE49-F238E27FC236}">
                  <a16:creationId xmlns:a16="http://schemas.microsoft.com/office/drawing/2014/main" id="{A4AB4A64-35EF-33FE-6C2A-AC8F6AB98408}"/>
                </a:ext>
              </a:extLst>
            </p:cNvPr>
            <p:cNvGrpSpPr>
              <a:grpSpLocks noChangeAspect="1"/>
            </p:cNvGrpSpPr>
            <p:nvPr/>
          </p:nvGrpSpPr>
          <p:grpSpPr>
            <a:xfrm>
              <a:off x="5265811" y="1995686"/>
              <a:ext cx="479401" cy="664971"/>
              <a:chOff x="5864247" y="3622123"/>
              <a:chExt cx="2232000" cy="3096000"/>
            </a:xfrm>
          </p:grpSpPr>
          <p:sp>
            <p:nvSpPr>
              <p:cNvPr id="19" name="Rectangle 18">
                <a:extLst>
                  <a:ext uri="{FF2B5EF4-FFF2-40B4-BE49-F238E27FC236}">
                    <a16:creationId xmlns:a16="http://schemas.microsoft.com/office/drawing/2014/main" id="{8DD4366F-617A-0F74-CAB7-2DCFDD9A6997}"/>
                  </a:ext>
                </a:extLst>
              </p:cNvPr>
              <p:cNvSpPr/>
              <p:nvPr/>
            </p:nvSpPr>
            <p:spPr>
              <a:xfrm>
                <a:off x="5864247" y="3622123"/>
                <a:ext cx="2232000" cy="309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C82F5A69-901C-6BC4-CA38-5C25E4D08D35}"/>
                  </a:ext>
                </a:extLst>
              </p:cNvPr>
              <p:cNvSpPr/>
              <p:nvPr/>
            </p:nvSpPr>
            <p:spPr>
              <a:xfrm>
                <a:off x="6141664" y="4275891"/>
                <a:ext cx="716336" cy="3246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0B869B2-1A87-06FA-2E1D-492D0D71CC28}"/>
                  </a:ext>
                </a:extLst>
              </p:cNvPr>
              <p:cNvSpPr/>
              <p:nvPr/>
            </p:nvSpPr>
            <p:spPr>
              <a:xfrm>
                <a:off x="7824926" y="3714426"/>
                <a:ext cx="18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grpSp>
        <p:nvGrpSpPr>
          <p:cNvPr id="22" name="Group 21">
            <a:extLst>
              <a:ext uri="{FF2B5EF4-FFF2-40B4-BE49-F238E27FC236}">
                <a16:creationId xmlns:a16="http://schemas.microsoft.com/office/drawing/2014/main" id="{126533E0-95EA-6333-9444-6C9999121181}"/>
              </a:ext>
            </a:extLst>
          </p:cNvPr>
          <p:cNvGrpSpPr/>
          <p:nvPr/>
        </p:nvGrpSpPr>
        <p:grpSpPr>
          <a:xfrm>
            <a:off x="6505384" y="1057955"/>
            <a:ext cx="2321376" cy="2233875"/>
            <a:chOff x="6391084" y="1057955"/>
            <a:chExt cx="2321376" cy="2233875"/>
          </a:xfrm>
        </p:grpSpPr>
        <p:sp>
          <p:nvSpPr>
            <p:cNvPr id="23" name="Rectangle: Top Corners Rounded 22">
              <a:extLst>
                <a:ext uri="{FF2B5EF4-FFF2-40B4-BE49-F238E27FC236}">
                  <a16:creationId xmlns:a16="http://schemas.microsoft.com/office/drawing/2014/main" id="{BC00D159-6D8E-0D7C-1E16-367D56570D4E}"/>
                </a:ext>
              </a:extLst>
            </p:cNvPr>
            <p:cNvSpPr/>
            <p:nvPr/>
          </p:nvSpPr>
          <p:spPr>
            <a:xfrm>
              <a:off x="6391516" y="1057955"/>
              <a:ext cx="2320944" cy="266825"/>
            </a:xfrm>
            <a:prstGeom prst="round2SameRect">
              <a:avLst>
                <a:gd name="adj1" fmla="val 50000"/>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1" u="none" strike="noStrike" kern="1200" cap="none" spc="0" normalizeH="0" baseline="0" noProof="0" dirty="0">
                  <a:ln>
                    <a:noFill/>
                  </a:ln>
                  <a:solidFill>
                    <a:srgbClr val="D40511"/>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rPr>
                <a:t>PACKET incl. ROLLS AND TUBES</a:t>
              </a:r>
              <a:endParaRPr kumimoji="0" lang="en-GB" sz="1400" b="0" i="1" u="none" strike="noStrike" kern="1200" cap="none" spc="0" normalizeH="0" baseline="0" noProof="0" dirty="0">
                <a:ln>
                  <a:noFill/>
                </a:ln>
                <a:solidFill>
                  <a:srgbClr val="000000"/>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endParaRPr>
            </a:p>
          </p:txBody>
        </p:sp>
        <p:sp>
          <p:nvSpPr>
            <p:cNvPr id="24" name="Rectangle: Top Corners Rounded 23">
              <a:extLst>
                <a:ext uri="{FF2B5EF4-FFF2-40B4-BE49-F238E27FC236}">
                  <a16:creationId xmlns:a16="http://schemas.microsoft.com/office/drawing/2014/main" id="{0A31868A-A609-4F22-D473-3AE73F2F995F}"/>
                </a:ext>
              </a:extLst>
            </p:cNvPr>
            <p:cNvSpPr/>
            <p:nvPr/>
          </p:nvSpPr>
          <p:spPr>
            <a:xfrm>
              <a:off x="6391084" y="1311810"/>
              <a:ext cx="2320944" cy="1980020"/>
            </a:xfrm>
            <a:prstGeom prst="round2SameRect">
              <a:avLst>
                <a:gd name="adj1" fmla="val 0"/>
                <a:gd name="adj2" fmla="val 710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144000" rIns="108000" rtlCol="0" anchor="t"/>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GB" sz="800" b="1"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Max weight</a:t>
              </a:r>
              <a:r>
                <a:rPr kumimoji="0" lang="en-GB" sz="800" b="0"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 2kg</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GB" sz="800" b="1"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Max Dims Packets</a:t>
              </a:r>
              <a:r>
                <a:rPr kumimoji="0" lang="en-GB" sz="800" b="0"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 L + W + H must not exceed 900mm. No single dimension to exceed 600mm </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GB" sz="800" b="1"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Max Dims Rolls and Tubes</a:t>
              </a:r>
              <a:r>
                <a:rPr kumimoji="0" lang="en-GB" sz="800" b="0"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 L + (2 x diameter) must not exceed 1,040mm. L must not exceed 900mm</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GB" sz="800" b="1"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Min Dims</a:t>
              </a:r>
              <a:r>
                <a:rPr kumimoji="0" lang="en-GB" sz="800" b="0"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 140x90mm</a:t>
              </a:r>
            </a:p>
            <a:p>
              <a:pPr marL="0" marR="0" lvl="0" indent="0" algn="l" defTabSz="457200" rtl="0" eaLnBrk="1" fontAlgn="auto" latinLnBrk="0" hangingPunct="1">
                <a:lnSpc>
                  <a:spcPct val="100000"/>
                </a:lnSpc>
                <a:spcBef>
                  <a:spcPts val="0"/>
                </a:spcBef>
                <a:spcAft>
                  <a:spcPts val="30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endParaRPr>
            </a:p>
          </p:txBody>
        </p:sp>
        <p:pic>
          <p:nvPicPr>
            <p:cNvPr id="25" name="Picture 24">
              <a:extLst>
                <a:ext uri="{FF2B5EF4-FFF2-40B4-BE49-F238E27FC236}">
                  <a16:creationId xmlns:a16="http://schemas.microsoft.com/office/drawing/2014/main" id="{5060F13F-39D4-6C1E-E8AF-E3C16124E28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5780" b="98844" l="797" r="97610">
                          <a14:foregroundMark x1="6375" y1="76879" x2="6375" y2="76879"/>
                          <a14:foregroundMark x1="3586" y1="78035" x2="11554" y2="93064"/>
                          <a14:foregroundMark x1="11554" y1="93064" x2="11952" y2="93064"/>
                          <a14:foregroundMark x1="797" y1="76879" x2="2390" y2="80925"/>
                          <a14:foregroundMark x1="1992" y1="77457" x2="1992" y2="81503"/>
                          <a14:foregroundMark x1="10359" y1="98266" x2="10757" y2="98844"/>
                          <a14:foregroundMark x1="90040" y1="6358" x2="92032" y2="18497"/>
                          <a14:foregroundMark x1="94024" y1="7514" x2="97610" y2="19653"/>
                        </a14:backgroundRemoval>
                      </a14:imgEffect>
                    </a14:imgLayer>
                  </a14:imgProps>
                </a:ext>
                <a:ext uri="{28A0092B-C50C-407E-A947-70E740481C1C}">
                  <a14:useLocalDpi xmlns:a14="http://schemas.microsoft.com/office/drawing/2010/main" val="0"/>
                </a:ext>
              </a:extLst>
            </a:blip>
            <a:stretch>
              <a:fillRect/>
            </a:stretch>
          </p:blipFill>
          <p:spPr>
            <a:xfrm rot="20213549">
              <a:off x="7626054" y="2513136"/>
              <a:ext cx="782031" cy="538840"/>
            </a:xfrm>
            <a:prstGeom prst="rect">
              <a:avLst/>
            </a:prstGeom>
          </p:spPr>
        </p:pic>
        <p:grpSp>
          <p:nvGrpSpPr>
            <p:cNvPr id="26" name="Group 25">
              <a:extLst>
                <a:ext uri="{FF2B5EF4-FFF2-40B4-BE49-F238E27FC236}">
                  <a16:creationId xmlns:a16="http://schemas.microsoft.com/office/drawing/2014/main" id="{BAB3D75D-A905-7C22-FB2B-747387C533C6}"/>
                </a:ext>
              </a:extLst>
            </p:cNvPr>
            <p:cNvGrpSpPr>
              <a:grpSpLocks noChangeAspect="1"/>
            </p:cNvGrpSpPr>
            <p:nvPr/>
          </p:nvGrpSpPr>
          <p:grpSpPr>
            <a:xfrm>
              <a:off x="6786386" y="2644165"/>
              <a:ext cx="737942" cy="521473"/>
              <a:chOff x="5014516" y="5210176"/>
              <a:chExt cx="3299895" cy="2331893"/>
            </a:xfrm>
          </p:grpSpPr>
          <p:sp>
            <p:nvSpPr>
              <p:cNvPr id="27" name="Cube 26">
                <a:extLst>
                  <a:ext uri="{FF2B5EF4-FFF2-40B4-BE49-F238E27FC236}">
                    <a16:creationId xmlns:a16="http://schemas.microsoft.com/office/drawing/2014/main" id="{C9B31F59-5F25-EF1C-1A62-1D32FA39D9E9}"/>
                  </a:ext>
                </a:extLst>
              </p:cNvPr>
              <p:cNvSpPr/>
              <p:nvPr/>
            </p:nvSpPr>
            <p:spPr>
              <a:xfrm>
                <a:off x="5014516" y="5210176"/>
                <a:ext cx="3299895" cy="2331893"/>
              </a:xfrm>
              <a:prstGeom prst="cube">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0B1EEDAA-F9D7-CCDA-7782-AA1103512BE4}"/>
                  </a:ext>
                </a:extLst>
              </p:cNvPr>
              <p:cNvSpPr/>
              <p:nvPr/>
            </p:nvSpPr>
            <p:spPr>
              <a:xfrm>
                <a:off x="5606473" y="6423747"/>
                <a:ext cx="1499201" cy="7199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663966E4-F6FD-8FC7-5D0A-51D9DB4EC89D}"/>
                  </a:ext>
                </a:extLst>
              </p:cNvPr>
              <p:cNvSpPr>
                <a:spLocks noChangeAspect="1"/>
              </p:cNvSpPr>
              <p:nvPr/>
            </p:nvSpPr>
            <p:spPr>
              <a:xfrm>
                <a:off x="6787050" y="6498316"/>
                <a:ext cx="198000" cy="19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139659F8-325D-1F28-016A-AEEFACF7FCC2}"/>
                  </a:ext>
                </a:extLst>
              </p:cNvPr>
              <p:cNvGrpSpPr/>
              <p:nvPr/>
            </p:nvGrpSpPr>
            <p:grpSpPr>
              <a:xfrm>
                <a:off x="5970233" y="6887997"/>
                <a:ext cx="646698" cy="126000"/>
                <a:chOff x="7680184" y="3410234"/>
                <a:chExt cx="494617" cy="182483"/>
              </a:xfrm>
            </p:grpSpPr>
            <p:cxnSp>
              <p:nvCxnSpPr>
                <p:cNvPr id="31" name="Straight Connector 30">
                  <a:extLst>
                    <a:ext uri="{FF2B5EF4-FFF2-40B4-BE49-F238E27FC236}">
                      <a16:creationId xmlns:a16="http://schemas.microsoft.com/office/drawing/2014/main" id="{2B1CB062-B2B3-1512-3C6F-5F5277E632A3}"/>
                    </a:ext>
                  </a:extLst>
                </p:cNvPr>
                <p:cNvCxnSpPr>
                  <a:cxnSpLocks/>
                </p:cNvCxnSpPr>
                <p:nvPr/>
              </p:nvCxnSpPr>
              <p:spPr>
                <a:xfrm>
                  <a:off x="7719442" y="3412717"/>
                  <a:ext cx="0" cy="180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4AD73A1-CDC1-E283-082B-A3EA3E47B01B}"/>
                    </a:ext>
                  </a:extLst>
                </p:cNvPr>
                <p:cNvCxnSpPr>
                  <a:cxnSpLocks/>
                </p:cNvCxnSpPr>
                <p:nvPr/>
              </p:nvCxnSpPr>
              <p:spPr>
                <a:xfrm>
                  <a:off x="7680184" y="3412717"/>
                  <a:ext cx="0" cy="180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1182D7A-3882-6883-5D8F-DCFF3EE86F79}"/>
                    </a:ext>
                  </a:extLst>
                </p:cNvPr>
                <p:cNvCxnSpPr>
                  <a:cxnSpLocks/>
                </p:cNvCxnSpPr>
                <p:nvPr/>
              </p:nvCxnSpPr>
              <p:spPr>
                <a:xfrm>
                  <a:off x="7758700" y="3412717"/>
                  <a:ext cx="0" cy="180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C6AD201-30AB-D689-6862-1BB4E26C636D}"/>
                    </a:ext>
                  </a:extLst>
                </p:cNvPr>
                <p:cNvCxnSpPr>
                  <a:cxnSpLocks/>
                </p:cNvCxnSpPr>
                <p:nvPr/>
              </p:nvCxnSpPr>
              <p:spPr>
                <a:xfrm>
                  <a:off x="7797957" y="3412717"/>
                  <a:ext cx="0" cy="180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62278CA-B445-A32C-B97E-438E3DE92DF5}"/>
                    </a:ext>
                  </a:extLst>
                </p:cNvPr>
                <p:cNvCxnSpPr>
                  <a:cxnSpLocks/>
                </p:cNvCxnSpPr>
                <p:nvPr/>
              </p:nvCxnSpPr>
              <p:spPr>
                <a:xfrm>
                  <a:off x="7938343" y="3410234"/>
                  <a:ext cx="0" cy="180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4B61067-8250-72D0-997D-D40C547EDB0E}"/>
                    </a:ext>
                  </a:extLst>
                </p:cNvPr>
                <p:cNvCxnSpPr>
                  <a:cxnSpLocks/>
                </p:cNvCxnSpPr>
                <p:nvPr/>
              </p:nvCxnSpPr>
              <p:spPr>
                <a:xfrm>
                  <a:off x="7899085" y="3410234"/>
                  <a:ext cx="0" cy="180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BD1B5E7-FF03-69CB-539D-218D5E1F0880}"/>
                    </a:ext>
                  </a:extLst>
                </p:cNvPr>
                <p:cNvCxnSpPr>
                  <a:cxnSpLocks/>
                </p:cNvCxnSpPr>
                <p:nvPr/>
              </p:nvCxnSpPr>
              <p:spPr>
                <a:xfrm>
                  <a:off x="7977601" y="3410234"/>
                  <a:ext cx="0" cy="180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D95C3C9-1F1A-F76F-9123-31C907379BFD}"/>
                    </a:ext>
                  </a:extLst>
                </p:cNvPr>
                <p:cNvCxnSpPr>
                  <a:cxnSpLocks/>
                </p:cNvCxnSpPr>
                <p:nvPr/>
              </p:nvCxnSpPr>
              <p:spPr>
                <a:xfrm>
                  <a:off x="8016858" y="3410234"/>
                  <a:ext cx="0" cy="180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A7F088B-964D-2D85-E7EC-E4D6053B7E3D}"/>
                    </a:ext>
                  </a:extLst>
                </p:cNvPr>
                <p:cNvCxnSpPr>
                  <a:cxnSpLocks/>
                </p:cNvCxnSpPr>
                <p:nvPr/>
              </p:nvCxnSpPr>
              <p:spPr>
                <a:xfrm>
                  <a:off x="8096286" y="3410234"/>
                  <a:ext cx="0" cy="180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91945CB-3A0F-1663-7A8F-B51334BF707D}"/>
                    </a:ext>
                  </a:extLst>
                </p:cNvPr>
                <p:cNvCxnSpPr>
                  <a:cxnSpLocks/>
                </p:cNvCxnSpPr>
                <p:nvPr/>
              </p:nvCxnSpPr>
              <p:spPr>
                <a:xfrm>
                  <a:off x="8057028" y="3410234"/>
                  <a:ext cx="0" cy="180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176B1DA-B4C7-AB78-0077-92D0F5FB7ADA}"/>
                    </a:ext>
                  </a:extLst>
                </p:cNvPr>
                <p:cNvCxnSpPr>
                  <a:cxnSpLocks/>
                </p:cNvCxnSpPr>
                <p:nvPr/>
              </p:nvCxnSpPr>
              <p:spPr>
                <a:xfrm>
                  <a:off x="8135544" y="3410234"/>
                  <a:ext cx="0" cy="180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AE2578E-16F5-CEE5-2993-295D2E2A0E40}"/>
                    </a:ext>
                  </a:extLst>
                </p:cNvPr>
                <p:cNvCxnSpPr>
                  <a:cxnSpLocks/>
                </p:cNvCxnSpPr>
                <p:nvPr/>
              </p:nvCxnSpPr>
              <p:spPr>
                <a:xfrm>
                  <a:off x="8174801" y="3410234"/>
                  <a:ext cx="0" cy="18000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grpSp>
        </p:grpSp>
      </p:grpSp>
      <p:sp>
        <p:nvSpPr>
          <p:cNvPr id="43" name="Rectangle: Rounded Corners 42">
            <a:extLst>
              <a:ext uri="{FF2B5EF4-FFF2-40B4-BE49-F238E27FC236}">
                <a16:creationId xmlns:a16="http://schemas.microsoft.com/office/drawing/2014/main" id="{73647C41-67A3-CE93-FD59-3BF69D432621}"/>
              </a:ext>
            </a:extLst>
          </p:cNvPr>
          <p:cNvSpPr/>
          <p:nvPr/>
        </p:nvSpPr>
        <p:spPr>
          <a:xfrm>
            <a:off x="323849" y="3399842"/>
            <a:ext cx="8496299" cy="1404858"/>
          </a:xfrm>
          <a:prstGeom prst="roundRect">
            <a:avLst>
              <a:gd name="adj" fmla="val 9819"/>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72000" rIns="144000" bIns="72000" numCol="2" spcCol="180000" rtlCol="0" anchor="t"/>
          <a:lstStyle/>
          <a:p>
            <a:pPr marL="0" marR="0" lvl="0" indent="0" algn="l" defTabSz="914400" rtl="0" eaLnBrk="1" fontAlgn="auto" latinLnBrk="0" hangingPunct="1">
              <a:lnSpc>
                <a:spcPct val="125000"/>
              </a:lnSpc>
              <a:spcBef>
                <a:spcPts val="0"/>
              </a:spcBef>
              <a:spcAft>
                <a:spcPts val="60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What you cannot send:</a:t>
            </a:r>
            <a:br>
              <a:rPr kumimoji="0" lang="en-GB" sz="900" b="1"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br>
            <a:r>
              <a:rPr kumimoji="0" lang="en-GB" sz="800" b="1"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Dangerous Goods </a:t>
            </a:r>
            <a:r>
              <a:rPr kumimoji="0" lang="en-GB" sz="800" b="0"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 It is the customers responsibility to check if the items are accepted by the destination country. (A Material Safety Data Sheet (MSDS) can be provided to GMBSupport@deutschepost.com to check).</a:t>
            </a:r>
            <a:endParaRPr kumimoji="0" lang="en-GB" sz="800" b="1"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endParaRPr>
          </a:p>
          <a:p>
            <a:pPr marL="0" marR="0" lvl="0" indent="0" algn="l" defTabSz="914400" rtl="0" eaLnBrk="1" fontAlgn="auto" latinLnBrk="0" hangingPunct="1">
              <a:lnSpc>
                <a:spcPct val="125000"/>
              </a:lnSpc>
              <a:spcBef>
                <a:spcPts val="0"/>
              </a:spcBef>
              <a:spcAft>
                <a:spcPts val="600"/>
              </a:spcAft>
              <a:buClrTx/>
              <a:buSzTx/>
              <a:buFontTx/>
              <a:buNone/>
              <a:tabLst/>
              <a:defRPr/>
            </a:pPr>
            <a:r>
              <a:rPr kumimoji="0" lang="en-GB" sz="800" b="1"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Prohibited and Restricted items </a:t>
            </a:r>
            <a:r>
              <a:rPr kumimoji="0" lang="en-GB" sz="800" b="0"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 It is the customers responsibility to check if the items are accepted by the destination countries </a:t>
            </a:r>
            <a:br>
              <a:rPr kumimoji="0" lang="en-GB" sz="800" b="0"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br>
            <a:r>
              <a:rPr kumimoji="0" lang="en-GB" sz="800" b="0"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(you can direct customers towards the World Customs Organisation).</a:t>
            </a:r>
          </a:p>
          <a:p>
            <a:pPr marL="0" marR="0" lvl="0" indent="0" algn="l" defTabSz="914400" rtl="0" eaLnBrk="1" fontAlgn="auto" latinLnBrk="0" hangingPunct="1">
              <a:lnSpc>
                <a:spcPct val="125000"/>
              </a:lnSpc>
              <a:spcBef>
                <a:spcPts val="0"/>
              </a:spcBef>
              <a:spcAft>
                <a:spcPts val="60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 </a:t>
            </a:r>
            <a:br>
              <a:rPr kumimoji="0" lang="en-GB" sz="800" b="1"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br>
            <a:r>
              <a:rPr kumimoji="0" lang="en-GB" sz="800" b="1"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Out of Scope items </a:t>
            </a:r>
            <a:r>
              <a:rPr kumimoji="0" lang="en-GB" sz="800" b="0"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 Items which exceed the maximum dimensions or the 2kg weight limit cannot be forwarded via the international mail network. To avoid unnecessary delays and costs, please ensure that all items sent are within the maximum size and weight limits.</a:t>
            </a:r>
          </a:p>
          <a:p>
            <a:pPr marL="0" marR="0" lvl="0" indent="0" algn="l" defTabSz="914400" rtl="0" eaLnBrk="1" fontAlgn="auto" latinLnBrk="0" hangingPunct="1">
              <a:lnSpc>
                <a:spcPct val="125000"/>
              </a:lnSpc>
              <a:spcBef>
                <a:spcPts val="0"/>
              </a:spcBef>
              <a:spcAft>
                <a:spcPts val="600"/>
              </a:spcAft>
              <a:buClrTx/>
              <a:buSzTx/>
              <a:buFontTx/>
              <a:buNone/>
              <a:tabLst/>
              <a:defRPr/>
            </a:pPr>
            <a:r>
              <a:rPr kumimoji="0" lang="en-GB" sz="800" b="1"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Domestic Mail </a:t>
            </a:r>
            <a:r>
              <a:rPr kumimoji="0" lang="en-GB" sz="800" b="0"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a:t>
            </a:r>
            <a:r>
              <a:rPr kumimoji="0" lang="en-GB" sz="800" b="1"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 </a:t>
            </a:r>
            <a:r>
              <a:rPr kumimoji="0" lang="en-GB" sz="800" b="0"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This is considered ‘ABA remail’ and is prohibited under Universal Postal Union (UPU) international mail regulations.</a:t>
            </a:r>
          </a:p>
        </p:txBody>
      </p:sp>
    </p:spTree>
    <p:extLst>
      <p:ext uri="{BB962C8B-B14F-4D97-AF65-F5344CB8AC3E}">
        <p14:creationId xmlns:p14="http://schemas.microsoft.com/office/powerpoint/2010/main" val="689628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B33C70E-C196-DE93-86FD-3F7BE3C8A8FC}"/>
              </a:ext>
            </a:extLst>
          </p:cNvPr>
          <p:cNvSpPr/>
          <p:nvPr/>
        </p:nvSpPr>
        <p:spPr>
          <a:xfrm>
            <a:off x="323850" y="1188000"/>
            <a:ext cx="2735263" cy="2412000"/>
          </a:xfrm>
          <a:prstGeom prst="roundRect">
            <a:avLst>
              <a:gd name="adj" fmla="val 575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36000" rIns="180000" bIns="108000" rtlCol="0" anchor="t">
            <a:spAutoFit/>
          </a:bodyPr>
          <a:lstStyle/>
          <a:p>
            <a:pPr marL="0" marR="0" lvl="0" indent="0" algn="l" defTabSz="457200" rtl="0" eaLnBrk="1" fontAlgn="auto" latinLnBrk="0" hangingPunct="1">
              <a:lnSpc>
                <a:spcPct val="125000"/>
              </a:lnSpc>
              <a:spcBef>
                <a:spcPts val="0"/>
              </a:spcBef>
              <a:spcAft>
                <a:spcPts val="600"/>
              </a:spcAft>
              <a:buClrTx/>
              <a:buSzTx/>
              <a:buFontTx/>
              <a:buNone/>
              <a:tabLst/>
              <a:defRPr/>
            </a:pPr>
            <a:r>
              <a:rPr kumimoji="0" lang="en-GB" sz="1000" b="1" i="0" u="none" strike="noStrike" kern="1200" cap="none" spc="0" normalizeH="0" baseline="0" noProof="0" dirty="0">
                <a:ln>
                  <a:noFill/>
                </a:ln>
                <a:solidFill>
                  <a:schemeClr val="tx1"/>
                </a:solidFill>
                <a:effectLst/>
                <a:uLnTx/>
                <a:uFillTx/>
                <a:latin typeface="Delivery" panose="020F0503020204020204" pitchFamily="34" charset="0"/>
                <a:ea typeface="Delivery" panose="020F0503020204020204" pitchFamily="34" charset="0"/>
                <a:cs typeface="Delivery" panose="020F0503020204020204" pitchFamily="34" charset="0"/>
              </a:rPr>
              <a:t>DHL Medical Express is a premium service that combines our logistics expertise with a dedicated and unique range of features to 180 countries.</a:t>
            </a:r>
          </a:p>
          <a:p>
            <a:pPr marL="0" marR="0" lvl="0" indent="0" algn="l" defTabSz="914400" rtl="0" eaLnBrk="1" fontAlgn="auto" latinLnBrk="0" hangingPunct="1">
              <a:lnSpc>
                <a:spcPct val="125000"/>
              </a:lnSpc>
              <a:spcBef>
                <a:spcPts val="0"/>
              </a:spcBef>
              <a:spcAft>
                <a:spcPts val="60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Delivery" panose="020F0503020204020204" pitchFamily="34" charset="0"/>
                <a:ea typeface="Delivery" panose="020F0503020204020204" pitchFamily="34" charset="0"/>
                <a:cs typeface="Delivery" panose="020F0503020204020204" pitchFamily="34" charset="0"/>
              </a:rPr>
              <a:t>Medical Express shipments are flagged within our network with the utmost priority. Our capability provides real value to your business through speed, efficiency, safety and peace of mind for you, your sponsors, and patients. We process your shipments with extreme care and attention in the shortest time possible. We focus on what is inside the box because we understand that each shipment is there to help save lives.</a:t>
            </a:r>
          </a:p>
        </p:txBody>
      </p:sp>
      <p:sp>
        <p:nvSpPr>
          <p:cNvPr id="2" name="Title 1">
            <a:extLst>
              <a:ext uri="{FF2B5EF4-FFF2-40B4-BE49-F238E27FC236}">
                <a16:creationId xmlns:a16="http://schemas.microsoft.com/office/drawing/2014/main" id="{B364207E-5F8F-ED2C-5508-8EA484BC7889}"/>
              </a:ext>
            </a:extLst>
          </p:cNvPr>
          <p:cNvSpPr>
            <a:spLocks noGrp="1"/>
          </p:cNvSpPr>
          <p:nvPr>
            <p:ph type="title"/>
          </p:nvPr>
        </p:nvSpPr>
        <p:spPr/>
        <p:txBody>
          <a:bodyPr/>
          <a:lstStyle/>
          <a:p>
            <a:r>
              <a:rPr lang="en-GB" sz="2800" dirty="0"/>
              <a:t>DHL Medical Express</a:t>
            </a:r>
          </a:p>
        </p:txBody>
      </p:sp>
      <p:sp>
        <p:nvSpPr>
          <p:cNvPr id="3" name="Content Placeholder 2">
            <a:extLst>
              <a:ext uri="{FF2B5EF4-FFF2-40B4-BE49-F238E27FC236}">
                <a16:creationId xmlns:a16="http://schemas.microsoft.com/office/drawing/2014/main" id="{97C1ABBC-41AC-515A-CA57-5EDBF26CB90C}"/>
              </a:ext>
            </a:extLst>
          </p:cNvPr>
          <p:cNvSpPr>
            <a:spLocks noGrp="1"/>
          </p:cNvSpPr>
          <p:nvPr>
            <p:ph sz="quarter" idx="14"/>
          </p:nvPr>
        </p:nvSpPr>
        <p:spPr>
          <a:xfrm>
            <a:off x="3177540" y="1150938"/>
            <a:ext cx="2698261" cy="3528000"/>
          </a:xfrm>
        </p:spPr>
        <p:txBody>
          <a:bodyPr/>
          <a:lstStyle/>
          <a:p>
            <a:pPr marL="171450" marR="0" lvl="0" indent="-171450" algn="l" defTabSz="685800" rtl="0" eaLnBrk="1" fontAlgn="auto" latinLnBrk="0" hangingPunct="1">
              <a:lnSpc>
                <a:spcPct val="125000"/>
              </a:lnSpc>
              <a:spcBef>
                <a:spcPts val="0"/>
              </a:spcBef>
              <a:spcAft>
                <a:spcPts val="600"/>
              </a:spcAft>
              <a:buClrTx/>
              <a:buSzTx/>
              <a:buFont typeface="Delivery" panose="020F0503020204020204" pitchFamily="34" charset="0"/>
              <a:buChar char="⬛"/>
              <a:tabLst/>
              <a:defRPr/>
            </a:pPr>
            <a:r>
              <a:rPr kumimoji="0" lang="en-GB" sz="800" b="1"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Meeting short lead times </a:t>
            </a:r>
            <a:r>
              <a:rPr kumimoji="0" lang="en-GB" sz="800" b="0"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for earliest delivery – Fast, flexible pickup and earliest possible delivery Monday-Saturday; short notice booking; priority handling; customs expertise </a:t>
            </a:r>
          </a:p>
          <a:p>
            <a:pPr marL="171450" marR="0" lvl="0" indent="-171450" algn="l" defTabSz="685800" rtl="0" eaLnBrk="1" fontAlgn="auto" latinLnBrk="0" hangingPunct="1">
              <a:lnSpc>
                <a:spcPct val="125000"/>
              </a:lnSpc>
              <a:spcBef>
                <a:spcPts val="0"/>
              </a:spcBef>
              <a:spcAft>
                <a:spcPts val="600"/>
              </a:spcAft>
              <a:buClrTx/>
              <a:buSzTx/>
              <a:buFont typeface="Delivery" panose="020F0503020204020204" pitchFamily="34" charset="0"/>
              <a:buChar char="⬛"/>
              <a:tabLst/>
              <a:defRPr/>
            </a:pPr>
            <a:r>
              <a:rPr kumimoji="0" lang="en-GB" sz="800" b="1"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Protecting sensitive medical items </a:t>
            </a:r>
            <a:r>
              <a:rPr kumimoji="0" lang="en-GB" sz="800" b="0"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 Temperature control for ambient/controlled room temperature, chilled, and frozen contents </a:t>
            </a:r>
          </a:p>
          <a:p>
            <a:pPr marL="171450" marR="0" lvl="0" indent="-171450" algn="l" defTabSz="685800" rtl="0" eaLnBrk="1" fontAlgn="auto" latinLnBrk="0" hangingPunct="1">
              <a:lnSpc>
                <a:spcPct val="125000"/>
              </a:lnSpc>
              <a:spcBef>
                <a:spcPts val="0"/>
              </a:spcBef>
              <a:spcAft>
                <a:spcPts val="600"/>
              </a:spcAft>
              <a:buClrTx/>
              <a:buSzTx/>
              <a:buFont typeface="Delivery" panose="020F0503020204020204" pitchFamily="34" charset="0"/>
              <a:buChar char="⬛"/>
              <a:tabLst/>
              <a:defRPr/>
            </a:pPr>
            <a:r>
              <a:rPr kumimoji="0" lang="en-GB" sz="800" b="1"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Complying with all dangerous goods regulations </a:t>
            </a:r>
            <a:r>
              <a:rPr kumimoji="0" lang="en-GB" sz="800" b="0"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 Fully compliant with local, regional, and IATA regulations;       DG-compliant transportation</a:t>
            </a:r>
          </a:p>
          <a:p>
            <a:pPr marL="171450" marR="0" lvl="0" indent="-171450" algn="l" defTabSz="685800" rtl="0" eaLnBrk="1" fontAlgn="auto" latinLnBrk="0" hangingPunct="1">
              <a:lnSpc>
                <a:spcPct val="125000"/>
              </a:lnSpc>
              <a:spcBef>
                <a:spcPts val="0"/>
              </a:spcBef>
              <a:spcAft>
                <a:spcPts val="600"/>
              </a:spcAft>
              <a:buClrTx/>
              <a:buSzTx/>
              <a:buFont typeface="Delivery" panose="020F0503020204020204" pitchFamily="34" charset="0"/>
              <a:buChar char="⬛"/>
              <a:tabLst/>
              <a:defRPr/>
            </a:pPr>
            <a:r>
              <a:rPr kumimoji="0" lang="en-GB" sz="800" b="1"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Providing pre-conditioned packaging and sensors </a:t>
            </a:r>
            <a:r>
              <a:rPr kumimoji="0" lang="en-GB" sz="800" b="0"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 Specialist packaging for temperature-controlled hazardous/dangerous goods; dry ice; high-quality smart sensors; returns process </a:t>
            </a:r>
          </a:p>
          <a:p>
            <a:pPr marL="171450" marR="0" lvl="0" indent="-171450" algn="l" defTabSz="685800" rtl="0" eaLnBrk="1" fontAlgn="auto" latinLnBrk="0" hangingPunct="1">
              <a:lnSpc>
                <a:spcPct val="125000"/>
              </a:lnSpc>
              <a:spcBef>
                <a:spcPts val="0"/>
              </a:spcBef>
              <a:spcAft>
                <a:spcPts val="600"/>
              </a:spcAft>
              <a:buClrTx/>
              <a:buSzTx/>
              <a:buFont typeface="Delivery" panose="020F0503020204020204" pitchFamily="34" charset="0"/>
              <a:buChar char="⬛"/>
              <a:tabLst/>
              <a:defRPr/>
            </a:pPr>
            <a:r>
              <a:rPr kumimoji="0" lang="en-GB" sz="800" b="1"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Ensuring full end to end shipment visibility </a:t>
            </a:r>
            <a:r>
              <a:rPr kumimoji="0" lang="en-GB" sz="800" b="0"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 24/7/365 real-time shipment monitoring; DHL Quality Control Centre (QCC); seamless information flows </a:t>
            </a:r>
          </a:p>
          <a:p>
            <a:pPr marL="171450" marR="0" lvl="0" indent="-171450" algn="l" defTabSz="685800" rtl="0" eaLnBrk="1" fontAlgn="auto" latinLnBrk="0" hangingPunct="1">
              <a:lnSpc>
                <a:spcPct val="125000"/>
              </a:lnSpc>
              <a:spcBef>
                <a:spcPts val="0"/>
              </a:spcBef>
              <a:spcAft>
                <a:spcPts val="600"/>
              </a:spcAft>
              <a:buClrTx/>
              <a:buSzTx/>
              <a:buFont typeface="Delivery" panose="020F0503020204020204" pitchFamily="34" charset="0"/>
              <a:buChar char="⬛"/>
              <a:tabLst/>
              <a:defRPr/>
            </a:pPr>
            <a:r>
              <a:rPr kumimoji="0" lang="en-GB" sz="800" b="1"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Making it easy to book each shipment </a:t>
            </a:r>
            <a:r>
              <a:rPr kumimoji="0" lang="en-GB" sz="800" b="0"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 via dedicated customer service team</a:t>
            </a:r>
          </a:p>
          <a:p>
            <a:endParaRPr lang="en-GB" dirty="0"/>
          </a:p>
        </p:txBody>
      </p:sp>
      <p:pic>
        <p:nvPicPr>
          <p:cNvPr id="4" name="Picture 3">
            <a:extLst>
              <a:ext uri="{FF2B5EF4-FFF2-40B4-BE49-F238E27FC236}">
                <a16:creationId xmlns:a16="http://schemas.microsoft.com/office/drawing/2014/main" id="{C547B7F0-B352-9A9A-7D99-C011F7BC6A69}"/>
              </a:ext>
            </a:extLst>
          </p:cNvPr>
          <p:cNvPicPr>
            <a:picLocks noChangeAspect="1"/>
          </p:cNvPicPr>
          <p:nvPr/>
        </p:nvPicPr>
        <p:blipFill>
          <a:blip r:embed="rId2"/>
          <a:srcRect b="3889"/>
          <a:stretch/>
        </p:blipFill>
        <p:spPr>
          <a:xfrm>
            <a:off x="6084168" y="200025"/>
            <a:ext cx="2871000" cy="4943475"/>
          </a:xfrm>
          <a:prstGeom prst="rect">
            <a:avLst/>
          </a:prstGeom>
        </p:spPr>
      </p:pic>
    </p:spTree>
    <p:extLst>
      <p:ext uri="{BB962C8B-B14F-4D97-AF65-F5344CB8AC3E}">
        <p14:creationId xmlns:p14="http://schemas.microsoft.com/office/powerpoint/2010/main" val="3520589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A4A49-2FD4-6CDA-B194-9CF85C224CE1}"/>
              </a:ext>
            </a:extLst>
          </p:cNvPr>
          <p:cNvSpPr>
            <a:spLocks noGrp="1"/>
          </p:cNvSpPr>
          <p:nvPr>
            <p:ph type="title"/>
          </p:nvPr>
        </p:nvSpPr>
        <p:spPr/>
        <p:txBody>
          <a:bodyPr/>
          <a:lstStyle/>
          <a:p>
            <a:r>
              <a:rPr lang="en-GB" sz="2800" dirty="0"/>
              <a:t>NEUPC Value Proposition</a:t>
            </a:r>
          </a:p>
        </p:txBody>
      </p:sp>
      <p:sp>
        <p:nvSpPr>
          <p:cNvPr id="3" name="Content Placeholder 2">
            <a:extLst>
              <a:ext uri="{FF2B5EF4-FFF2-40B4-BE49-F238E27FC236}">
                <a16:creationId xmlns:a16="http://schemas.microsoft.com/office/drawing/2014/main" id="{F4526166-985D-2370-FDCD-A6FF2340848C}"/>
              </a:ext>
            </a:extLst>
          </p:cNvPr>
          <p:cNvSpPr>
            <a:spLocks noGrp="1"/>
          </p:cNvSpPr>
          <p:nvPr>
            <p:ph sz="quarter" idx="14"/>
          </p:nvPr>
        </p:nvSpPr>
        <p:spPr>
          <a:xfrm>
            <a:off x="324000" y="1150938"/>
            <a:ext cx="8495999" cy="30448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0000"/>
                </a:solidFill>
                <a:effectLst/>
                <a:uLnTx/>
                <a:uFillTx/>
                <a:latin typeface="Delivery Cd Black" panose="020F0906020204020204" pitchFamily="34" charset="0"/>
                <a:ea typeface="Delivery Cd Black" panose="020F0906020204020204" pitchFamily="34" charset="0"/>
                <a:cs typeface="Delivery Cd Black" panose="020F0906020204020204" pitchFamily="34" charset="0"/>
              </a:rPr>
              <a:t>Beyond Universities…</a:t>
            </a:r>
            <a:r>
              <a:rPr kumimoji="0" lang="en-GB" b="0" i="0" u="none" strike="noStrike" kern="1200" cap="none" spc="0" normalizeH="0" baseline="0" noProof="0" dirty="0">
                <a:ln>
                  <a:noFill/>
                </a:ln>
                <a:solidFill>
                  <a:srgbClr val="000000"/>
                </a:solidFill>
                <a:effectLst/>
                <a:uLnTx/>
                <a:uFillTx/>
                <a:latin typeface="Delivery Regular" panose="020F0503020204020204" pitchFamily="34" charset="0"/>
                <a:ea typeface="Aptos" panose="020B0004020202020204" pitchFamily="34" charset="0"/>
                <a:cs typeface="Aptos" panose="020B0004020202020204" pitchFamily="34" charset="0"/>
              </a:rPr>
              <a:t>Serving colleges, education authorities, agricultural colleges, and research facilities across the UK.</a:t>
            </a:r>
            <a:endParaRPr kumimoji="0" lang="en-GB" b="0" i="0" u="none" strike="noStrike" kern="1200" cap="none" spc="0" normalizeH="0" baseline="0" noProof="0" dirty="0">
              <a:ln>
                <a:noFill/>
              </a:ln>
              <a:solidFill>
                <a:srgbClr val="000000"/>
              </a:solidFill>
              <a:effectLst/>
              <a:uLnTx/>
              <a:uFillTx/>
              <a:latin typeface="Aptos" panose="020B0004020202020204" pitchFamily="34" charset="0"/>
              <a:ea typeface="Aptos" panose="020B0004020202020204" pitchFamily="34" charset="0"/>
              <a:cs typeface="Aptos" panose="020B0004020202020204" pitchFamily="34" charset="0"/>
            </a:endParaRPr>
          </a:p>
          <a:p>
            <a:endParaRPr lang="en-GB" dirty="0"/>
          </a:p>
        </p:txBody>
      </p:sp>
      <p:grpSp>
        <p:nvGrpSpPr>
          <p:cNvPr id="23" name="Group 22">
            <a:extLst>
              <a:ext uri="{FF2B5EF4-FFF2-40B4-BE49-F238E27FC236}">
                <a16:creationId xmlns:a16="http://schemas.microsoft.com/office/drawing/2014/main" id="{FADB675C-3FCD-B618-2E8F-F89941620325}"/>
              </a:ext>
            </a:extLst>
          </p:cNvPr>
          <p:cNvGrpSpPr/>
          <p:nvPr/>
        </p:nvGrpSpPr>
        <p:grpSpPr>
          <a:xfrm>
            <a:off x="323850" y="1454436"/>
            <a:ext cx="1260150" cy="3463601"/>
            <a:chOff x="323850" y="1303179"/>
            <a:chExt cx="1260150" cy="3463601"/>
          </a:xfrm>
          <a:effectLst/>
        </p:grpSpPr>
        <p:sp>
          <p:nvSpPr>
            <p:cNvPr id="4" name="Rectangle 3">
              <a:extLst>
                <a:ext uri="{FF2B5EF4-FFF2-40B4-BE49-F238E27FC236}">
                  <a16:creationId xmlns:a16="http://schemas.microsoft.com/office/drawing/2014/main" id="{459CA0D6-411C-9A1A-1DE9-E1BCE8F194A5}"/>
                </a:ext>
              </a:extLst>
            </p:cNvPr>
            <p:cNvSpPr/>
            <p:nvPr/>
          </p:nvSpPr>
          <p:spPr>
            <a:xfrm>
              <a:off x="324000" y="3290780"/>
              <a:ext cx="1260000" cy="46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noAutofit/>
            </a:bodyPr>
            <a:lstStyle/>
            <a:p>
              <a:pPr algn="ctr">
                <a:lnSpc>
                  <a:spcPct val="80000"/>
                </a:lnSpc>
              </a:pPr>
              <a:r>
                <a:rPr lang="en-GB" sz="1200" b="1" dirty="0">
                  <a:solidFill>
                    <a:schemeClr val="bg1"/>
                  </a:solidFill>
                </a:rPr>
                <a:t>Fixed FSC</a:t>
              </a:r>
            </a:p>
          </p:txBody>
        </p:sp>
        <p:sp>
          <p:nvSpPr>
            <p:cNvPr id="10" name="Rectangle: Top Corners Rounded 9">
              <a:extLst>
                <a:ext uri="{FF2B5EF4-FFF2-40B4-BE49-F238E27FC236}">
                  <a16:creationId xmlns:a16="http://schemas.microsoft.com/office/drawing/2014/main" id="{9A99E7CC-6FCE-C2CE-4D28-E68DCA379A11}"/>
                </a:ext>
              </a:extLst>
            </p:cNvPr>
            <p:cNvSpPr/>
            <p:nvPr/>
          </p:nvSpPr>
          <p:spPr>
            <a:xfrm>
              <a:off x="324000" y="3758780"/>
              <a:ext cx="1260000" cy="1008000"/>
            </a:xfrm>
            <a:prstGeom prst="round2SameRect">
              <a:avLst>
                <a:gd name="adj1" fmla="val 0"/>
                <a:gd name="adj2" fmla="val 1583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t">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Fixed rates of 15% TDI and 10% DOM when it comes to Fuel Surcharges.</a:t>
              </a:r>
            </a:p>
          </p:txBody>
        </p:sp>
        <p:pic>
          <p:nvPicPr>
            <p:cNvPr id="17" name="Picture 16" descr="A hand holding a gas nozzle&#10;&#10;AI-generated content may be incorrect.">
              <a:extLst>
                <a:ext uri="{FF2B5EF4-FFF2-40B4-BE49-F238E27FC236}">
                  <a16:creationId xmlns:a16="http://schemas.microsoft.com/office/drawing/2014/main" id="{43E8AF55-1CCC-EC75-0DA6-393EB91BD8BF}"/>
                </a:ext>
              </a:extLst>
            </p:cNvPr>
            <p:cNvPicPr>
              <a:picLocks noChangeAspect="1"/>
            </p:cNvPicPr>
            <p:nvPr/>
          </p:nvPicPr>
          <p:blipFill>
            <a:blip r:embed="rId2">
              <a:extLst>
                <a:ext uri="{28A0092B-C50C-407E-A947-70E740481C1C}">
                  <a14:useLocalDpi xmlns:a14="http://schemas.microsoft.com/office/drawing/2010/main" val="0"/>
                </a:ext>
              </a:extLst>
            </a:blip>
            <a:srcRect l="28657" r="35596"/>
            <a:stretch/>
          </p:blipFill>
          <p:spPr>
            <a:xfrm>
              <a:off x="323850" y="1303179"/>
              <a:ext cx="1260000" cy="1988132"/>
            </a:xfrm>
            <a:prstGeom prst="round2SameRect">
              <a:avLst>
                <a:gd name="adj1" fmla="val 11186"/>
                <a:gd name="adj2" fmla="val 0"/>
              </a:avLst>
            </a:prstGeom>
            <a:blipFill>
              <a:blip r:embed="rId3"/>
              <a:stretch>
                <a:fillRect/>
              </a:stretch>
            </a:blipFill>
            <a:ln w="6350">
              <a:noFill/>
            </a:ln>
            <a:effectLst/>
          </p:spPr>
        </p:pic>
      </p:grpSp>
      <p:grpSp>
        <p:nvGrpSpPr>
          <p:cNvPr id="24" name="Group 23">
            <a:extLst>
              <a:ext uri="{FF2B5EF4-FFF2-40B4-BE49-F238E27FC236}">
                <a16:creationId xmlns:a16="http://schemas.microsoft.com/office/drawing/2014/main" id="{E0CA126B-EF19-84C1-21B0-F7C3435BD23D}"/>
              </a:ext>
            </a:extLst>
          </p:cNvPr>
          <p:cNvGrpSpPr/>
          <p:nvPr/>
        </p:nvGrpSpPr>
        <p:grpSpPr>
          <a:xfrm>
            <a:off x="1778280" y="1454436"/>
            <a:ext cx="1260120" cy="3463601"/>
            <a:chOff x="1778280" y="1303179"/>
            <a:chExt cx="1260120" cy="3463601"/>
          </a:xfrm>
          <a:effectLst/>
        </p:grpSpPr>
        <p:sp>
          <p:nvSpPr>
            <p:cNvPr id="5" name="Rectangle 4">
              <a:extLst>
                <a:ext uri="{FF2B5EF4-FFF2-40B4-BE49-F238E27FC236}">
                  <a16:creationId xmlns:a16="http://schemas.microsoft.com/office/drawing/2014/main" id="{7E2227F8-2216-4BD1-0370-BEBCED2A9CB6}"/>
                </a:ext>
              </a:extLst>
            </p:cNvPr>
            <p:cNvSpPr/>
            <p:nvPr/>
          </p:nvSpPr>
          <p:spPr>
            <a:xfrm>
              <a:off x="1778400" y="3290780"/>
              <a:ext cx="1260000" cy="46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noAutofit/>
            </a:bodyPr>
            <a:lstStyle/>
            <a:p>
              <a:pPr algn="ctr">
                <a:lnSpc>
                  <a:spcPct val="80000"/>
                </a:lnSpc>
              </a:pPr>
              <a:r>
                <a:rPr lang="en-GB" sz="1200" b="1" dirty="0">
                  <a:solidFill>
                    <a:schemeClr val="bg1"/>
                  </a:solidFill>
                </a:rPr>
                <a:t>Rates &amp; Surcharges</a:t>
              </a:r>
            </a:p>
          </p:txBody>
        </p:sp>
        <p:sp>
          <p:nvSpPr>
            <p:cNvPr id="11" name="Rectangle: Top Corners Rounded 10">
              <a:extLst>
                <a:ext uri="{FF2B5EF4-FFF2-40B4-BE49-F238E27FC236}">
                  <a16:creationId xmlns:a16="http://schemas.microsoft.com/office/drawing/2014/main" id="{DF9AFDDE-0BF0-5480-51AF-647E8DE9DDC2}"/>
                </a:ext>
              </a:extLst>
            </p:cNvPr>
            <p:cNvSpPr/>
            <p:nvPr/>
          </p:nvSpPr>
          <p:spPr>
            <a:xfrm>
              <a:off x="1778400" y="3758780"/>
              <a:ext cx="1260000" cy="1008000"/>
            </a:xfrm>
            <a:prstGeom prst="round2SameRect">
              <a:avLst>
                <a:gd name="adj1" fmla="val 0"/>
                <a:gd name="adj2" fmla="val 1583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t">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A set pre-approved discounted tariff available to all NEUPC members which includes exemptions and no GPI Increase.</a:t>
              </a:r>
            </a:p>
          </p:txBody>
        </p:sp>
        <p:pic>
          <p:nvPicPr>
            <p:cNvPr id="18" name="Picture 17" descr="A person standing under money&#10;&#10;AI-generated content may be incorrect.">
              <a:extLst>
                <a:ext uri="{FF2B5EF4-FFF2-40B4-BE49-F238E27FC236}">
                  <a16:creationId xmlns:a16="http://schemas.microsoft.com/office/drawing/2014/main" id="{4BE20423-0DA2-C918-E879-119348D1EA41}"/>
                </a:ext>
              </a:extLst>
            </p:cNvPr>
            <p:cNvPicPr>
              <a:picLocks noChangeAspect="1"/>
            </p:cNvPicPr>
            <p:nvPr/>
          </p:nvPicPr>
          <p:blipFill>
            <a:blip r:embed="rId4">
              <a:extLst>
                <a:ext uri="{28A0092B-C50C-407E-A947-70E740481C1C}">
                  <a14:useLocalDpi xmlns:a14="http://schemas.microsoft.com/office/drawing/2010/main" val="0"/>
                </a:ext>
              </a:extLst>
            </a:blip>
            <a:srcRect l="24855" r="39497"/>
            <a:stretch/>
          </p:blipFill>
          <p:spPr>
            <a:xfrm>
              <a:off x="1778280" y="1303179"/>
              <a:ext cx="1260000" cy="1988125"/>
            </a:xfrm>
            <a:prstGeom prst="round2SameRect">
              <a:avLst/>
            </a:prstGeom>
            <a:ln w="6350">
              <a:noFill/>
            </a:ln>
            <a:effectLst/>
          </p:spPr>
        </p:pic>
      </p:grpSp>
      <p:grpSp>
        <p:nvGrpSpPr>
          <p:cNvPr id="25" name="Group 24">
            <a:extLst>
              <a:ext uri="{FF2B5EF4-FFF2-40B4-BE49-F238E27FC236}">
                <a16:creationId xmlns:a16="http://schemas.microsoft.com/office/drawing/2014/main" id="{6470CF65-DCEE-BF57-B30F-1696CDF1EC92}"/>
              </a:ext>
            </a:extLst>
          </p:cNvPr>
          <p:cNvGrpSpPr/>
          <p:nvPr/>
        </p:nvGrpSpPr>
        <p:grpSpPr>
          <a:xfrm>
            <a:off x="3232710" y="1454436"/>
            <a:ext cx="1260090" cy="3463601"/>
            <a:chOff x="3232710" y="1303179"/>
            <a:chExt cx="1260090" cy="3463601"/>
          </a:xfrm>
          <a:effectLst/>
        </p:grpSpPr>
        <p:sp>
          <p:nvSpPr>
            <p:cNvPr id="6" name="Rectangle 5">
              <a:extLst>
                <a:ext uri="{FF2B5EF4-FFF2-40B4-BE49-F238E27FC236}">
                  <a16:creationId xmlns:a16="http://schemas.microsoft.com/office/drawing/2014/main" id="{7E15EBE6-B87B-D284-CA09-BDEF7C073B58}"/>
                </a:ext>
              </a:extLst>
            </p:cNvPr>
            <p:cNvSpPr/>
            <p:nvPr/>
          </p:nvSpPr>
          <p:spPr>
            <a:xfrm>
              <a:off x="3232800" y="3290780"/>
              <a:ext cx="1260000" cy="46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noAutofit/>
            </a:bodyPr>
            <a:lstStyle/>
            <a:p>
              <a:pPr algn="ctr">
                <a:lnSpc>
                  <a:spcPct val="80000"/>
                </a:lnSpc>
              </a:pPr>
              <a:r>
                <a:rPr lang="en-GB" sz="1200" b="1" dirty="0">
                  <a:solidFill>
                    <a:schemeClr val="bg1"/>
                  </a:solidFill>
                </a:rPr>
                <a:t>LOTS 1,2 and 3</a:t>
              </a:r>
            </a:p>
          </p:txBody>
        </p:sp>
        <p:sp>
          <p:nvSpPr>
            <p:cNvPr id="12" name="Rectangle: Top Corners Rounded 11">
              <a:extLst>
                <a:ext uri="{FF2B5EF4-FFF2-40B4-BE49-F238E27FC236}">
                  <a16:creationId xmlns:a16="http://schemas.microsoft.com/office/drawing/2014/main" id="{5129F5A0-EA1F-7506-7BB2-94778C6DFDAC}"/>
                </a:ext>
              </a:extLst>
            </p:cNvPr>
            <p:cNvSpPr/>
            <p:nvPr/>
          </p:nvSpPr>
          <p:spPr>
            <a:xfrm>
              <a:off x="3232800" y="3758780"/>
              <a:ext cx="1260000" cy="1008000"/>
            </a:xfrm>
            <a:prstGeom prst="round2SameRect">
              <a:avLst>
                <a:gd name="adj1" fmla="val 0"/>
                <a:gd name="adj2" fmla="val 1583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t">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Domestic Courier Services, International Courier and Mail Services (</a:t>
              </a:r>
              <a:r>
                <a:rPr kumimoji="0" lang="en-GB" sz="800" b="0" i="0" u="none" strike="noStrike" kern="1200" cap="none" spc="0" normalizeH="0" baseline="0" noProof="0" dirty="0" err="1">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GlobalMail</a:t>
              </a:r>
              <a:r>
                <a:rPr kumimoji="0" lang="en-GB" sz="800" b="0"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 Specialist Courier Services (</a:t>
              </a:r>
              <a:r>
                <a:rPr kumimoji="0" lang="en-GB" sz="800" b="0" i="0" u="none" strike="noStrike" kern="1200" cap="none" spc="0" normalizeH="0" baseline="0" noProof="0" dirty="0" err="1">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Sameday</a:t>
              </a:r>
              <a:r>
                <a:rPr kumimoji="0" lang="en-GB" sz="800" b="0"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 &amp; Medical Express)</a:t>
              </a:r>
            </a:p>
          </p:txBody>
        </p:sp>
        <p:pic>
          <p:nvPicPr>
            <p:cNvPr id="19" name="Picture 18" descr="A person holding books and smiling&#10;&#10;AI-generated content may be incorrect.">
              <a:extLst>
                <a:ext uri="{FF2B5EF4-FFF2-40B4-BE49-F238E27FC236}">
                  <a16:creationId xmlns:a16="http://schemas.microsoft.com/office/drawing/2014/main" id="{E79F0F39-6934-6476-235F-1A1A5402B7A2}"/>
                </a:ext>
              </a:extLst>
            </p:cNvPr>
            <p:cNvPicPr>
              <a:picLocks noChangeAspect="1"/>
            </p:cNvPicPr>
            <p:nvPr/>
          </p:nvPicPr>
          <p:blipFill>
            <a:blip r:embed="rId5">
              <a:extLst>
                <a:ext uri="{28A0092B-C50C-407E-A947-70E740481C1C}">
                  <a14:useLocalDpi xmlns:a14="http://schemas.microsoft.com/office/drawing/2010/main" val="0"/>
                </a:ext>
              </a:extLst>
            </a:blip>
            <a:srcRect l="18888" r="45463"/>
            <a:stretch/>
          </p:blipFill>
          <p:spPr>
            <a:xfrm>
              <a:off x="3232710" y="1303179"/>
              <a:ext cx="1260000" cy="1988136"/>
            </a:xfrm>
            <a:prstGeom prst="round2SameRect">
              <a:avLst/>
            </a:prstGeom>
            <a:ln w="6350">
              <a:noFill/>
            </a:ln>
            <a:effectLst/>
          </p:spPr>
        </p:pic>
      </p:grpSp>
      <p:grpSp>
        <p:nvGrpSpPr>
          <p:cNvPr id="27" name="Group 26">
            <a:extLst>
              <a:ext uri="{FF2B5EF4-FFF2-40B4-BE49-F238E27FC236}">
                <a16:creationId xmlns:a16="http://schemas.microsoft.com/office/drawing/2014/main" id="{B0300427-4A5B-5006-14BD-1961973BBB8A}"/>
              </a:ext>
            </a:extLst>
          </p:cNvPr>
          <p:cNvGrpSpPr/>
          <p:nvPr/>
        </p:nvGrpSpPr>
        <p:grpSpPr>
          <a:xfrm>
            <a:off x="6141570" y="1454436"/>
            <a:ext cx="1260030" cy="3463601"/>
            <a:chOff x="6141570" y="1303179"/>
            <a:chExt cx="1260030" cy="3463601"/>
          </a:xfrm>
          <a:effectLst/>
        </p:grpSpPr>
        <p:sp>
          <p:nvSpPr>
            <p:cNvPr id="8" name="Rectangle 7">
              <a:extLst>
                <a:ext uri="{FF2B5EF4-FFF2-40B4-BE49-F238E27FC236}">
                  <a16:creationId xmlns:a16="http://schemas.microsoft.com/office/drawing/2014/main" id="{F983B787-2698-6371-0139-B9217FAEA306}"/>
                </a:ext>
              </a:extLst>
            </p:cNvPr>
            <p:cNvSpPr/>
            <p:nvPr/>
          </p:nvSpPr>
          <p:spPr>
            <a:xfrm>
              <a:off x="6141600" y="3290780"/>
              <a:ext cx="1260000" cy="46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noAutofit/>
            </a:bodyPr>
            <a:lstStyle/>
            <a:p>
              <a:pPr algn="ctr">
                <a:lnSpc>
                  <a:spcPct val="80000"/>
                </a:lnSpc>
              </a:pPr>
              <a:r>
                <a:rPr lang="en-GB" sz="1200" b="1" dirty="0">
                  <a:solidFill>
                    <a:schemeClr val="bg1"/>
                  </a:solidFill>
                </a:rPr>
                <a:t>Framework Agreement</a:t>
              </a:r>
            </a:p>
          </p:txBody>
        </p:sp>
        <p:sp>
          <p:nvSpPr>
            <p:cNvPr id="14" name="Rectangle: Top Corners Rounded 13">
              <a:extLst>
                <a:ext uri="{FF2B5EF4-FFF2-40B4-BE49-F238E27FC236}">
                  <a16:creationId xmlns:a16="http://schemas.microsoft.com/office/drawing/2014/main" id="{33AF69B1-C490-F411-8157-0B5318D8A6C5}"/>
                </a:ext>
              </a:extLst>
            </p:cNvPr>
            <p:cNvSpPr/>
            <p:nvPr/>
          </p:nvSpPr>
          <p:spPr>
            <a:xfrm>
              <a:off x="6141600" y="3758780"/>
              <a:ext cx="1260000" cy="1008000"/>
            </a:xfrm>
            <a:prstGeom prst="round2SameRect">
              <a:avLst>
                <a:gd name="adj1" fmla="val 0"/>
                <a:gd name="adj2" fmla="val 1583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t">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We hold a mutual contract with the NEUPC that is not on the standard DHL terms and conditions.</a:t>
              </a:r>
            </a:p>
          </p:txBody>
        </p:sp>
        <p:pic>
          <p:nvPicPr>
            <p:cNvPr id="20" name="Picture 19" descr="A close-up of a person shaking hands&#10;&#10;AI-generated content may be incorrect.">
              <a:extLst>
                <a:ext uri="{FF2B5EF4-FFF2-40B4-BE49-F238E27FC236}">
                  <a16:creationId xmlns:a16="http://schemas.microsoft.com/office/drawing/2014/main" id="{3A32DC43-11F3-BDDB-DEFA-FE68D84D2861}"/>
                </a:ext>
              </a:extLst>
            </p:cNvPr>
            <p:cNvPicPr>
              <a:picLocks noChangeAspect="1"/>
            </p:cNvPicPr>
            <p:nvPr/>
          </p:nvPicPr>
          <p:blipFill>
            <a:blip r:embed="rId6">
              <a:extLst>
                <a:ext uri="{28A0092B-C50C-407E-A947-70E740481C1C}">
                  <a14:useLocalDpi xmlns:a14="http://schemas.microsoft.com/office/drawing/2010/main" val="0"/>
                </a:ext>
              </a:extLst>
            </a:blip>
            <a:srcRect l="35019" r="29204"/>
            <a:stretch/>
          </p:blipFill>
          <p:spPr>
            <a:xfrm>
              <a:off x="6141570" y="1303179"/>
              <a:ext cx="1260000" cy="1988138"/>
            </a:xfrm>
            <a:prstGeom prst="round2SameRect">
              <a:avLst/>
            </a:prstGeom>
            <a:ln w="6350">
              <a:noFill/>
            </a:ln>
            <a:effectLst>
              <a:innerShdw blurRad="63500" dist="50800" dir="16200000">
                <a:prstClr val="black">
                  <a:alpha val="50000"/>
                </a:prstClr>
              </a:innerShdw>
            </a:effectLst>
          </p:spPr>
        </p:pic>
      </p:grpSp>
      <p:grpSp>
        <p:nvGrpSpPr>
          <p:cNvPr id="28" name="Group 27">
            <a:extLst>
              <a:ext uri="{FF2B5EF4-FFF2-40B4-BE49-F238E27FC236}">
                <a16:creationId xmlns:a16="http://schemas.microsoft.com/office/drawing/2014/main" id="{4CD0FF98-CED1-90C5-B495-3ABDED453A9A}"/>
              </a:ext>
            </a:extLst>
          </p:cNvPr>
          <p:cNvGrpSpPr/>
          <p:nvPr/>
        </p:nvGrpSpPr>
        <p:grpSpPr>
          <a:xfrm>
            <a:off x="7595999" y="1454436"/>
            <a:ext cx="1260000" cy="3463601"/>
            <a:chOff x="7595999" y="1303179"/>
            <a:chExt cx="1260000" cy="3463601"/>
          </a:xfrm>
          <a:effectLst/>
        </p:grpSpPr>
        <p:sp>
          <p:nvSpPr>
            <p:cNvPr id="9" name="Rectangle 8">
              <a:extLst>
                <a:ext uri="{FF2B5EF4-FFF2-40B4-BE49-F238E27FC236}">
                  <a16:creationId xmlns:a16="http://schemas.microsoft.com/office/drawing/2014/main" id="{6ED44AE8-1E56-7626-33F8-EF862690297B}"/>
                </a:ext>
              </a:extLst>
            </p:cNvPr>
            <p:cNvSpPr/>
            <p:nvPr/>
          </p:nvSpPr>
          <p:spPr>
            <a:xfrm>
              <a:off x="7595999" y="3290780"/>
              <a:ext cx="1260000" cy="468000"/>
            </a:xfrm>
            <a:prstGeom prst="rect">
              <a:avLst/>
            </a:prstGeom>
            <a:solidFill>
              <a:srgbClr val="00644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noAutofit/>
            </a:bodyPr>
            <a:lstStyle/>
            <a:p>
              <a:pPr algn="ctr">
                <a:lnSpc>
                  <a:spcPct val="80000"/>
                </a:lnSpc>
              </a:pPr>
              <a:r>
                <a:rPr lang="en-GB" sz="1200" b="1" dirty="0">
                  <a:solidFill>
                    <a:schemeClr val="bg1"/>
                  </a:solidFill>
                </a:rPr>
                <a:t>GOGREEN+</a:t>
              </a:r>
            </a:p>
          </p:txBody>
        </p:sp>
        <p:sp>
          <p:nvSpPr>
            <p:cNvPr id="15" name="Rectangle: Top Corners Rounded 14">
              <a:extLst>
                <a:ext uri="{FF2B5EF4-FFF2-40B4-BE49-F238E27FC236}">
                  <a16:creationId xmlns:a16="http://schemas.microsoft.com/office/drawing/2014/main" id="{FE6D584F-0432-F6BB-0C22-4873ECFF3497}"/>
                </a:ext>
              </a:extLst>
            </p:cNvPr>
            <p:cNvSpPr/>
            <p:nvPr/>
          </p:nvSpPr>
          <p:spPr>
            <a:xfrm>
              <a:off x="7595999" y="3758780"/>
              <a:ext cx="1260000" cy="1008000"/>
            </a:xfrm>
            <a:prstGeom prst="round2SameRect">
              <a:avLst>
                <a:gd name="adj1" fmla="val 0"/>
                <a:gd name="adj2" fmla="val 1583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t">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Universities and institutions can select </a:t>
              </a:r>
              <a:r>
                <a:rPr kumimoji="0" lang="en-GB" sz="800" b="0" i="0" u="none" strike="noStrike" kern="1200" cap="none" spc="0" normalizeH="0" baseline="0" noProof="0" dirty="0" err="1">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GoGreen</a:t>
              </a:r>
              <a:r>
                <a:rPr kumimoji="0" lang="en-GB" sz="800" b="0"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 by ticking the box at checkout or you can negotiate a </a:t>
              </a:r>
              <a:r>
                <a:rPr kumimoji="0" lang="en-GB" sz="800" b="0" i="0" u="none" strike="noStrike" kern="1200" cap="none" spc="0" normalizeH="0" baseline="0" noProof="0" dirty="0" err="1">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GoGreen</a:t>
              </a:r>
              <a:r>
                <a:rPr kumimoji="0" lang="en-GB" sz="800" b="0"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 contract.</a:t>
              </a:r>
            </a:p>
          </p:txBody>
        </p:sp>
        <p:pic>
          <p:nvPicPr>
            <p:cNvPr id="21" name="Picture 20">
              <a:extLst>
                <a:ext uri="{FF2B5EF4-FFF2-40B4-BE49-F238E27FC236}">
                  <a16:creationId xmlns:a16="http://schemas.microsoft.com/office/drawing/2014/main" id="{00972AA4-C1B7-CB18-3B68-9138FD22AE0F}"/>
                </a:ext>
              </a:extLst>
            </p:cNvPr>
            <p:cNvPicPr>
              <a:picLocks noChangeAspect="1"/>
            </p:cNvPicPr>
            <p:nvPr/>
          </p:nvPicPr>
          <p:blipFill>
            <a:blip r:embed="rId7"/>
            <a:srcRect l="6795"/>
            <a:stretch/>
          </p:blipFill>
          <p:spPr>
            <a:xfrm>
              <a:off x="7595999" y="1303179"/>
              <a:ext cx="1260000" cy="1987971"/>
            </a:xfrm>
            <a:prstGeom prst="round2SameRect">
              <a:avLst/>
            </a:prstGeom>
            <a:ln w="6350">
              <a:noFill/>
            </a:ln>
            <a:effectLst/>
          </p:spPr>
        </p:pic>
      </p:grpSp>
      <p:grpSp>
        <p:nvGrpSpPr>
          <p:cNvPr id="26" name="Group 25">
            <a:extLst>
              <a:ext uri="{FF2B5EF4-FFF2-40B4-BE49-F238E27FC236}">
                <a16:creationId xmlns:a16="http://schemas.microsoft.com/office/drawing/2014/main" id="{EAA9BD1F-2452-AEEA-0795-7C91C23D3D81}"/>
              </a:ext>
            </a:extLst>
          </p:cNvPr>
          <p:cNvGrpSpPr/>
          <p:nvPr/>
        </p:nvGrpSpPr>
        <p:grpSpPr>
          <a:xfrm>
            <a:off x="4687140" y="1454436"/>
            <a:ext cx="1260060" cy="3463601"/>
            <a:chOff x="4687140" y="1303179"/>
            <a:chExt cx="1260060" cy="3463601"/>
          </a:xfrm>
          <a:effectLst/>
        </p:grpSpPr>
        <p:sp>
          <p:nvSpPr>
            <p:cNvPr id="7" name="Rectangle 6">
              <a:extLst>
                <a:ext uri="{FF2B5EF4-FFF2-40B4-BE49-F238E27FC236}">
                  <a16:creationId xmlns:a16="http://schemas.microsoft.com/office/drawing/2014/main" id="{A11AFC8E-CD6E-E21F-C568-428ECEB8B0E5}"/>
                </a:ext>
              </a:extLst>
            </p:cNvPr>
            <p:cNvSpPr/>
            <p:nvPr/>
          </p:nvSpPr>
          <p:spPr>
            <a:xfrm>
              <a:off x="4687200" y="3290780"/>
              <a:ext cx="1260000" cy="46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noAutofit/>
            </a:bodyPr>
            <a:lstStyle/>
            <a:p>
              <a:pPr algn="ctr">
                <a:lnSpc>
                  <a:spcPct val="80000"/>
                </a:lnSpc>
              </a:pPr>
              <a:r>
                <a:rPr lang="en-GB" sz="1200" b="1" dirty="0">
                  <a:solidFill>
                    <a:schemeClr val="bg1"/>
                  </a:solidFill>
                </a:rPr>
                <a:t>Buyers Guide</a:t>
              </a:r>
            </a:p>
          </p:txBody>
        </p:sp>
        <p:sp>
          <p:nvSpPr>
            <p:cNvPr id="13" name="Rectangle: Top Corners Rounded 12">
              <a:extLst>
                <a:ext uri="{FF2B5EF4-FFF2-40B4-BE49-F238E27FC236}">
                  <a16:creationId xmlns:a16="http://schemas.microsoft.com/office/drawing/2014/main" id="{872BA190-DBB3-4127-61E5-32B129964F18}"/>
                </a:ext>
              </a:extLst>
            </p:cNvPr>
            <p:cNvSpPr/>
            <p:nvPr/>
          </p:nvSpPr>
          <p:spPr>
            <a:xfrm>
              <a:off x="4687200" y="3758780"/>
              <a:ext cx="1260000" cy="1008000"/>
            </a:xfrm>
            <a:prstGeom prst="round2SameRect">
              <a:avLst>
                <a:gd name="adj1" fmla="val 0"/>
                <a:gd name="adj2" fmla="val 1583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t">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Delivery" panose="020F0503020204020204" pitchFamily="34" charset="0"/>
                  <a:ea typeface="Delivery" panose="020F0503020204020204" pitchFamily="34" charset="0"/>
                  <a:cs typeface="Delivery" panose="020F0503020204020204" pitchFamily="34" charset="0"/>
                </a:rPr>
                <a:t>Summarises our product and service offerings, shipping tools and key considerations when shipping in the UK or internationally.</a:t>
              </a:r>
            </a:p>
          </p:txBody>
        </p:sp>
        <p:pic>
          <p:nvPicPr>
            <p:cNvPr id="22" name="Picture 21" descr="A person's hand on a book&#10;&#10;AI-generated content may be incorrect.">
              <a:extLst>
                <a:ext uri="{FF2B5EF4-FFF2-40B4-BE49-F238E27FC236}">
                  <a16:creationId xmlns:a16="http://schemas.microsoft.com/office/drawing/2014/main" id="{A5E65C1D-205C-D14C-8875-8E26AB460382}"/>
                </a:ext>
              </a:extLst>
            </p:cNvPr>
            <p:cNvPicPr>
              <a:picLocks noChangeAspect="1"/>
            </p:cNvPicPr>
            <p:nvPr/>
          </p:nvPicPr>
          <p:blipFill>
            <a:blip r:embed="rId8">
              <a:extLst>
                <a:ext uri="{28A0092B-C50C-407E-A947-70E740481C1C}">
                  <a14:useLocalDpi xmlns:a14="http://schemas.microsoft.com/office/drawing/2010/main" val="0"/>
                </a:ext>
              </a:extLst>
            </a:blip>
            <a:srcRect l="23060" r="41290"/>
            <a:stretch/>
          </p:blipFill>
          <p:spPr>
            <a:xfrm>
              <a:off x="4687140" y="1303179"/>
              <a:ext cx="1260000" cy="1988136"/>
            </a:xfrm>
            <a:prstGeom prst="round2SameRect">
              <a:avLst/>
            </a:prstGeom>
            <a:ln w="6350">
              <a:noFill/>
            </a:ln>
            <a:effectLst/>
          </p:spPr>
        </p:pic>
      </p:grpSp>
    </p:spTree>
    <p:extLst>
      <p:ext uri="{BB962C8B-B14F-4D97-AF65-F5344CB8AC3E}">
        <p14:creationId xmlns:p14="http://schemas.microsoft.com/office/powerpoint/2010/main" val="3663223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6D279-01A3-FB13-8E1D-CF7696A586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1BABB4-C038-5C63-BE25-2A769A22CF3B}"/>
              </a:ext>
            </a:extLst>
          </p:cNvPr>
          <p:cNvSpPr>
            <a:spLocks noGrp="1"/>
          </p:cNvSpPr>
          <p:nvPr>
            <p:ph type="title"/>
          </p:nvPr>
        </p:nvSpPr>
        <p:spPr/>
        <p:txBody>
          <a:bodyPr/>
          <a:lstStyle/>
          <a:p>
            <a:r>
              <a:rPr lang="en-GB" b="0" dirty="0"/>
              <a:t>CUSTOMS UPDATE </a:t>
            </a:r>
          </a:p>
        </p:txBody>
      </p:sp>
      <p:sp>
        <p:nvSpPr>
          <p:cNvPr id="3" name="Subtitle 2">
            <a:extLst>
              <a:ext uri="{FF2B5EF4-FFF2-40B4-BE49-F238E27FC236}">
                <a16:creationId xmlns:a16="http://schemas.microsoft.com/office/drawing/2014/main" id="{E34A53D8-109F-C1EA-41C5-D7361638BC10}"/>
              </a:ext>
            </a:extLst>
          </p:cNvPr>
          <p:cNvSpPr>
            <a:spLocks noGrp="1"/>
          </p:cNvSpPr>
          <p:nvPr>
            <p:ph type="subTitle" idx="1"/>
          </p:nvPr>
        </p:nvSpPr>
        <p:spPr/>
        <p:txBody>
          <a:bodyPr/>
          <a:lstStyle/>
          <a:p>
            <a:r>
              <a:rPr lang="en-GB" dirty="0"/>
              <a:t>Presented by</a:t>
            </a:r>
          </a:p>
        </p:txBody>
      </p:sp>
      <p:pic>
        <p:nvPicPr>
          <p:cNvPr id="11" name="Picture Placeholder 10" descr="A person sitting in a chair in a library&#10;&#10;AI-generated content may be incorrect.">
            <a:extLst>
              <a:ext uri="{FF2B5EF4-FFF2-40B4-BE49-F238E27FC236}">
                <a16:creationId xmlns:a16="http://schemas.microsoft.com/office/drawing/2014/main" id="{3F39D3D8-C461-5B6D-4CCD-ABB6311DB73C}"/>
              </a:ext>
            </a:extLst>
          </p:cNvPr>
          <p:cNvPicPr>
            <a:picLocks noGrp="1" noChangeAspect="1"/>
          </p:cNvPicPr>
          <p:nvPr>
            <p:ph type="pic" sz="quarter" idx="14"/>
          </p:nvPr>
        </p:nvPicPr>
        <p:blipFill>
          <a:blip r:embed="rId2"/>
          <a:srcRect l="61" r="61"/>
          <a:stretch>
            <a:fillRect/>
          </a:stretch>
        </p:blipFill>
        <p:spPr/>
      </p:pic>
      <p:sp>
        <p:nvSpPr>
          <p:cNvPr id="5" name="Text Placeholder 4">
            <a:extLst>
              <a:ext uri="{FF2B5EF4-FFF2-40B4-BE49-F238E27FC236}">
                <a16:creationId xmlns:a16="http://schemas.microsoft.com/office/drawing/2014/main" id="{0D2CF78F-3337-736B-5ED8-3218065CD2F3}"/>
              </a:ext>
            </a:extLst>
          </p:cNvPr>
          <p:cNvSpPr>
            <a:spLocks noGrp="1"/>
          </p:cNvSpPr>
          <p:nvPr>
            <p:ph type="body" sz="quarter" idx="28"/>
          </p:nvPr>
        </p:nvSpPr>
        <p:spPr/>
        <p:txBody>
          <a:bodyPr/>
          <a:lstStyle/>
          <a:p>
            <a:r>
              <a:rPr lang="en-GB" dirty="0"/>
              <a:t>DHL Express – Excellence. Simply Delivered.</a:t>
            </a:r>
          </a:p>
        </p:txBody>
      </p:sp>
      <p:sp>
        <p:nvSpPr>
          <p:cNvPr id="6" name="Text Placeholder 5">
            <a:extLst>
              <a:ext uri="{FF2B5EF4-FFF2-40B4-BE49-F238E27FC236}">
                <a16:creationId xmlns:a16="http://schemas.microsoft.com/office/drawing/2014/main" id="{3E34FD91-C058-B1A5-3592-5C0D5CF33F82}"/>
              </a:ext>
            </a:extLst>
          </p:cNvPr>
          <p:cNvSpPr>
            <a:spLocks noGrp="1"/>
          </p:cNvSpPr>
          <p:nvPr>
            <p:ph type="body" sz="quarter" idx="29"/>
          </p:nvPr>
        </p:nvSpPr>
        <p:spPr>
          <a:xfrm>
            <a:off x="316706" y="2975517"/>
            <a:ext cx="4398204" cy="400110"/>
          </a:xfrm>
        </p:spPr>
        <p:txBody>
          <a:bodyPr/>
          <a:lstStyle/>
          <a:p>
            <a:r>
              <a:rPr lang="en-GB" dirty="0"/>
              <a:t>Simon Roe &amp; Daniel Johnson</a:t>
            </a:r>
          </a:p>
        </p:txBody>
      </p:sp>
    </p:spTree>
    <p:extLst>
      <p:ext uri="{BB962C8B-B14F-4D97-AF65-F5344CB8AC3E}">
        <p14:creationId xmlns:p14="http://schemas.microsoft.com/office/powerpoint/2010/main" val="31963616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HL">
  <a:themeElements>
    <a:clrScheme name="DHL">
      <a:dk1>
        <a:sysClr val="windowText" lastClr="000000"/>
      </a:dk1>
      <a:lt1>
        <a:sysClr val="window" lastClr="FFFFFF"/>
      </a:lt1>
      <a:dk2>
        <a:srgbClr val="B2B2B2"/>
      </a:dk2>
      <a:lt2>
        <a:srgbClr val="E5E5E5"/>
      </a:lt2>
      <a:accent1>
        <a:srgbClr val="8C8C8C"/>
      </a:accent1>
      <a:accent2>
        <a:srgbClr val="666666"/>
      </a:accent2>
      <a:accent3>
        <a:srgbClr val="FFCC00"/>
      </a:accent3>
      <a:accent4>
        <a:srgbClr val="D40511"/>
      </a:accent4>
      <a:accent5>
        <a:srgbClr val="EBEBEB"/>
      </a:accent5>
      <a:accent6>
        <a:srgbClr val="F2F2F2"/>
      </a:accent6>
      <a:hlink>
        <a:srgbClr val="000000"/>
      </a:hlink>
      <a:folHlink>
        <a:srgbClr val="000000"/>
      </a:folHlink>
    </a:clrScheme>
    <a:fontScheme name="DHL">
      <a:majorFont>
        <a:latin typeface="Delivery"/>
        <a:ea typeface=""/>
        <a:cs typeface=""/>
      </a:majorFont>
      <a:minorFont>
        <a:latin typeface="Deliver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lIns="72000" tIns="36000" rIns="72000" bIns="36000" rtlCol="0" anchor="t">
        <a:noAutofit/>
      </a:bodyPr>
      <a:lstStyle>
        <a:defPPr algn="l">
          <a:defRPr sz="12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110000"/>
          </a:lnSpc>
          <a:spcAft>
            <a:spcPts val="500"/>
          </a:spcAft>
          <a:defRPr sz="1200" dirty="0"/>
        </a:defPPr>
      </a:lstStyle>
    </a:txDef>
  </a:objectDefaults>
  <a:extraClrSchemeLst/>
  <a:custClrLst>
    <a:custClr name="100% Postyellow">
      <a:srgbClr val="FFCC00"/>
    </a:custClr>
    <a:custClr name="70% Postyellow">
      <a:srgbClr val="FFDB4C"/>
    </a:custClr>
    <a:custClr name="50% Postyellow">
      <a:srgbClr val="FFE57F"/>
    </a:custClr>
    <a:custClr name="30% Postyellow">
      <a:srgbClr val="FFF0B2"/>
    </a:custClr>
    <a:custClr name="20% Postyellow">
      <a:srgbClr val="FFF5CC"/>
    </a:custClr>
    <a:custClr name="None">
      <a:srgbClr val="FFFFFF"/>
    </a:custClr>
    <a:custClr name="Dark Green">
      <a:srgbClr val="006443"/>
    </a:custClr>
    <a:custClr name="65% Postyellow">
      <a:srgbClr val="FFDE59"/>
    </a:custClr>
    <a:custClr name="None">
      <a:srgbClr val="FFFFFF"/>
    </a:custClr>
    <a:custClr name="None">
      <a:srgbClr val="FFFFFF"/>
    </a:custClr>
    <a:custClr name="Gray 80">
      <a:srgbClr val="333333"/>
    </a:custClr>
    <a:custClr name="Gray 60">
      <a:srgbClr val="666666"/>
    </a:custClr>
    <a:custClr name="Gray 45">
      <a:srgbClr val="8C8C8C"/>
    </a:custClr>
    <a:custClr name="Gray 30">
      <a:srgbClr val="B2B2B2"/>
    </a:custClr>
    <a:custClr name="Gray 20">
      <a:srgbClr val="CCCCCC"/>
    </a:custClr>
    <a:custClr name="Gray 10">
      <a:srgbClr val="E6E6E6"/>
    </a:custClr>
    <a:custClr name="Gray 08">
      <a:srgbClr val="EBEBEB"/>
    </a:custClr>
    <a:custClr name="Gray 05">
      <a:srgbClr val="F2F2F2"/>
    </a:custClr>
    <a:custClr name="None">
      <a:srgbClr val="FFFFFF"/>
    </a:custClr>
    <a:custClr name="None">
      <a:srgbClr val="FFFFFF"/>
    </a:custClr>
    <a:custClr name="Warm Green 100">
      <a:srgbClr val="C4D19A"/>
    </a:custClr>
    <a:custClr name="Cool Green 100">
      <a:srgbClr val="A3D0B8"/>
    </a:custClr>
    <a:custClr name="Light Blue 100">
      <a:srgbClr val="B2DEF3"/>
    </a:custClr>
    <a:custClr name="Light Violet 100">
      <a:srgbClr val="C5D3F0"/>
    </a:custClr>
    <a:custClr name="Dark Violet 100">
      <a:srgbClr val="B7BBCE"/>
    </a:custClr>
    <a:custClr name="None">
      <a:srgbClr val="FFFFFF"/>
    </a:custClr>
    <a:custClr name="None">
      <a:srgbClr val="FFFFFF"/>
    </a:custClr>
    <a:custClr name="None">
      <a:srgbClr val="FFFFFF"/>
    </a:custClr>
    <a:custClr name="None">
      <a:srgbClr val="FFFFFF"/>
    </a:custClr>
    <a:custClr name="None">
      <a:srgbClr val="FFFFFF"/>
    </a:custClr>
    <a:custClr name="Warm Green 40">
      <a:srgbClr val="E7EDD7"/>
    </a:custClr>
    <a:custClr name="Cool Green 40">
      <a:srgbClr val="DAECE3"/>
    </a:custClr>
    <a:custClr name="Light Blue 40">
      <a:srgbClr val="E0F2FA"/>
    </a:custClr>
    <a:custClr name="Light Violet 40">
      <a:srgbClr val="E8EDF9"/>
    </a:custClr>
    <a:custClr name="Dark Violet 40">
      <a:srgbClr val="E2E4EB"/>
    </a:custClr>
    <a:custClr name="None">
      <a:srgbClr val="FFFFFF"/>
    </a:custClr>
    <a:custClr name="None">
      <a:srgbClr val="FFFFFF"/>
    </a:custClr>
    <a:custClr name="None">
      <a:srgbClr val="FFFFFF"/>
    </a:custClr>
    <a:custClr name="None">
      <a:srgbClr val="FFFFFF"/>
    </a:custClr>
    <a:custClr name="None">
      <a:srgbClr val="FFFFFF"/>
    </a:custClr>
    <a:custClr name="Warm Green 20">
      <a:srgbClr val="F3F6EB"/>
    </a:custClr>
    <a:custClr name="Cool Green 20">
      <a:srgbClr val="EDF6F1"/>
    </a:custClr>
    <a:custClr name="Light Blue 20">
      <a:srgbClr val="F0F8FD"/>
    </a:custClr>
    <a:custClr name="Light Violet 20">
      <a:srgbClr val="F3F6FC"/>
    </a:custClr>
    <a:custClr name="Dark Violet 20">
      <a:srgbClr val="F1F1F5"/>
    </a:custClr>
    <a:custClr name="None">
      <a:srgbClr val="FFFFFF"/>
    </a:custClr>
    <a:custClr name="None">
      <a:srgbClr val="FFFFFF"/>
    </a:custClr>
    <a:custClr name="None">
      <a:srgbClr val="FFFFFF"/>
    </a:custClr>
    <a:custClr name="None">
      <a:srgbClr val="FFFFFF"/>
    </a:custClr>
    <a:custClr name="None">
      <a:srgbClr val="FFFFFF"/>
    </a:custClr>
  </a:custClrLst>
  <a:extLst>
    <a:ext uri="{05A4C25C-085E-4340-85A3-A5531E510DB2}">
      <thm15:themeFamily xmlns:thm15="http://schemas.microsoft.com/office/thememl/2012/main" name="DHL_Master.potx" id="{B85CAC03-A325-4FAB-93D7-6B5C4B217791}" vid="{EB9F254F-44B7-450F-9D8B-9BAB856EEC18}"/>
    </a:ext>
  </a:extLst>
</a:theme>
</file>

<file path=ppt/theme/theme2.xml><?xml version="1.0" encoding="utf-8"?>
<a:theme xmlns:a="http://schemas.openxmlformats.org/drawingml/2006/main" name="Office">
  <a:themeElements>
    <a:clrScheme name="DPDHL">
      <a:dk1>
        <a:sysClr val="windowText" lastClr="000000"/>
      </a:dk1>
      <a:lt1>
        <a:sysClr val="window" lastClr="FFFFFF"/>
      </a:lt1>
      <a:dk2>
        <a:srgbClr val="B2B2B2"/>
      </a:dk2>
      <a:lt2>
        <a:srgbClr val="E5E5E5"/>
      </a:lt2>
      <a:accent1>
        <a:srgbClr val="8C8C8C"/>
      </a:accent1>
      <a:accent2>
        <a:srgbClr val="666666"/>
      </a:accent2>
      <a:accent3>
        <a:srgbClr val="FFCC00"/>
      </a:accent3>
      <a:accent4>
        <a:srgbClr val="D40511"/>
      </a:accent4>
      <a:accent5>
        <a:srgbClr val="EBEBEB"/>
      </a:accent5>
      <a:accent6>
        <a:srgbClr val="F2F2F2"/>
      </a:accent6>
      <a:hlink>
        <a:srgbClr val="000000"/>
      </a:hlink>
      <a:folHlink>
        <a:srgbClr val="000000"/>
      </a:folHlink>
    </a:clrScheme>
    <a:fontScheme name="DPDHL">
      <a:majorFont>
        <a:latin typeface="Delivery"/>
        <a:ea typeface=""/>
        <a:cs typeface=""/>
      </a:majorFont>
      <a:minorFont>
        <a:latin typeface="Deliver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DPDHL">
      <a:dk1>
        <a:sysClr val="windowText" lastClr="000000"/>
      </a:dk1>
      <a:lt1>
        <a:sysClr val="window" lastClr="FFFFFF"/>
      </a:lt1>
      <a:dk2>
        <a:srgbClr val="B2B2B2"/>
      </a:dk2>
      <a:lt2>
        <a:srgbClr val="E5E5E5"/>
      </a:lt2>
      <a:accent1>
        <a:srgbClr val="8C8C8C"/>
      </a:accent1>
      <a:accent2>
        <a:srgbClr val="666666"/>
      </a:accent2>
      <a:accent3>
        <a:srgbClr val="FFCC00"/>
      </a:accent3>
      <a:accent4>
        <a:srgbClr val="D40511"/>
      </a:accent4>
      <a:accent5>
        <a:srgbClr val="EBEBEB"/>
      </a:accent5>
      <a:accent6>
        <a:srgbClr val="F2F2F2"/>
      </a:accent6>
      <a:hlink>
        <a:srgbClr val="000000"/>
      </a:hlink>
      <a:folHlink>
        <a:srgbClr val="000000"/>
      </a:folHlink>
    </a:clrScheme>
    <a:fontScheme name="DPDHL">
      <a:majorFont>
        <a:latin typeface="Delivery"/>
        <a:ea typeface=""/>
        <a:cs typeface=""/>
      </a:majorFont>
      <a:minorFont>
        <a:latin typeface="Deliver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D54C47DB26DA4894899EC2A7C6C645" ma:contentTypeVersion="14" ma:contentTypeDescription="Create a new document." ma:contentTypeScope="" ma:versionID="b9440cdcd547fe7c95fcc212fffbdb2f">
  <xsd:schema xmlns:xsd="http://www.w3.org/2001/XMLSchema" xmlns:xs="http://www.w3.org/2001/XMLSchema" xmlns:p="http://schemas.microsoft.com/office/2006/metadata/properties" xmlns:ns2="70fd5204-7c34-4983-8db9-4f1cee16bfc6" xmlns:ns3="84a89c5c-1193-45ac-bead-2b3e4b3754d2" targetNamespace="http://schemas.microsoft.com/office/2006/metadata/properties" ma:root="true" ma:fieldsID="ecb9dc9c1065356436a82b2cf65aceb4" ns2:_="" ns3:_="">
    <xsd:import namespace="70fd5204-7c34-4983-8db9-4f1cee16bfc6"/>
    <xsd:import namespace="84a89c5c-1193-45ac-bead-2b3e4b3754d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fd5204-7c34-4983-8db9-4f1cee16bf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descriptio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44791ed-60c7-4aa5-9d9c-d2e0c388ebb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4a89c5c-1193-45ac-bead-2b3e4b3754d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7baf0dd2-29e2-4ef0-864e-ad2d136bb121}" ma:internalName="TaxCatchAll" ma:showField="CatchAllData" ma:web="84a89c5c-1193-45ac-bead-2b3e4b3754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0fd5204-7c34-4983-8db9-4f1cee16bfc6">
      <Terms xmlns="http://schemas.microsoft.com/office/infopath/2007/PartnerControls"/>
    </lcf76f155ced4ddcb4097134ff3c332f>
    <TaxCatchAll xmlns="84a89c5c-1193-45ac-bead-2b3e4b3754d2" xsi:nil="true"/>
  </documentManagement>
</p:properties>
</file>

<file path=customXml/itemProps1.xml><?xml version="1.0" encoding="utf-8"?>
<ds:datastoreItem xmlns:ds="http://schemas.openxmlformats.org/officeDocument/2006/customXml" ds:itemID="{82FC8E7A-F972-4FFC-8802-EDDFF384D1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fd5204-7c34-4983-8db9-4f1cee16bfc6"/>
    <ds:schemaRef ds:uri="84a89c5c-1193-45ac-bead-2b3e4b3754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16AAC2A-E67E-4A8F-8DCA-73B75599E48A}">
  <ds:schemaRefs>
    <ds:schemaRef ds:uri="http://schemas.microsoft.com/sharepoint/v3/contenttype/forms"/>
  </ds:schemaRefs>
</ds:datastoreItem>
</file>

<file path=customXml/itemProps3.xml><?xml version="1.0" encoding="utf-8"?>
<ds:datastoreItem xmlns:ds="http://schemas.openxmlformats.org/officeDocument/2006/customXml" ds:itemID="{8770ED5D-C939-44CD-8BBC-47223F9E6DDB}">
  <ds:schemaRefs>
    <ds:schemaRef ds:uri="http://schemas.microsoft.com/office/2006/documentManagement/types"/>
    <ds:schemaRef ds:uri="http://purl.org/dc/elements/1.1/"/>
    <ds:schemaRef ds:uri="http://schemas.microsoft.com/office/2006/metadata/properties"/>
    <ds:schemaRef ds:uri="http://www.w3.org/XML/1998/namespace"/>
    <ds:schemaRef ds:uri="http://purl.org/dc/terms/"/>
    <ds:schemaRef ds:uri="http://schemas.openxmlformats.org/package/2006/metadata/core-properties"/>
    <ds:schemaRef ds:uri="70fd5204-7c34-4983-8db9-4f1cee16bfc6"/>
    <ds:schemaRef ds:uri="http://schemas.microsoft.com/office/infopath/2007/PartnerControls"/>
    <ds:schemaRef ds:uri="84a89c5c-1193-45ac-bead-2b3e4b3754d2"/>
    <ds:schemaRef ds:uri="http://purl.org/dc/dcmitype/"/>
  </ds:schemaRefs>
</ds:datastoreItem>
</file>

<file path=docMetadata/LabelInfo.xml><?xml version="1.0" encoding="utf-8"?>
<clbl:labelList xmlns:clbl="http://schemas.microsoft.com/office/2020/mipLabelMetadata">
  <clbl:label id="{736915f3-2f02-4945-8997-f2963298db46}" enabled="1" method="Standard" siteId="{cd99fef8-1cd3-4a2a-9bdf-15531181d65e}" removed="0"/>
</clbl:labelList>
</file>

<file path=docProps/app.xml><?xml version="1.0" encoding="utf-8"?>
<Properties xmlns="http://schemas.openxmlformats.org/officeDocument/2006/extended-properties" xmlns:vt="http://schemas.openxmlformats.org/officeDocument/2006/docPropsVTypes">
  <Template>DHL_Master</Template>
  <TotalTime>441</TotalTime>
  <Words>3792</Words>
  <Application>Microsoft Macintosh PowerPoint</Application>
  <PresentationFormat>On-screen Show (16:9)</PresentationFormat>
  <Paragraphs>464</Paragraphs>
  <Slides>27</Slides>
  <Notes>0</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40" baseType="lpstr">
      <vt:lpstr>Delivery Cd Black</vt:lpstr>
      <vt:lpstr>Arial</vt:lpstr>
      <vt:lpstr>Symbol</vt:lpstr>
      <vt:lpstr>Aptos Display</vt:lpstr>
      <vt:lpstr>Calibri</vt:lpstr>
      <vt:lpstr>Aptos</vt:lpstr>
      <vt:lpstr>Delivery Regular</vt:lpstr>
      <vt:lpstr>Delivery Condensed Black</vt:lpstr>
      <vt:lpstr>Delivery</vt:lpstr>
      <vt:lpstr>Times New Roman</vt:lpstr>
      <vt:lpstr>Delivery Cd Light</vt:lpstr>
      <vt:lpstr>DHL</vt:lpstr>
      <vt:lpstr>think-cell Folie</vt:lpstr>
      <vt:lpstr>PowerPoint Presentation</vt:lpstr>
      <vt:lpstr>NEUPC </vt:lpstr>
      <vt:lpstr>DHL Express Global Overview</vt:lpstr>
      <vt:lpstr>Our Core Services</vt:lpstr>
      <vt:lpstr>DHL Core Services Domestic</vt:lpstr>
      <vt:lpstr>DHL Core Services Globalmail</vt:lpstr>
      <vt:lpstr>DHL Medical Express</vt:lpstr>
      <vt:lpstr>NEUPC Value Proposition</vt:lpstr>
      <vt:lpstr>CUSTOMS UPDATE </vt:lpstr>
      <vt:lpstr>DHL Aviation process Fast Parcel Operator</vt:lpstr>
      <vt:lpstr>UK Imports </vt:lpstr>
      <vt:lpstr>Customs Overview</vt:lpstr>
      <vt:lpstr>Preparing your shipment invoice</vt:lpstr>
      <vt:lpstr>Customer Master File (CMF)</vt:lpstr>
      <vt:lpstr>CMF Notepad</vt:lpstr>
      <vt:lpstr>Inward and outward processing</vt:lpstr>
      <vt:lpstr>UK Customs contacts</vt:lpstr>
      <vt:lpstr>Regulatory Customs updates and guidelines</vt:lpstr>
      <vt:lpstr>DHL MyGTS (Global Trade Services)</vt:lpstr>
      <vt:lpstr>NEUPC  SPECIAL SERVICES GROUP</vt:lpstr>
      <vt:lpstr>Tailored solutions to your needs making the impossible, possible.</vt:lpstr>
      <vt:lpstr>Special Services Group</vt:lpstr>
      <vt:lpstr>Special Services Sprintline</vt:lpstr>
      <vt:lpstr>Special Services Jetline</vt:lpstr>
      <vt:lpstr>Supporting Universities with DHL Express Special Services</vt:lpstr>
      <vt:lpstr>THANK YOU </vt:lpstr>
      <vt:lpstr>Contact Us</vt:lpstr>
    </vt:vector>
  </TitlesOfParts>
  <Company>Deutsche Post DHL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Ian Richards (DHL GB)</dc:creator>
  <cp:lastModifiedBy>Laura Haslin</cp:lastModifiedBy>
  <cp:revision>4</cp:revision>
  <dcterms:created xsi:type="dcterms:W3CDTF">2026-03-24T09:08:47Z</dcterms:created>
  <dcterms:modified xsi:type="dcterms:W3CDTF">2026-04-21T13:14:14Z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MediaServiceImageTags">
    <vt:lpwstr/>
  </property>
  <property fmtid="{D5CDD505-2E9C-101B-9397-08002B2CF9AE}" pid="4" name="ContentTypeId">
    <vt:lpwstr>0x010100FDD54C47DB26DA4894899EC2A7C6C645</vt:lpwstr>
  </property>
  <property fmtid="{D5CDD505-2E9C-101B-9397-08002B2CF9AE}" pid="5" name="ClassificationContentMarkingHeaderLocations">
    <vt:lpwstr>DHL:5</vt:lpwstr>
  </property>
  <property fmtid="{D5CDD505-2E9C-101B-9397-08002B2CF9AE}" pid="6" name="ClassificationContentMarkingHeaderText">
    <vt:lpwstr>FOR INTERNAL USE</vt:lpwstr>
  </property>
</Properties>
</file>