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4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3" r:id="rId4"/>
    <p:sldMasterId id="2147483661" r:id="rId5"/>
    <p:sldMasterId id="2147483674" r:id="rId6"/>
  </p:sldMasterIdLst>
  <p:notesMasterIdLst>
    <p:notesMasterId r:id="rId44"/>
  </p:notesMasterIdLst>
  <p:sldIdLst>
    <p:sldId id="2147472219" r:id="rId7"/>
    <p:sldId id="2147482804" r:id="rId8"/>
    <p:sldId id="2147482806" r:id="rId9"/>
    <p:sldId id="2147482809" r:id="rId10"/>
    <p:sldId id="2147482791" r:id="rId11"/>
    <p:sldId id="2147482825" r:id="rId12"/>
    <p:sldId id="2147482790" r:id="rId13"/>
    <p:sldId id="2147482789" r:id="rId14"/>
    <p:sldId id="2147482788" r:id="rId15"/>
    <p:sldId id="2147482786" r:id="rId16"/>
    <p:sldId id="2147482787" r:id="rId17"/>
    <p:sldId id="2147482810" r:id="rId18"/>
    <p:sldId id="2147482807" r:id="rId19"/>
    <p:sldId id="2147482812" r:id="rId20"/>
    <p:sldId id="2147482811" r:id="rId21"/>
    <p:sldId id="2147482801" r:id="rId22"/>
    <p:sldId id="2147482813" r:id="rId23"/>
    <p:sldId id="2147482815" r:id="rId24"/>
    <p:sldId id="2147482816" r:id="rId25"/>
    <p:sldId id="2147482817" r:id="rId26"/>
    <p:sldId id="2147482808" r:id="rId27"/>
    <p:sldId id="2147482793" r:id="rId28"/>
    <p:sldId id="2147482799" r:id="rId29"/>
    <p:sldId id="2147482818" r:id="rId30"/>
    <p:sldId id="2147472214" r:id="rId31"/>
    <p:sldId id="2147482797" r:id="rId32"/>
    <p:sldId id="2147482798" r:id="rId33"/>
    <p:sldId id="2147482796" r:id="rId34"/>
    <p:sldId id="2147482819" r:id="rId35"/>
    <p:sldId id="2147482792" r:id="rId36"/>
    <p:sldId id="2147482794" r:id="rId37"/>
    <p:sldId id="2147482795" r:id="rId38"/>
    <p:sldId id="2147482823" r:id="rId39"/>
    <p:sldId id="2147482751" r:id="rId40"/>
    <p:sldId id="2147482820" r:id="rId41"/>
    <p:sldId id="2147482822" r:id="rId42"/>
    <p:sldId id="2147482824" r:id="rId43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289DF04-1D2E-7154-E8F0-6BA6E44AE5CE}" name="Duncan, Rory" initials="DR" userId="S::rd3554@hallam.shu.ac.uk::415c583b-6c0f-4180-8964-7e5c306c0fe1" providerId="AD"/>
  <p188:author id="{59C19434-D14C-A682-2C80-9DD7F8825D88}" name="Barlow, Gemma" initials="BG" userId="S::gh9326@hallam.shu.ac.uk::452aa025-a07e-4b6b-a7a3-c842b2ff8671" providerId="AD"/>
  <p188:author id="{696D2C63-5EB2-6F81-AB2C-8C323BEC3B83}" name="Varley, Rebecca" initials="RV" userId="S::rv4738@hallam.shu.ac.uk::b4e21f73-a82e-493f-9745-4e8bc13b805b" providerId="AD"/>
  <p188:author id="{31D5446A-8798-9A2D-0B35-2BCA830E2DAD}" name="Russell, Tom" initials="TR" userId="S::srdtr@hallam.shu.ac.uk::92b4c4cf-b97e-4c15-aadf-891ff0275cc1" providerId="AD"/>
  <p188:author id="{C7A47D7F-0117-8494-AEF5-9F2D9AC99B1E}" name="Pedler, Justine" initials="PJ" userId="S::sbsjp4@hallam.shu.ac.uk::6295a361-1eb3-45c2-b235-1fb53306d311" providerId="AD"/>
  <p188:author id="{95253689-17BC-3D24-A822-29D0206EFC97}" name="Grogan, Sam" initials="GS" userId="S::sg5569@hallam.shu.ac.uk::bfb0128f-e8ab-4362-8063-7655b267c7e3" providerId="AD"/>
  <p188:author id="{97B90492-8D98-FA0F-7688-C2B05F1516D6}" name="Robinson, Philippa" initials="RP" userId="S::finpr@hallam.shu.ac.uk::8a233eb6-b02c-49b7-a09d-b6d10daa81d3" providerId="AD"/>
  <p188:author id="{A9407B94-7718-3D27-1A78-EBA3B3183293}" name="Green, Nicola" initials="GN" userId="S::psong@hallam.shu.ac.uk::324d73b3-e83e-48ae-8b00-2438ba707837" providerId="AD"/>
  <p188:author id="{40845097-4E09-ACA2-4648-BF29487F8FD3}" name="Bell, Hannah S" initials="BS" userId="S::hsb679@hallam.shu.ac.uk::beba2f11-1722-4e1c-8c94-55018aad3c30" providerId="AD"/>
  <p188:author id="{8B5806AB-382E-53A8-2662-0E1C862A7888}" name="Micklethwaite, Lisa" initials="ML" userId="S::lm4102@hallam.shu.ac.uk::1c1bd0c9-4737-48b9-a2a7-6748394978fc" providerId="AD"/>
  <p188:author id="{DC608DB4-88C9-D6BC-9F3D-A1B33BFB993E}" name="Berry, Sarah" initials="BS" userId="S::hwbsb2@hallam.shu.ac.uk::20bb45da-1e51-42ee-b4fe-3fefbcc034a5" providerId="AD"/>
  <p188:author id="{DB3B5BB6-9A40-EA83-E513-D7352C7DE697}" name="Keyworth, Ryan" initials="RK" userId="S::rk1216@hallam.shu.ac.uk::192f469e-1349-44d6-a9f3-cf3c901358b5" providerId="AD"/>
  <p188:author id="{5360D1B8-425E-5C0D-15C2-363B882A863B}" name="Wilson, Elizabeth" initials="WE" userId="S::sasew@hallam.shu.ac.uk::0a1bcd55-7346-4c77-8133-f86ddde489fc" providerId="AD"/>
  <p188:author id="{1906F0CE-0B7F-CCBE-B567-3EBCFC267CB7}" name="Warr, Debbie" initials="DW" userId="S::findf@hallam.shu.ac.uk::aa11df8f-370b-46ad-904a-6d81b6e36df3" providerId="AD"/>
  <p188:author id="{A20FA4D8-DD87-78EA-8984-941A3974242C}" name="Brewin, Kathryn" initials="BK" userId="S::fdrkbr@hallam.shu.ac.uk::0069c124-10db-4b26-9352-3259386df5a9" providerId="AD"/>
  <p188:author id="{C30C26E2-DF51-EEC8-120B-BA7786F6421F}" name="Ward, Claire" initials="WC" userId="S::srdcw@hallam.shu.ac.uk::99ebfbb0-2e5b-4251-aeae-b7ceb1ef646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71A3"/>
    <a:srgbClr val="A53570"/>
    <a:srgbClr val="B70D50"/>
    <a:srgbClr val="551B39"/>
    <a:srgbClr val="8E2E60"/>
    <a:srgbClr val="892B5C"/>
    <a:srgbClr val="EDC5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CCB1E0-59D1-4C08-B5C2-FCE7A8DE3B2C}" v="2" dt="2026-09-15T15:27:23.0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804" autoAdjust="0"/>
  </p:normalViewPr>
  <p:slideViewPr>
    <p:cSldViewPr snapToGrid="0" showGuides="1">
      <p:cViewPr>
        <p:scale>
          <a:sx n="66" d="100"/>
          <a:sy n="66" d="100"/>
        </p:scale>
        <p:origin x="586" y="2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1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theme" Target="theme/theme1.xml"/><Relationship Id="rId50" Type="http://schemas.microsoft.com/office/2018/10/relationships/authors" Target="author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tableStyles" Target="tableStyle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viewProps" Target="view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k1216\Downloads\annex_c_trac_2024-25_data%20(1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sheffieldhallam-my.sharepoint.com/personal/rk1216_hallam_shu_ac_uk/Documents/Budget/2023-24/Fee%20Inflation%20Calc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sheffieldhallam-my.sharepoint.com/personal/rk1216_hallam_shu_ac_uk/Documents/Budget/2023-24/Fee%20Inflation%20Calc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sheffieldhallam-my.sharepoint.com/personal/rk1216_hallam_shu_ac_uk/Documents/Budget/2023-24/Fee%20Inflation%20Calc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k1216\Downloads\annex_c_trac_2024-25_data%20(1)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k1216\Downloads\annex_c_trac_2024-25_data%20(1)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2000" dirty="0"/>
              <a:t>Recovery of full economic costs on main activities (%)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0229627093714747E-2"/>
          <c:y val="9.9897766454946579E-2"/>
          <c:w val="0.9062804737145117"/>
          <c:h val="0.76061164632371281"/>
        </c:manualLayout>
      </c:layout>
      <c:barChart>
        <c:barDir val="col"/>
        <c:grouping val="clustered"/>
        <c:varyColors val="0"/>
        <c:ser>
          <c:idx val="0"/>
          <c:order val="0"/>
          <c:tx>
            <c:v>UK sector (All institutions)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5"/>
              <c:pt idx="0">
                <c:v>Publicly funded teaching</c:v>
              </c:pt>
              <c:pt idx="1">
                <c:v>Non-publicly funded teaching</c:v>
              </c:pt>
              <c:pt idx="2">
                <c:v>Research</c:v>
              </c:pt>
              <c:pt idx="3">
                <c:v>Other (income generating)</c:v>
              </c:pt>
              <c:pt idx="4">
                <c:v>Total</c:v>
              </c:pt>
            </c:strLit>
          </c:cat>
          <c:val>
            <c:numRef>
              <c:f>(Tables_1_and_2!$C$61,Tables_1_and_2!$C$65,Tables_1_and_2!$C$69,Tables_1_and_2!$C$73,Tables_1_and_2!$C$81)</c:f>
              <c:numCache>
                <c:formatCode>#,##0.0</c:formatCode>
                <c:ptCount val="5"/>
                <c:pt idx="0">
                  <c:v>89.194900000000004</c:v>
                </c:pt>
                <c:pt idx="1">
                  <c:v>147.3733</c:v>
                </c:pt>
                <c:pt idx="2">
                  <c:v>67.030100000000004</c:v>
                </c:pt>
                <c:pt idx="3">
                  <c:v>96.504000000000005</c:v>
                </c:pt>
                <c:pt idx="4">
                  <c:v>95.428200000000004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72-430D-BA6C-E3A4CC2669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014580335"/>
        <c:axId val="1828790079"/>
      </c:barChart>
      <c:catAx>
        <c:axId val="2014580335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050" b="0"/>
                  <a:t>Activity</a:t>
                </a:r>
              </a:p>
            </c:rich>
          </c:tx>
          <c:layout>
            <c:manualLayout>
              <c:xMode val="edge"/>
              <c:yMode val="edge"/>
              <c:x val="0.47191833925104365"/>
              <c:y val="0.9453907052400353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8790079"/>
        <c:crosses val="autoZero"/>
        <c:auto val="1"/>
        <c:lblAlgn val="ctr"/>
        <c:lblOffset val="100"/>
        <c:noMultiLvlLbl val="0"/>
      </c:catAx>
      <c:valAx>
        <c:axId val="1828790079"/>
        <c:scaling>
          <c:orientation val="minMax"/>
        </c:scaling>
        <c:delete val="1"/>
        <c:axPos val="l"/>
        <c:numFmt formatCode="#,##0" sourceLinked="0"/>
        <c:majorTickMark val="none"/>
        <c:minorTickMark val="none"/>
        <c:tickLblPos val="nextTo"/>
        <c:crossAx val="2014580335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Data!$E$3</c:f>
              <c:strCache>
                <c:ptCount val="1"/>
                <c:pt idx="0">
                  <c:v>% CPI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Data!$B$4:$B$18</c:f>
              <c:strCache>
                <c:ptCount val="1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  <c:pt idx="14">
                  <c:v>2026 July</c:v>
                </c:pt>
              </c:strCache>
            </c:strRef>
          </c:cat>
          <c:val>
            <c:numRef>
              <c:f>Data!$E$4:$E$18</c:f>
              <c:numCache>
                <c:formatCode>0.0%</c:formatCode>
                <c:ptCount val="15"/>
                <c:pt idx="1">
                  <c:v>1.9527235354573458E-2</c:v>
                </c:pt>
                <c:pt idx="2">
                  <c:v>7.0564516129032473E-3</c:v>
                </c:pt>
                <c:pt idx="3">
                  <c:v>5.0050050050050032E-3</c:v>
                </c:pt>
                <c:pt idx="4">
                  <c:v>1.7928286852589626E-2</c:v>
                </c:pt>
                <c:pt idx="5">
                  <c:v>2.739726027397249E-2</c:v>
                </c:pt>
                <c:pt idx="6">
                  <c:v>2.0000000000000018E-2</c:v>
                </c:pt>
                <c:pt idx="7">
                  <c:v>1.3071895424836555E-2</c:v>
                </c:pt>
                <c:pt idx="8">
                  <c:v>8.2949308755759787E-3</c:v>
                </c:pt>
                <c:pt idx="9">
                  <c:v>4.8446069469835429E-2</c:v>
                </c:pt>
                <c:pt idx="10">
                  <c:v>9.2414995640802022E-2</c:v>
                </c:pt>
                <c:pt idx="11">
                  <c:v>4.1500399042298408E-2</c:v>
                </c:pt>
                <c:pt idx="12">
                  <c:v>3.5249042145593767E-2</c:v>
                </c:pt>
                <c:pt idx="13">
                  <c:v>3.552923760177662E-2</c:v>
                </c:pt>
                <c:pt idx="14">
                  <c:v>2.0014295925661063E-2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F59-459C-8EC6-324444DA40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42376031"/>
        <c:axId val="1316065967"/>
      </c:lineChart>
      <c:catAx>
        <c:axId val="20423760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16065967"/>
        <c:crosses val="autoZero"/>
        <c:auto val="1"/>
        <c:lblAlgn val="ctr"/>
        <c:lblOffset val="100"/>
        <c:noMultiLvlLbl val="0"/>
      </c:catAx>
      <c:valAx>
        <c:axId val="1316065967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23760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Data!$G$3</c:f>
              <c:strCache>
                <c:ptCount val="1"/>
                <c:pt idx="0">
                  <c:v>Real Terms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A3E5-4902-A67F-5FD79BE6A0FC}"/>
                </c:ext>
              </c:extLst>
            </c:dLbl>
            <c:dLbl>
              <c:idx val="1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A3E5-4902-A67F-5FD79BE6A0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Data!$B$4:$B$18</c:f>
              <c:strCache>
                <c:ptCount val="1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  <c:pt idx="14">
                  <c:v>2026 July</c:v>
                </c:pt>
              </c:strCache>
            </c:strRef>
          </c:cat>
          <c:val>
            <c:numRef>
              <c:f>Data!$G$4:$G$18</c:f>
              <c:numCache>
                <c:formatCode>_-[$£-809]* #,##0_-;\-[$£-809]* #,##0_-;_-[$£-809]* "-"??_-;_-@_-</c:formatCode>
                <c:ptCount val="15"/>
                <c:pt idx="0">
                  <c:v>9000</c:v>
                </c:pt>
                <c:pt idx="1">
                  <c:v>8827.6209677419356</c:v>
                </c:pt>
                <c:pt idx="2">
                  <c:v>8765.7657657657655</c:v>
                </c:pt>
                <c:pt idx="3">
                  <c:v>8722.11155378486</c:v>
                </c:pt>
                <c:pt idx="4">
                  <c:v>8568.4931506849298</c:v>
                </c:pt>
                <c:pt idx="5">
                  <c:v>8340</c:v>
                </c:pt>
                <c:pt idx="6">
                  <c:v>8176.4705882352955</c:v>
                </c:pt>
                <c:pt idx="7">
                  <c:v>8070.9677419354839</c:v>
                </c:pt>
                <c:pt idx="8">
                  <c:v>8004.5703839122498</c:v>
                </c:pt>
                <c:pt idx="9">
                  <c:v>7634.6992153443789</c:v>
                </c:pt>
                <c:pt idx="10">
                  <c:v>6988.8268156424601</c:v>
                </c:pt>
                <c:pt idx="11">
                  <c:v>6710.3448275862102</c:v>
                </c:pt>
                <c:pt idx="12">
                  <c:v>6481.8652849740974</c:v>
                </c:pt>
                <c:pt idx="13">
                  <c:v>6481.8652849740974</c:v>
                </c:pt>
                <c:pt idx="14">
                  <c:v>6481.8652849740974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E5-4902-A67F-5FD79BE6A0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42341231"/>
        <c:axId val="1041578639"/>
      </c:barChart>
      <c:catAx>
        <c:axId val="20423412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1578639"/>
        <c:crosses val="autoZero"/>
        <c:auto val="1"/>
        <c:lblAlgn val="ctr"/>
        <c:lblOffset val="100"/>
        <c:noMultiLvlLbl val="0"/>
      </c:catAx>
      <c:valAx>
        <c:axId val="1041578639"/>
        <c:scaling>
          <c:orientation val="minMax"/>
        </c:scaling>
        <c:delete val="1"/>
        <c:axPos val="l"/>
        <c:numFmt formatCode="_-[$£-809]* #,##0_-;\-[$£-809]* #,##0_-;_-[$£-809]* &quot;-&quot;??_-;_-@_-" sourceLinked="1"/>
        <c:majorTickMark val="none"/>
        <c:minorTickMark val="none"/>
        <c:tickLblPos val="nextTo"/>
        <c:crossAx val="20423412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Data!$F$3</c:f>
              <c:strCache>
                <c:ptCount val="1"/>
                <c:pt idx="0">
                  <c:v>Fee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F59-459C-8EC6-324444DA40A9}"/>
                </c:ext>
              </c:extLst>
            </c:dLbl>
            <c:dLbl>
              <c:idx val="1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2F59-459C-8EC6-324444DA40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Data!$B$4:$B$18</c:f>
              <c:strCache>
                <c:ptCount val="1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  <c:pt idx="14">
                  <c:v>2026 July</c:v>
                </c:pt>
              </c:strCache>
            </c:strRef>
          </c:cat>
          <c:val>
            <c:numRef>
              <c:f>Data!$F$4:$F$18</c:f>
              <c:numCache>
                <c:formatCode>_-[$£-809]* #,##0_-;\-[$£-809]* #,##0_-;_-[$£-809]* "-"??_-;_-@_-</c:formatCode>
                <c:ptCount val="15"/>
                <c:pt idx="0">
                  <c:v>9000</c:v>
                </c:pt>
                <c:pt idx="1">
                  <c:v>9175.745118191162</c:v>
                </c:pt>
                <c:pt idx="2">
                  <c:v>9240.4933196300099</c:v>
                </c:pt>
                <c:pt idx="3">
                  <c:v>9286.7420349434742</c:v>
                </c:pt>
                <c:pt idx="4">
                  <c:v>9453.2374100719444</c:v>
                </c:pt>
                <c:pt idx="5">
                  <c:v>9712.2302158273378</c:v>
                </c:pt>
                <c:pt idx="6">
                  <c:v>9906.4748201438833</c:v>
                </c:pt>
                <c:pt idx="7">
                  <c:v>10035.971223021583</c:v>
                </c:pt>
                <c:pt idx="8">
                  <c:v>10119.218910585816</c:v>
                </c:pt>
                <c:pt idx="9">
                  <c:v>10609.455292908528</c:v>
                </c:pt>
                <c:pt idx="10">
                  <c:v>11589.928057553952</c:v>
                </c:pt>
                <c:pt idx="11">
                  <c:v>12070.914696813972</c:v>
                </c:pt>
                <c:pt idx="12">
                  <c:v>12496.402877697834</c:v>
                </c:pt>
                <c:pt idx="13">
                  <c:v>12940.390544707087</c:v>
                </c:pt>
                <c:pt idx="14">
                  <c:v>13199.383350462478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59-459C-8EC6-324444DA40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10969007"/>
        <c:axId val="1316167727"/>
      </c:barChart>
      <c:lineChart>
        <c:grouping val="standard"/>
        <c:varyColors val="0"/>
        <c:ser>
          <c:idx val="0"/>
          <c:order val="0"/>
          <c:tx>
            <c:strRef>
              <c:f>Data!$E$3</c:f>
              <c:strCache>
                <c:ptCount val="1"/>
                <c:pt idx="0">
                  <c:v>% CPI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Data!$B$4:$B$18</c:f>
              <c:strCache>
                <c:ptCount val="1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  <c:pt idx="14">
                  <c:v>2026 July</c:v>
                </c:pt>
              </c:strCache>
            </c:strRef>
          </c:cat>
          <c:val>
            <c:numRef>
              <c:f>Data!$E$4:$E$18</c:f>
              <c:numCache>
                <c:formatCode>0.0%</c:formatCode>
                <c:ptCount val="15"/>
                <c:pt idx="1">
                  <c:v>1.9527235354573458E-2</c:v>
                </c:pt>
                <c:pt idx="2">
                  <c:v>7.0564516129032473E-3</c:v>
                </c:pt>
                <c:pt idx="3">
                  <c:v>5.0050050050050032E-3</c:v>
                </c:pt>
                <c:pt idx="4">
                  <c:v>1.7928286852589626E-2</c:v>
                </c:pt>
                <c:pt idx="5">
                  <c:v>2.739726027397249E-2</c:v>
                </c:pt>
                <c:pt idx="6">
                  <c:v>2.0000000000000018E-2</c:v>
                </c:pt>
                <c:pt idx="7">
                  <c:v>1.3071895424836555E-2</c:v>
                </c:pt>
                <c:pt idx="8">
                  <c:v>8.2949308755759787E-3</c:v>
                </c:pt>
                <c:pt idx="9">
                  <c:v>4.8446069469835429E-2</c:v>
                </c:pt>
                <c:pt idx="10">
                  <c:v>9.2414995640802022E-2</c:v>
                </c:pt>
                <c:pt idx="11">
                  <c:v>4.1500399042298408E-2</c:v>
                </c:pt>
                <c:pt idx="12">
                  <c:v>3.5249042145593767E-2</c:v>
                </c:pt>
                <c:pt idx="13">
                  <c:v>3.552923760177662E-2</c:v>
                </c:pt>
                <c:pt idx="14">
                  <c:v>2.0014295925661063E-2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F59-459C-8EC6-324444DA40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42376031"/>
        <c:axId val="1316065967"/>
      </c:lineChart>
      <c:catAx>
        <c:axId val="20423760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16065967"/>
        <c:crosses val="autoZero"/>
        <c:auto val="1"/>
        <c:lblAlgn val="ctr"/>
        <c:lblOffset val="100"/>
        <c:noMultiLvlLbl val="0"/>
      </c:catAx>
      <c:valAx>
        <c:axId val="1316065967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2376031"/>
        <c:crosses val="autoZero"/>
        <c:crossBetween val="between"/>
      </c:valAx>
      <c:valAx>
        <c:axId val="1316167727"/>
        <c:scaling>
          <c:orientation val="minMax"/>
        </c:scaling>
        <c:delete val="0"/>
        <c:axPos val="r"/>
        <c:numFmt formatCode="_-[$£-809]* #,##0_-;\-[$£-809]* #,##0_-;_-[$£-809]* &quot;-&quot;??_-;_-@_-" sourceLinked="1"/>
        <c:majorTickMark val="out"/>
        <c:minorTickMark val="none"/>
        <c:tickLblPos val="nextTo"/>
        <c:spPr>
          <a:noFill/>
          <a:ln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0969007"/>
        <c:crosses val="max"/>
        <c:crossBetween val="between"/>
      </c:valAx>
      <c:catAx>
        <c:axId val="201096900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16167727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Number of 18 Year-olds in </a:t>
            </a:r>
            <a:r>
              <a:rPr lang="en-US" b="1" dirty="0"/>
              <a:t>England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18 Year-olds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Sheet1!$A$2:$A$20</c:f>
              <c:strCache>
                <c:ptCount val="19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  <c:pt idx="9">
                  <c:v>2031</c:v>
                </c:pt>
                <c:pt idx="10">
                  <c:v>2032</c:v>
                </c:pt>
                <c:pt idx="11">
                  <c:v>2033</c:v>
                </c:pt>
                <c:pt idx="12">
                  <c:v>2034</c:v>
                </c:pt>
                <c:pt idx="13">
                  <c:v>2035</c:v>
                </c:pt>
                <c:pt idx="14">
                  <c:v>2036</c:v>
                </c:pt>
                <c:pt idx="15">
                  <c:v>2037</c:v>
                </c:pt>
                <c:pt idx="16">
                  <c:v>2038</c:v>
                </c:pt>
                <c:pt idx="17">
                  <c:v>2039</c:v>
                </c:pt>
                <c:pt idx="18">
                  <c:v>2040</c:v>
                </c:pt>
              </c:strCache>
            </c:strRef>
          </c:cat>
          <c:val>
            <c:numRef>
              <c:f>Sheet1!$B$2:$B$20</c:f>
              <c:numCache>
                <c:formatCode>_-* #,##0_-;\-* #,##0_-;_-* "-"??_-;_-@_-</c:formatCode>
                <c:ptCount val="19"/>
                <c:pt idx="0">
                  <c:v>662522</c:v>
                </c:pt>
                <c:pt idx="1">
                  <c:v>677068.00399999996</c:v>
                </c:pt>
                <c:pt idx="2">
                  <c:v>684471.00600000005</c:v>
                </c:pt>
                <c:pt idx="3">
                  <c:v>697410.00299999956</c:v>
                </c:pt>
                <c:pt idx="4">
                  <c:v>725202.00699999975</c:v>
                </c:pt>
                <c:pt idx="5">
                  <c:v>720549.99899999937</c:v>
                </c:pt>
                <c:pt idx="6">
                  <c:v>727417.99799999967</c:v>
                </c:pt>
                <c:pt idx="7">
                  <c:v>738061.00199999963</c:v>
                </c:pt>
                <c:pt idx="8">
                  <c:v>739451.00200000033</c:v>
                </c:pt>
                <c:pt idx="9">
                  <c:v>723151.98900000018</c:v>
                </c:pt>
                <c:pt idx="10">
                  <c:v>707997.00199999986</c:v>
                </c:pt>
                <c:pt idx="11">
                  <c:v>706322.99099999992</c:v>
                </c:pt>
                <c:pt idx="12">
                  <c:v>714346.99899999984</c:v>
                </c:pt>
                <c:pt idx="13">
                  <c:v>698570.9929999992</c:v>
                </c:pt>
                <c:pt idx="14">
                  <c:v>685504.00200000021</c:v>
                </c:pt>
                <c:pt idx="15">
                  <c:v>679554.00299999968</c:v>
                </c:pt>
                <c:pt idx="16">
                  <c:v>671255.99799999991</c:v>
                </c:pt>
                <c:pt idx="17">
                  <c:v>654520.0010000004</c:v>
                </c:pt>
                <c:pt idx="18">
                  <c:v>660872.00600000017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A4-4E62-8571-C24553A706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68739248"/>
        <c:axId val="1993260336"/>
      </c:lineChart>
      <c:catAx>
        <c:axId val="668739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3260336"/>
        <c:crosses val="autoZero"/>
        <c:auto val="1"/>
        <c:lblAlgn val="ctr"/>
        <c:lblOffset val="100"/>
        <c:noMultiLvlLbl val="0"/>
      </c:catAx>
      <c:valAx>
        <c:axId val="1993260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739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Number of 18 Year-olds in </a:t>
            </a:r>
            <a:r>
              <a:rPr lang="en-US" b="1" dirty="0"/>
              <a:t>South</a:t>
            </a:r>
            <a:r>
              <a:rPr lang="en-US" b="1" baseline="0" dirty="0"/>
              <a:t> Yorkshire</a:t>
            </a:r>
            <a:endParaRPr lang="en-US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18 Year-olds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Sheet1!$A$2:$A$20</c:f>
              <c:strCache>
                <c:ptCount val="19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  <c:pt idx="9">
                  <c:v>2031</c:v>
                </c:pt>
                <c:pt idx="10">
                  <c:v>2032</c:v>
                </c:pt>
                <c:pt idx="11">
                  <c:v>2033</c:v>
                </c:pt>
                <c:pt idx="12">
                  <c:v>2034</c:v>
                </c:pt>
                <c:pt idx="13">
                  <c:v>2035</c:v>
                </c:pt>
                <c:pt idx="14">
                  <c:v>2036</c:v>
                </c:pt>
                <c:pt idx="15">
                  <c:v>2037</c:v>
                </c:pt>
                <c:pt idx="16">
                  <c:v>2038</c:v>
                </c:pt>
                <c:pt idx="17">
                  <c:v>2039</c:v>
                </c:pt>
                <c:pt idx="18">
                  <c:v>2040</c:v>
                </c:pt>
              </c:strCache>
            </c:strRef>
          </c:cat>
          <c:val>
            <c:numRef>
              <c:f>Sheet1!$B$2:$B$20</c:f>
              <c:numCache>
                <c:formatCode>_-* #,##0_-;\-* #,##0_-;_-* "-"??_-;_-@_-</c:formatCode>
                <c:ptCount val="19"/>
                <c:pt idx="0">
                  <c:v>16135</c:v>
                </c:pt>
                <c:pt idx="1">
                  <c:v>16557.452000000001</c:v>
                </c:pt>
                <c:pt idx="2">
                  <c:v>16536.834999999999</c:v>
                </c:pt>
                <c:pt idx="3">
                  <c:v>16918.946</c:v>
                </c:pt>
                <c:pt idx="4">
                  <c:v>17739.923999999999</c:v>
                </c:pt>
                <c:pt idx="5">
                  <c:v>17789.425999999999</c:v>
                </c:pt>
                <c:pt idx="6">
                  <c:v>17752.464</c:v>
                </c:pt>
                <c:pt idx="7">
                  <c:v>18139.335999999999</c:v>
                </c:pt>
                <c:pt idx="8">
                  <c:v>18266.62</c:v>
                </c:pt>
                <c:pt idx="9">
                  <c:v>17894.191999999999</c:v>
                </c:pt>
                <c:pt idx="10">
                  <c:v>17421.806999999997</c:v>
                </c:pt>
                <c:pt idx="11">
                  <c:v>17463.557999999997</c:v>
                </c:pt>
                <c:pt idx="12">
                  <c:v>17695.171999999999</c:v>
                </c:pt>
                <c:pt idx="13">
                  <c:v>17577.163</c:v>
                </c:pt>
                <c:pt idx="14">
                  <c:v>17210.393</c:v>
                </c:pt>
                <c:pt idx="15">
                  <c:v>17134.781999999999</c:v>
                </c:pt>
                <c:pt idx="16">
                  <c:v>17202.03</c:v>
                </c:pt>
                <c:pt idx="17">
                  <c:v>16604.577999999998</c:v>
                </c:pt>
                <c:pt idx="18">
                  <c:v>16846.952999999998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A4-4E62-8571-C24553A706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68739248"/>
        <c:axId val="1993260336"/>
      </c:lineChart>
      <c:catAx>
        <c:axId val="668739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3260336"/>
        <c:crosses val="autoZero"/>
        <c:auto val="1"/>
        <c:lblAlgn val="ctr"/>
        <c:lblOffset val="100"/>
        <c:noMultiLvlLbl val="0"/>
      </c:catAx>
      <c:valAx>
        <c:axId val="1993260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739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18 Year-olds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Sheet1!$A$2:$A$20</c:f>
              <c:strCache>
                <c:ptCount val="19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  <c:pt idx="9">
                  <c:v>2031</c:v>
                </c:pt>
                <c:pt idx="10">
                  <c:v>2032</c:v>
                </c:pt>
                <c:pt idx="11">
                  <c:v>2033</c:v>
                </c:pt>
                <c:pt idx="12">
                  <c:v>2034</c:v>
                </c:pt>
                <c:pt idx="13">
                  <c:v>2035</c:v>
                </c:pt>
                <c:pt idx="14">
                  <c:v>2036</c:v>
                </c:pt>
                <c:pt idx="15">
                  <c:v>2037</c:v>
                </c:pt>
                <c:pt idx="16">
                  <c:v>2038</c:v>
                </c:pt>
                <c:pt idx="17">
                  <c:v>2039</c:v>
                </c:pt>
                <c:pt idx="18">
                  <c:v>2040</c:v>
                </c:pt>
              </c:strCache>
            </c:strRef>
          </c:cat>
          <c:val>
            <c:numRef>
              <c:f>Sheet1!$B$2:$B$20</c:f>
              <c:numCache>
                <c:formatCode>_-* #,##0_-;\-* #,##0_-;_-* "-"??_-;_-@_-</c:formatCode>
                <c:ptCount val="19"/>
                <c:pt idx="0">
                  <c:v>662522</c:v>
                </c:pt>
                <c:pt idx="1">
                  <c:v>677068.00399999996</c:v>
                </c:pt>
                <c:pt idx="2">
                  <c:v>684471.00600000005</c:v>
                </c:pt>
                <c:pt idx="3">
                  <c:v>697410.00299999956</c:v>
                </c:pt>
                <c:pt idx="4">
                  <c:v>725202.00699999975</c:v>
                </c:pt>
                <c:pt idx="5">
                  <c:v>720549.99899999937</c:v>
                </c:pt>
                <c:pt idx="6">
                  <c:v>727417.99799999967</c:v>
                </c:pt>
                <c:pt idx="7">
                  <c:v>738061.00199999963</c:v>
                </c:pt>
                <c:pt idx="8">
                  <c:v>739451.00200000033</c:v>
                </c:pt>
                <c:pt idx="9">
                  <c:v>723151.98900000018</c:v>
                </c:pt>
                <c:pt idx="10">
                  <c:v>707997.00199999986</c:v>
                </c:pt>
                <c:pt idx="11">
                  <c:v>706322.99099999992</c:v>
                </c:pt>
                <c:pt idx="12">
                  <c:v>714346.99899999984</c:v>
                </c:pt>
                <c:pt idx="13">
                  <c:v>698570.9929999992</c:v>
                </c:pt>
                <c:pt idx="14">
                  <c:v>685504.00200000021</c:v>
                </c:pt>
                <c:pt idx="15">
                  <c:v>679554.00299999968</c:v>
                </c:pt>
                <c:pt idx="16">
                  <c:v>671255.99799999991</c:v>
                </c:pt>
                <c:pt idx="17">
                  <c:v>654520.0010000004</c:v>
                </c:pt>
                <c:pt idx="18">
                  <c:v>660872.00600000017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A4-4E62-8571-C24553A706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68739248"/>
        <c:axId val="1993260336"/>
      </c:lineChart>
      <c:catAx>
        <c:axId val="668739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3260336"/>
        <c:crosses val="autoZero"/>
        <c:auto val="1"/>
        <c:lblAlgn val="ctr"/>
        <c:lblOffset val="100"/>
        <c:noMultiLvlLbl val="0"/>
      </c:catAx>
      <c:valAx>
        <c:axId val="1993260336"/>
        <c:scaling>
          <c:orientation val="minMax"/>
        </c:scaling>
        <c:delete val="1"/>
        <c:axPos val="l"/>
        <c:numFmt formatCode="_-* #,##0_-;\-* #,##0_-;_-* &quot;-&quot;??_-;_-@_-" sourceLinked="1"/>
        <c:majorTickMark val="none"/>
        <c:minorTickMark val="none"/>
        <c:tickLblPos val="nextTo"/>
        <c:crossAx val="668739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110910186859553E-3"/>
          <c:y val="3.8231780167264036E-2"/>
          <c:w val="0.97347799879445451"/>
          <c:h val="0.9051212146868737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18 Year-olds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Sheet1!$A$2:$A$20</c:f>
              <c:strCache>
                <c:ptCount val="19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  <c:pt idx="9">
                  <c:v>2031</c:v>
                </c:pt>
                <c:pt idx="10">
                  <c:v>2032</c:v>
                </c:pt>
                <c:pt idx="11">
                  <c:v>2033</c:v>
                </c:pt>
                <c:pt idx="12">
                  <c:v>2034</c:v>
                </c:pt>
                <c:pt idx="13">
                  <c:v>2035</c:v>
                </c:pt>
                <c:pt idx="14">
                  <c:v>2036</c:v>
                </c:pt>
                <c:pt idx="15">
                  <c:v>2037</c:v>
                </c:pt>
                <c:pt idx="16">
                  <c:v>2038</c:v>
                </c:pt>
                <c:pt idx="17">
                  <c:v>2039</c:v>
                </c:pt>
                <c:pt idx="18">
                  <c:v>2040</c:v>
                </c:pt>
              </c:strCache>
            </c:strRef>
          </c:cat>
          <c:val>
            <c:numRef>
              <c:f>Sheet1!$B$2:$B$20</c:f>
              <c:numCache>
                <c:formatCode>_-* #,##0_-;\-* #,##0_-;_-* "-"??_-;_-@_-</c:formatCode>
                <c:ptCount val="19"/>
                <c:pt idx="0">
                  <c:v>16135</c:v>
                </c:pt>
                <c:pt idx="1">
                  <c:v>16557.452000000001</c:v>
                </c:pt>
                <c:pt idx="2">
                  <c:v>16536.834999999999</c:v>
                </c:pt>
                <c:pt idx="3">
                  <c:v>16918.946</c:v>
                </c:pt>
                <c:pt idx="4">
                  <c:v>17739.923999999999</c:v>
                </c:pt>
                <c:pt idx="5">
                  <c:v>17789.425999999999</c:v>
                </c:pt>
                <c:pt idx="6">
                  <c:v>17752.464</c:v>
                </c:pt>
                <c:pt idx="7">
                  <c:v>18139.335999999999</c:v>
                </c:pt>
                <c:pt idx="8">
                  <c:v>18266.62</c:v>
                </c:pt>
                <c:pt idx="9">
                  <c:v>17894.191999999999</c:v>
                </c:pt>
                <c:pt idx="10">
                  <c:v>17421.806999999997</c:v>
                </c:pt>
                <c:pt idx="11">
                  <c:v>17463.557999999997</c:v>
                </c:pt>
                <c:pt idx="12">
                  <c:v>17695.171999999999</c:v>
                </c:pt>
                <c:pt idx="13">
                  <c:v>17577.163</c:v>
                </c:pt>
                <c:pt idx="14">
                  <c:v>17210.393</c:v>
                </c:pt>
                <c:pt idx="15">
                  <c:v>17134.781999999999</c:v>
                </c:pt>
                <c:pt idx="16">
                  <c:v>17202.03</c:v>
                </c:pt>
                <c:pt idx="17">
                  <c:v>16604.577999999998</c:v>
                </c:pt>
                <c:pt idx="18">
                  <c:v>16846.952999999998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AE-4239-BD22-BD44A0B367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68739248"/>
        <c:axId val="1993260336"/>
      </c:lineChart>
      <c:catAx>
        <c:axId val="6687392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93260336"/>
        <c:crosses val="autoZero"/>
        <c:auto val="1"/>
        <c:lblAlgn val="ctr"/>
        <c:lblOffset val="100"/>
        <c:noMultiLvlLbl val="0"/>
      </c:catAx>
      <c:valAx>
        <c:axId val="1993260336"/>
        <c:scaling>
          <c:orientation val="minMax"/>
        </c:scaling>
        <c:delete val="1"/>
        <c:axPos val="l"/>
        <c:numFmt formatCode="_-* #,##0_-;\-* #,##0_-;_-* &quot;-&quot;??_-;_-@_-" sourceLinked="1"/>
        <c:majorTickMark val="none"/>
        <c:minorTickMark val="none"/>
        <c:tickLblPos val="nextTo"/>
        <c:crossAx val="668739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800" dirty="0"/>
              <a:t>Recovery of full economic costs (%) by research sponsor type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1.8551547367700896E-2"/>
          <c:y val="6.5653160312802203E-2"/>
          <c:w val="0.95485772462283913"/>
          <c:h val="0.75807660255703113"/>
        </c:manualLayout>
      </c:layout>
      <c:barChart>
        <c:barDir val="col"/>
        <c:grouping val="clustered"/>
        <c:varyColors val="0"/>
        <c:ser>
          <c:idx val="0"/>
          <c:order val="0"/>
          <c:tx>
            <c:v>UK sector (All institutions)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8"/>
              <c:pt idx="0">
                <c:v>Institution own-funded research</c:v>
              </c:pt>
              <c:pt idx="1">
                <c:v>Postgraduate research</c:v>
              </c:pt>
              <c:pt idx="2">
                <c:v>Research councils</c:v>
              </c:pt>
              <c:pt idx="3">
                <c:v>Other government departments</c:v>
              </c:pt>
              <c:pt idx="4">
                <c:v>European Union</c:v>
              </c:pt>
              <c:pt idx="5">
                <c:v>UK charities</c:v>
              </c:pt>
              <c:pt idx="6">
                <c:v>Industry</c:v>
              </c:pt>
              <c:pt idx="7">
                <c:v>Total</c:v>
              </c:pt>
            </c:strLit>
          </c:cat>
          <c:val>
            <c:numRef>
              <c:f>(Table_3!$C$9,Table_3!$C$13,Table_3!$C$17,Table_3!$C$21,Table_3!$C$25,Table_3!$C$29,Table_3!$C$33,Table_3!$C$37)</c:f>
              <c:numCache>
                <c:formatCode>#,##0.0</c:formatCode>
                <c:ptCount val="8"/>
                <c:pt idx="0">
                  <c:v>15.8954</c:v>
                </c:pt>
                <c:pt idx="1">
                  <c:v>44.365000000000002</c:v>
                </c:pt>
                <c:pt idx="2">
                  <c:v>70.09</c:v>
                </c:pt>
                <c:pt idx="3">
                  <c:v>79.432299999999998</c:v>
                </c:pt>
                <c:pt idx="4">
                  <c:v>55.691600000000001</c:v>
                </c:pt>
                <c:pt idx="5">
                  <c:v>55.948399999999999</c:v>
                </c:pt>
                <c:pt idx="6">
                  <c:v>75.171700000000001</c:v>
                </c:pt>
                <c:pt idx="7">
                  <c:v>67.030100000000004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A0-4EC3-81FD-98767C3784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828428431"/>
        <c:axId val="1828429263"/>
      </c:barChart>
      <c:catAx>
        <c:axId val="182842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8429263"/>
        <c:crosses val="autoZero"/>
        <c:auto val="1"/>
        <c:lblAlgn val="ctr"/>
        <c:lblOffset val="100"/>
        <c:noMultiLvlLbl val="0"/>
      </c:catAx>
      <c:valAx>
        <c:axId val="1828429263"/>
        <c:scaling>
          <c:orientation val="minMax"/>
          <c:max val="100"/>
        </c:scaling>
        <c:delete val="1"/>
        <c:axPos val="l"/>
        <c:numFmt formatCode="#,##0" sourceLinked="0"/>
        <c:majorTickMark val="none"/>
        <c:minorTickMark val="none"/>
        <c:tickLblPos val="nextTo"/>
        <c:crossAx val="1828428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50"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800" dirty="0"/>
              <a:t>Recovery of full economic costs (%) by research sponsor type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1.8551547367700896E-2"/>
          <c:y val="6.5653160312802203E-2"/>
          <c:w val="0.95485772462283913"/>
          <c:h val="0.75807660255703113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828428431"/>
        <c:axId val="1828429263"/>
      </c:barChart>
      <c:catAx>
        <c:axId val="182842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8429263"/>
        <c:crosses val="autoZero"/>
        <c:auto val="1"/>
        <c:lblAlgn val="ctr"/>
        <c:lblOffset val="100"/>
        <c:noMultiLvlLbl val="0"/>
      </c:catAx>
      <c:valAx>
        <c:axId val="1828429263"/>
        <c:scaling>
          <c:orientation val="minMax"/>
          <c:max val="100"/>
        </c:scaling>
        <c:delete val="1"/>
        <c:axPos val="l"/>
        <c:numFmt formatCode="#,##0" sourceLinked="0"/>
        <c:majorTickMark val="none"/>
        <c:minorTickMark val="none"/>
        <c:tickLblPos val="nextTo"/>
        <c:crossAx val="1828428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5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2CA599-3526-4819-9A3E-A853993734B5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D49F05-844D-493D-89B3-EE0C0F43AC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821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A31D5-59AE-914B-B6B8-D3FB1071DE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7404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5CBC-3948-0E2D-2D09-9621E90A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A4E02-7198-7822-686F-116131637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4B167-3C4C-DC33-31B7-899EA3EFF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15D30-86C3-5299-D308-3DAFE819B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9434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5CBC-3948-0E2D-2D09-9621E90A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A4E02-7198-7822-686F-116131637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4B167-3C4C-DC33-31B7-899EA3EFF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15D30-86C3-5299-D308-3DAFE819B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5773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5CBC-3948-0E2D-2D09-9621E90A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A4E02-7198-7822-686F-116131637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4B167-3C4C-DC33-31B7-899EA3EFF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15D30-86C3-5299-D308-3DAFE819B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732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5CBC-3948-0E2D-2D09-9621E90A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A4E02-7198-7822-686F-116131637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4B167-3C4C-DC33-31B7-899EA3EFF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Some remaining direct government support for “high-cost courses” – </a:t>
            </a:r>
            <a:r>
              <a:rPr lang="en-GB" dirty="0" err="1"/>
              <a:t>eg</a:t>
            </a:r>
            <a:r>
              <a:rPr lang="en-GB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Clinical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Some sciences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15D30-86C3-5299-D308-3DAFE819B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8096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5CBC-3948-0E2D-2D09-9621E90A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A4E02-7198-7822-686F-116131637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4B167-3C4C-DC33-31B7-899EA3EFF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15D30-86C3-5299-D308-3DAFE819B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17562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5CBC-3948-0E2D-2D09-9621E90A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A4E02-7198-7822-686F-116131637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4B167-3C4C-DC33-31B7-899EA3EFF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15D30-86C3-5299-D308-3DAFE819B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27886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5CBC-3948-0E2D-2D09-9621E90A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A4E02-7198-7822-686F-116131637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4B167-3C4C-DC33-31B7-899EA3EFF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15D30-86C3-5299-D308-3DAFE819B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60945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5CBC-3948-0E2D-2D09-9621E90A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A4E02-7198-7822-686F-116131637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4B167-3C4C-DC33-31B7-899EA3EFF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15D30-86C3-5299-D308-3DAFE819B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42911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5CBC-3948-0E2D-2D09-9621E90A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A4E02-7198-7822-686F-116131637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4B167-3C4C-DC33-31B7-899EA3EFF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15D30-86C3-5299-D308-3DAFE819B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04120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5CBC-3948-0E2D-2D09-9621E90A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A4E02-7198-7822-686F-116131637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4B167-3C4C-DC33-31B7-899EA3EFF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15D30-86C3-5299-D308-3DAFE819B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62688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5CBC-3948-0E2D-2D09-9621E90A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A4E02-7198-7822-686F-116131637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4B167-3C4C-DC33-31B7-899EA3EFF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15D30-86C3-5299-D308-3DAFE819B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29027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5CBC-3948-0E2D-2D09-9621E90A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A4E02-7198-7822-686F-116131637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4B167-3C4C-DC33-31B7-899EA3EFF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...and it varies a lot by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UK Research and Innovation (UKRI), the funder normally pays only 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80% of the Full Economic Cost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with the university expected to cover the remaining 20%.</a:t>
            </a:r>
          </a:p>
          <a:p>
            <a:r>
              <a:rPr lang="en-GB" dirty="0"/>
              <a:t>type of university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15D30-86C3-5299-D308-3DAFE819B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19816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5CBC-3948-0E2D-2D09-9621E90A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A4E02-7198-7822-686F-116131637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4B167-3C4C-DC33-31B7-899EA3EFF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...and it varies a lot by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UK Research and Innovation (UKRI), the funder normally pays only 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80% of the Full Economic Cost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with the university expected to cover the remaining 20%.</a:t>
            </a:r>
          </a:p>
          <a:p>
            <a:r>
              <a:rPr lang="en-GB" dirty="0"/>
              <a:t>type of university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15D30-86C3-5299-D308-3DAFE819B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85412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5CBC-3948-0E2D-2D09-9621E90A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A4E02-7198-7822-686F-116131637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4B167-3C4C-DC33-31B7-899EA3EFF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15D30-86C3-5299-D308-3DAFE819B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65341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5CBC-3948-0E2D-2D09-9621E90A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A4E02-7198-7822-686F-116131637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4B167-3C4C-DC33-31B7-899EA3EFF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15D30-86C3-5299-D308-3DAFE819B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75987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5CBC-3948-0E2D-2D09-9621E90A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A4E02-7198-7822-686F-116131637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4B167-3C4C-DC33-31B7-899EA3EFF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Oxford charges almost £70k per year for the Clinical part of its medical course – that’s years 4, 5 and 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15D30-86C3-5299-D308-3DAFE819B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32758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5CBC-3948-0E2D-2D09-9621E90A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A4E02-7198-7822-686F-116131637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4B167-3C4C-DC33-31B7-899EA3EFF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at UCL, international income is around £1Bn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15D30-86C3-5299-D308-3DAFE819B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83609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5CBC-3948-0E2D-2D09-9621E90A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A4E02-7198-7822-686F-116131637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4B167-3C4C-DC33-31B7-899EA3EFF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15D30-86C3-5299-D308-3DAFE819B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6641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5CBC-3948-0E2D-2D09-9621E90A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A4E02-7198-7822-686F-116131637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4B167-3C4C-DC33-31B7-899EA3EFF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15D30-86C3-5299-D308-3DAFE819B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78955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5CBC-3948-0E2D-2D09-9621E90A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A4E02-7198-7822-686F-116131637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4B167-3C4C-DC33-31B7-899EA3EFF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15D30-86C3-5299-D308-3DAFE819B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97554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5CBC-3948-0E2D-2D09-9621E90A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A4E02-7198-7822-686F-116131637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4B167-3C4C-DC33-31B7-899EA3EFF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15D30-86C3-5299-D308-3DAFE819B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21322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02172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5CBC-3948-0E2D-2D09-9621E90A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A4E02-7198-7822-686F-116131637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4B167-3C4C-DC33-31B7-899EA3EFF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15D30-86C3-5299-D308-3DAFE819B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43238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need to bring this back to the external context and strategy etc.</a:t>
            </a:r>
          </a:p>
          <a:p>
            <a:r>
              <a:rPr lang="en-GB"/>
              <a:t>also, OIP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9447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87930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71222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5CBC-3948-0E2D-2D09-9621E90A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A4E02-7198-7822-686F-116131637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4B167-3C4C-DC33-31B7-899EA3EFF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15D30-86C3-5299-D308-3DAFE819B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05336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5CBC-3948-0E2D-2D09-9621E90A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A4E02-7198-7822-686F-116131637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4B167-3C4C-DC33-31B7-899EA3EFF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15D30-86C3-5299-D308-3DAFE819B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54386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5CBC-3948-0E2D-2D09-9621E90A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A4E02-7198-7822-686F-116131637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4B167-3C4C-DC33-31B7-899EA3EFF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a complex chart, but it tells a worrying story and one you might recognise from your own university.</a:t>
            </a:r>
          </a:p>
          <a:p>
            <a:endParaRPr lang="en-GB" dirty="0"/>
          </a:p>
          <a:p>
            <a:r>
              <a:rPr lang="en-GB" dirty="0"/>
              <a:t>Each </a:t>
            </a:r>
            <a:r>
              <a:rPr lang="en-GB" dirty="0" err="1"/>
              <a:t>lineis</a:t>
            </a:r>
            <a:r>
              <a:rPr lang="en-GB" dirty="0"/>
              <a:t> a combination of actual and forecast.</a:t>
            </a:r>
          </a:p>
          <a:p>
            <a:endParaRPr lang="en-GB" dirty="0"/>
          </a:p>
          <a:p>
            <a:r>
              <a:rPr lang="en-GB" dirty="0"/>
              <a:t>There is a new line for each year, starting in 2019. </a:t>
            </a:r>
          </a:p>
          <a:p>
            <a:endParaRPr lang="en-GB" dirty="0"/>
          </a:p>
          <a:p>
            <a:r>
              <a:rPr lang="en-GB" dirty="0"/>
              <a:t>Each line shows the actuals up to the year of the line and then the forecast from that year. </a:t>
            </a:r>
          </a:p>
          <a:p>
            <a:endParaRPr lang="en-GB" dirty="0"/>
          </a:p>
          <a:p>
            <a:r>
              <a:rPr lang="en-GB" dirty="0"/>
              <a:t>The point here is that in aggregate, we are consistently forecasting for better performance than current</a:t>
            </a:r>
          </a:p>
          <a:p>
            <a:endParaRPr lang="en-GB" dirty="0"/>
          </a:p>
          <a:p>
            <a:r>
              <a:rPr lang="en-GB" dirty="0"/>
              <a:t>Given what we’ve seen, that looks ambitious at best and incredibly risky at worst.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15D30-86C3-5299-D308-3DAFE819B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50545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5CBC-3948-0E2D-2D09-9621E90A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A4E02-7198-7822-686F-116131637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4B167-3C4C-DC33-31B7-899EA3EFF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aggregate, we’re expecting both domestic and international income to increase over time – we can’t all “win”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15D30-86C3-5299-D308-3DAFE819B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599313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5CBC-3948-0E2D-2D09-9621E90A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A4E02-7198-7822-686F-116131637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4B167-3C4C-DC33-31B7-899EA3EFF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Still a lot predicting three years of consecutive deficits – with some having a lot more than that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15D30-86C3-5299-D308-3DAFE819B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30700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5CBC-3948-0E2D-2D09-9621E90A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A4E02-7198-7822-686F-116131637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4B167-3C4C-DC33-31B7-899EA3EFF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15D30-86C3-5299-D308-3DAFE819B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49845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5CBC-3948-0E2D-2D09-9621E90A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A4E02-7198-7822-686F-116131637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4B167-3C4C-DC33-31B7-899EA3EFF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Wilkins </a:t>
            </a:r>
            <a:r>
              <a:rPr lang="en-GB" dirty="0" err="1"/>
              <a:t>Micauber</a:t>
            </a:r>
            <a:r>
              <a:rPr lang="en-GB" dirty="0"/>
              <a:t> from David Copperfield – </a:t>
            </a:r>
          </a:p>
          <a:p>
            <a:r>
              <a:rPr lang="en-GB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"Annual income twenty pounds, annual expenditure nineteen pounds nineteen and six, result happiness. Annual income twenty pounds, annual expenditure twenty pounds ought and six, result misery."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15D30-86C3-5299-D308-3DAFE819B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128610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5CBC-3948-0E2D-2D09-9621E90A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A4E02-7198-7822-686F-116131637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4B167-3C4C-DC33-31B7-899EA3EFF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15D30-86C3-5299-D308-3DAFE819B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44563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5CBC-3948-0E2D-2D09-9621E90AC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A4E02-7198-7822-686F-116131637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4B167-3C4C-DC33-31B7-899EA3EFF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15D30-86C3-5299-D308-3DAFE819B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99DB2D-DFB8-4106-A3E0-C4042679DD5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282451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CDAB7-B2BE-94EF-33C3-F48B5B04B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662544-D0DC-B5A8-4EBB-CC73027E19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9785E5-BAE7-68BB-2C24-DDBBE2DF0B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29711B-D5B7-0251-DFE7-C6C8943962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A31D5-59AE-914B-B6B8-D3FB1071DE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1749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60D56-42E1-1432-6F60-3EF033C1C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305F08-6714-D9F3-56CA-E28BA04218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ED2F0-F10C-89D1-72ED-311ABCA4F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497BD-21B4-4FCF-8F56-4521993CA78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347D95-F09B-1AD4-F447-9B5CEE93F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EAF1F-00A5-9B70-3C36-74BA05D97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8BDD1-BEEB-4419-BFC9-9E69232F94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136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F1269-31F6-BBD3-4E94-880FD30B4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F137A8-0BB2-511D-1A3D-85477EE57F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0BD29-ECFD-DA5C-BB40-BE7539AB0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497BD-21B4-4FCF-8F56-4521993CA78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3D9933-60F3-391E-4326-CF3078F4E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718384-C090-1EFA-CF49-46B11B305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8BDD1-BEEB-4419-BFC9-9E69232F94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6385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16F1-FAB7-5F4C-FEFE-2B0E46DAB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861986-61A5-E557-C5C7-75C1FFA03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BCF863-2652-8BFD-9F2B-02531FB4A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497BD-21B4-4FCF-8F56-4521993CA78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A9D40B-3251-50AF-5EBF-48B94EBA9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88A56-ECD1-D89E-29F4-B4A384CE6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8BDD1-BEEB-4419-BFC9-9E69232F94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528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BF64A-0F70-C261-10D3-14B33F6FB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4C7B1-EBD0-3F18-BB8F-9EB3ABD90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0A1D75-C06B-3942-AE3F-CC77EFD0F1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710CEB-0642-1005-59BA-1CC8C3496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497BD-21B4-4FCF-8F56-4521993CA78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09A911-9FE8-2CE2-9554-8E4DB24D3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48AA2A-DA51-CFB7-C455-9B24E6A0A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8BDD1-BEEB-4419-BFC9-9E69232F94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0078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A9901-2FBE-3A0C-3270-8D8825238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1DC04-844B-6781-780B-D56B86602B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FCE439-0222-A582-C7AE-A15C545406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0363E5-F1E0-5A46-DEAF-26143916EE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77208A-C6FE-8331-7721-6005A7B12B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688E41-0EF0-7A6E-0409-54F7CBAC1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497BD-21B4-4FCF-8F56-4521993CA78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A8CA5A-5C4D-433B-F8F3-32466B4FE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4ACFAA-C7BD-5088-C631-EB8D9F2DA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8BDD1-BEEB-4419-BFC9-9E69232F94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741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5BC03-0EAA-BA84-20E8-8817BEB45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A4EBE6-B06A-8127-D997-9495100AA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497BD-21B4-4FCF-8F56-4521993CA78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5AA83C-769B-13FF-62A3-950468CA0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0A9D69-F779-C864-0E7C-B0B0FA289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8BDD1-BEEB-4419-BFC9-9E69232F94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984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2CC98C-D496-6A34-5E38-2444C57EC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497BD-21B4-4FCF-8F56-4521993CA78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B2C382-164B-AD7F-16C4-4DBAC1E6B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25E6EC-35E7-6B12-2B4C-50AC0400F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8BDD1-BEEB-4419-BFC9-9E69232F94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8035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9EFDA-086C-9EE8-B5EA-36F0E039D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BEA76-F9E6-E6F9-8F18-9460BED81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652CD7-0F74-696F-3DA1-8EE8AB602E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F48ECF-6E2D-B69B-66F9-121D4A0E3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497BD-21B4-4FCF-8F56-4521993CA78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DDFE77-0A8F-A597-D6A7-2241B25D8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54C925-0855-3674-1FFC-4C853AF4A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8BDD1-BEEB-4419-BFC9-9E69232F94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9999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DECD0-BDFB-EAD8-49AF-B9B7645D9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56294B-D26D-0962-02E1-F1BD5125E4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1ED8FC-479F-A24A-988E-7B1F9FA7A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376498-E46F-A0D2-6F08-16AC8CEF2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497BD-21B4-4FCF-8F56-4521993CA78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29A9D0-D41E-F28B-7CEB-FEF7ADDE8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E35E04-FEBD-007A-7DD2-400319EA3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8BDD1-BEEB-4419-BFC9-9E69232F94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0173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61ED1-D8E6-C069-D9EA-62A972DD1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C38E8-B770-8BFE-511F-B298CD9891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8E93C7-81A5-71D9-86E3-96107D9D2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497BD-21B4-4FCF-8F56-4521993CA78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06E7C-8A95-63AC-D870-88CE638BF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F1B5D7-4323-CDED-936D-4EDA9BCCF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8BDD1-BEEB-4419-BFC9-9E69232F94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3534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41CB58-8F83-BB5A-330E-47B86DACF0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0F89E-CFA1-204F-8D7B-033801474C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8E75E9-9DA0-1AEC-81DF-38CB6C3ED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497BD-21B4-4FCF-8F56-4521993CA78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4267D1-5091-6211-181A-6FADD7798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6C676F-72B5-DEE2-F322-045A68559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8BDD1-BEEB-4419-BFC9-9E69232F94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3001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ck">
    <p:bg>
      <p:bgPr>
        <a:solidFill>
          <a:srgbClr val="6721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05523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Imag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>
            <a:spLocks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721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 b="0" i="0">
              <a:highlight>
                <a:srgbClr val="AC145A"/>
              </a:highlight>
              <a:latin typeface="Mulish" pitchFamily="2" charset="77"/>
            </a:endParaRPr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25" hasCustomPrompt="1"/>
          </p:nvPr>
        </p:nvSpPr>
        <p:spPr>
          <a:xfrm>
            <a:off x="6173401" y="838202"/>
            <a:ext cx="5180400" cy="5181601"/>
          </a:xfrm>
          <a:solidFill>
            <a:schemeClr val="accent1"/>
          </a:solidFill>
          <a:ln>
            <a:noFill/>
          </a:ln>
        </p:spPr>
        <p:txBody>
          <a:bodyPr lIns="360000" tIns="360000" rIns="360000" bIns="360000">
            <a:normAutofit/>
          </a:bodyPr>
          <a:lstStyle>
            <a:lvl1pPr algn="ctr">
              <a:defRPr sz="1001" b="0" i="0" cap="none" spc="0" baseline="0">
                <a:solidFill>
                  <a:schemeClr val="accent4"/>
                </a:solidFill>
                <a:latin typeface="Mulish Medium" pitchFamily="2" charset="77"/>
                <a:ea typeface="Mulish Medium" pitchFamily="2" charset="77"/>
                <a:cs typeface="Mulish Medium" pitchFamily="2" charset="77"/>
              </a:defRPr>
            </a:lvl1pPr>
          </a:lstStyle>
          <a:p>
            <a:r>
              <a:rPr lang="en-US"/>
              <a:t>Drag picture to placeholder or click to add</a:t>
            </a:r>
          </a:p>
        </p:txBody>
      </p:sp>
    </p:spTree>
    <p:extLst>
      <p:ext uri="{BB962C8B-B14F-4D97-AF65-F5344CB8AC3E}">
        <p14:creationId xmlns:p14="http://schemas.microsoft.com/office/powerpoint/2010/main" val="31489921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9625A-E88F-CAE6-AF7D-CCFD2EC0D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4643B2-BD55-221C-AD21-9E2BF3DE52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69BB3-F1EB-1320-92A1-9D5061681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4C2B-384F-4F0A-9CD9-1715FF01CB94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827F75-76F3-F71B-4AC5-4304B7CDF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F0C65-E2EB-E512-62D6-1C69223A8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B8B1-0F7D-4195-AAE2-096723EC35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501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9A5E8-02AA-5C8D-A34A-15973ADC3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6B488-51D7-EACA-1BD2-123F95F326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71D34-2CFC-10EF-45BA-0CCFC83D0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4C2B-384F-4F0A-9CD9-1715FF01CB94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2A4ED-3E0E-32E6-1C82-D2DB81332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720662-9A18-1E37-F37A-9D297C101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B8B1-0F7D-4195-AAE2-096723EC35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243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B2A6D-E48F-35AE-AF04-BFE352BEA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67179-5993-7451-4126-A70AC586B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A89D9C-648E-B316-1892-D445C80D9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4C2B-384F-4F0A-9CD9-1715FF01CB94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C69118-B5DF-4177-46DE-08AB3CD9A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4EDE9D-9C61-2BD3-A763-33DCC512D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B8B1-0F7D-4195-AAE2-096723EC35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81914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F3BCC-C570-7333-DFC8-02350F452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5B183-7D3D-A3B5-30F1-D7FD0AA3E1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596E3A-3EF0-5B6E-63F2-2F266356D9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864057-1718-1910-0A16-C37F6BD59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4C2B-384F-4F0A-9CD9-1715FF01CB94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30CBDA-81BD-C8F1-D47A-92FFF9C00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39F422-5EA3-407D-309E-69CA7319C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B8B1-0F7D-4195-AAE2-096723EC35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54584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69BB1-4C17-5E4A-6162-654CF482E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400A44-E252-468A-3CE7-6486F4E66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A85A2A-0F80-B701-107A-4AA9BE02A0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CCBBB5-631D-A026-13DC-6B962CD8F0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241288-05B8-639C-E88A-CB56DFBC33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FCBC10-82BB-C497-A0C1-3BB31D3EA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4C2B-384F-4F0A-9CD9-1715FF01CB94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8A866B-5A8B-B6B2-B17A-5B3B64BC1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5D532B-2EBD-821A-FE61-7548F4A05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B8B1-0F7D-4195-AAE2-096723EC35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0269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9D87A-E090-567C-D0AD-E1A7B5F2B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98BBA6-2A72-D727-C855-6369F5BBD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4C2B-384F-4F0A-9CD9-1715FF01CB94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9C2FFA-673F-F50C-46A6-972CB7332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4812E9-9396-6F94-7E35-CD8B98438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B8B1-0F7D-4195-AAE2-096723EC35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18698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59C01D-7C7D-589D-E6A9-0A4E3A742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4C2B-384F-4F0A-9CD9-1715FF01CB94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1AF1AF-5821-ADAC-55D1-3F7ED521F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A39C7A-4180-AC6E-39FB-2F8CF23E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B8B1-0F7D-4195-AAE2-096723EC35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30415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BAFEA-235C-D3FC-D22E-90066AFFE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0FB31-A3C9-6317-815C-494A6D140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A0F0A9-5799-5E33-B504-75CD6C2912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9DCBD6-2C69-0A1A-690A-48D57185E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4C2B-384F-4F0A-9CD9-1715FF01CB94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E1EED1-0B06-9787-D923-21BD510EA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D9B488-D191-CFF5-E280-FBD64A746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B8B1-0F7D-4195-AAE2-096723EC35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8340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2CFE0-BC75-DA6E-7F7E-CAC196BBE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5BDDD9-2A88-E34D-0281-237AED7CAF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F9465C-86BC-16BF-0C98-261E831EFC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01DF48-420C-E6F0-0B11-7EE8C5D60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4C2B-384F-4F0A-9CD9-1715FF01CB94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DC1237-E6EF-7BBF-FEE7-77E4F4F5D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6932ED-6065-08FD-19E1-C282D5FA6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B8B1-0F7D-4195-AAE2-096723EC35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4429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55176-77D6-A354-8D7F-B23B8C63A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84F67B-0FB4-9C87-C2A9-41D7057127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1763BA-CD2D-95B1-CA94-051BF525D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4C2B-384F-4F0A-9CD9-1715FF01CB94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AB80E-AE47-3394-D0EA-C9EEE68C9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EBA3A1-48EA-0FC9-C889-FA201CBA5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B8B1-0F7D-4195-AAE2-096723EC35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9917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47FC0A-1499-7A10-9804-F5249DED00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7A9645-E3E9-0D21-11CE-3DE259DC7E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A37C3-E489-909D-2839-54C4B85FF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4C2B-384F-4F0A-9CD9-1715FF01CB94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4CF2F-5299-0822-6571-36FC0C590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E7B26-AA89-4D04-7BE7-8A8B1D39C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AB8B1-0F7D-4195-AAE2-096723EC35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79188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51332-C71D-44C2-9270-C3055F9A48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766522-48E0-4808-957C-EABEF1BD1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056445-504C-4DFF-A55F-7C89FC5DD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BC6C0-6BF5-4006-8E97-3DA4126CDFC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594932-A974-4C3D-B6E6-A65997784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3248E-80B2-45B3-A4AF-34790968A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947B-9ADD-4F4C-B845-7455508824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34025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C0B3B-96D6-4ED7-94CC-067AA8523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604CF7-6508-49A2-B94E-50ED4B7E7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2470E-6360-4EC2-846C-1D8D678FB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BC6C0-6BF5-4006-8E97-3DA4126CDFC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DBEEB-7C67-4019-9862-BAF5057A9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5E88DE-1276-4A1F-BFE7-DE8B8B93E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947B-9ADD-4F4C-B845-7455508824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9305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6AC41-EE36-4EE0-9B55-DFBE6D91F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5EB909-D6D8-4A09-8B58-76AFFE774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770FBE-7CD3-4B24-83E4-A7875E226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BC6C0-6BF5-4006-8E97-3DA4126CDFC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C1118-8261-45E0-BC7E-7655B907B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4A7A2-74B7-44EE-B5C5-4948B3B83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947B-9ADD-4F4C-B845-7455508824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8355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1E133-57BD-47F3-AB68-3511F6C31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8A115-9071-4880-8888-DBFB418065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F554BD-74A8-4010-97EE-552A7C541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45B36A-3E39-4046-80B2-27C5613DA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BC6C0-6BF5-4006-8E97-3DA4126CDFC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AA1805-8853-4380-ACCC-FCF89C5AE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1FAC61-3225-4F96-A758-082B46883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947B-9ADD-4F4C-B845-7455508824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98900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E96B6-6B7D-4CF0-A07E-E8FA89F0B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991C2-CBAE-4790-B393-A33AF7966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997E3F-CC2E-4E99-8EAB-5FC9F525D8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1212B0-2A4F-43F5-841C-0124FDB2E1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CB213D-907C-4CD2-A351-EA2A492DB6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675475-E865-4B0C-98B2-4C4035B15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BC6C0-6BF5-4006-8E97-3DA4126CDFC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D7B44-85DB-481D-BC2F-7C04FB224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CC2940-60A0-43DC-85C4-2ABFBE34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947B-9ADD-4F4C-B845-7455508824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2809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98EB3-9DF1-4DBA-80E8-707E645F8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3201F9-714B-47E7-AEA9-3179BD3B4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BC6C0-6BF5-4006-8E97-3DA4126CDFC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FC271C-50E6-45FA-8373-479577953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2335AA-D11D-40C3-8B3F-3364CA1F7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947B-9ADD-4F4C-B845-7455508824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75116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BF9B3C-A09B-4D34-BF0C-9205EF2C7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BC6C0-6BF5-4006-8E97-3DA4126CDFC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5EBF8C-63B3-41CF-8F36-E8F761D74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85399-0A6E-4561-AE5A-617A21D0E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947B-9ADD-4F4C-B845-7455508824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49359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6615B-E0EB-4103-B2BE-5E029BBF8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EB164-109C-4845-8DE1-A4873FA7F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FF84E7-7946-4FCA-81C9-B750663663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F7050A-B5FB-403A-9859-A7A0E57CD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BC6C0-6BF5-4006-8E97-3DA4126CDFC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58B1CD-F696-48C6-9238-6D77927A0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8E9FFC-8AA3-4458-845F-C58C846FC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947B-9ADD-4F4C-B845-7455508824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9722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8AE31-516C-4A79-B79B-9F1E5F04F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5540B6-D8BE-433E-9486-B93EBE29EA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646B03-AEC0-4C68-A022-075BF1F343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1117C0-021F-4A3B-B110-A69ECA31E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BC6C0-6BF5-4006-8E97-3DA4126CDFC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7ECB97-2342-408C-9AE6-F8B789F21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8BAE96-4578-4DD5-A290-72ADD0F0F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947B-9ADD-4F4C-B845-7455508824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4992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8D749-049E-42AE-90BB-2BD9066F5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4DFB49-3C8A-4987-8FB1-E7C4216F76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0CF1A8-4E8D-4B47-86F4-935169410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BC6C0-6BF5-4006-8E97-3DA4126CDFC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43CA4-79BB-4545-9D11-3D1840BA8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87B14-1067-411F-AA78-94423F39B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947B-9ADD-4F4C-B845-7455508824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63392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C790E8-679E-4BEA-93F1-357B9DBD5F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301A83-26A6-4D7F-A692-DE4DA4D78D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B3D72A-43AE-402B-829B-9E617CA80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BC6C0-6BF5-4006-8E97-3DA4126CDFC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B0F3F-6203-43E4-BC8B-88FFA41CD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D9192-6FA0-43D7-B616-612C4B48C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947B-9ADD-4F4C-B845-7455508824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435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28000" y="651600"/>
            <a:ext cx="111360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528000" y="295683"/>
            <a:ext cx="11136000" cy="4694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61548722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subtitle &amp; 1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/>
          <p:cNvSpPr>
            <a:spLocks noGrp="1"/>
          </p:cNvSpPr>
          <p:nvPr>
            <p:ph idx="1"/>
          </p:nvPr>
        </p:nvSpPr>
        <p:spPr>
          <a:xfrm>
            <a:off x="494203" y="1666261"/>
            <a:ext cx="11201798" cy="471294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94203" y="722742"/>
            <a:ext cx="11201798" cy="7572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4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94203" y="317508"/>
            <a:ext cx="11201798" cy="3340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97716282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 (with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906" y="1638000"/>
            <a:ext cx="11634436" cy="4538963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Montserrat" pitchFamily="2" charset="77"/>
              </a:defRPr>
            </a:lvl1pPr>
            <a:lvl2pPr>
              <a:defRPr b="0" i="0">
                <a:solidFill>
                  <a:schemeClr val="tx2"/>
                </a:solidFill>
                <a:latin typeface="Montserrat" pitchFamily="2" charset="77"/>
              </a:defRPr>
            </a:lvl2pPr>
            <a:lvl3pPr>
              <a:defRPr b="0" i="0">
                <a:solidFill>
                  <a:schemeClr val="tx2"/>
                </a:solidFill>
                <a:latin typeface="Montserrat" pitchFamily="2" charset="77"/>
              </a:defRPr>
            </a:lvl3pPr>
            <a:lvl4pPr>
              <a:defRPr b="0" i="0">
                <a:solidFill>
                  <a:schemeClr val="tx2"/>
                </a:solidFill>
                <a:latin typeface="Montserrat" pitchFamily="2" charset="77"/>
              </a:defRPr>
            </a:lvl4pPr>
            <a:lvl5pPr>
              <a:defRPr b="0" i="0">
                <a:solidFill>
                  <a:schemeClr val="tx2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60EF203-F9E7-C443-A64F-2E2E9A5B15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7906" y="838122"/>
            <a:ext cx="10990728" cy="57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1">
                <a:solidFill>
                  <a:schemeClr val="tx2"/>
                </a:solidFill>
                <a:latin typeface="Montserrat" pitchFamily="2" charset="77"/>
              </a:defRPr>
            </a:lvl1pPr>
          </a:lstStyle>
          <a:p>
            <a:pPr lvl="0"/>
            <a:r>
              <a:rPr lang="en-GB"/>
              <a:t>Click to edit sub-heading</a:t>
            </a:r>
          </a:p>
        </p:txBody>
      </p:sp>
      <p:sp>
        <p:nvSpPr>
          <p:cNvPr id="7" name="Title Placeholder 3">
            <a:extLst>
              <a:ext uri="{FF2B5EF4-FFF2-40B4-BE49-F238E27FC236}">
                <a16:creationId xmlns:a16="http://schemas.microsoft.com/office/drawing/2014/main" id="{55A2EEA1-B0D5-6B4A-8498-8F2E20DA0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05" y="90000"/>
            <a:ext cx="10990729" cy="576000"/>
          </a:xfrm>
          <a:prstGeom prst="rect">
            <a:avLst/>
          </a:prstGeom>
        </p:spPr>
        <p:txBody>
          <a:bodyPr vert="horz" lIns="91440" tIns="0" rIns="91440" bIns="0" rtlCol="0" anchor="ctr" anchorCtr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848768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ck">
    <p:bg>
      <p:bgPr>
        <a:solidFill>
          <a:srgbClr val="6721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619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289C8E-6906-5536-064D-75F924115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E72BA-EAA8-AAE4-5F8F-0F418D736C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92A9B-2F8E-BB04-90BF-52C7186F50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497BD-21B4-4FCF-8F56-4521993CA78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B95781-464B-7F6E-359B-99D828AC93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64334-068A-076B-FD35-BD2EE9C486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8BDD1-BEEB-4419-BFC9-9E69232F94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4230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673" r:id="rId12"/>
    <p:sldLayoutId id="214748371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5D9BA9-21CB-B903-4FCB-6AE4C407E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890402-82C4-CFE1-F373-982F5D9504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62553C-5DB2-06FF-C5D1-C26C50AACB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14C2B-384F-4F0A-9CD9-1715FF01CB94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E14B8-7105-D89C-B7F8-CE1AEC450D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79D32D-2B5D-0678-7215-839C43A6F1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AB8B1-0F7D-4195-AAE2-096723EC35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927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4B351A-9004-4B1F-9224-F4746E58A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7C9D9-A8B0-4B4F-A6AD-C62B1486B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655202-2693-415D-ABC5-22AB58680B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BC6C0-6BF5-4006-8E97-3DA4126CDFC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2F5222-FEB8-4798-80FB-1C67F16C1C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6F81A0-3168-4078-A9D1-92CC323B34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5947B-9ADD-4F4C-B845-7455508824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560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98" r:id="rId11"/>
    <p:sldLayoutId id="2147483699" r:id="rId12"/>
    <p:sldLayoutId id="2147483701" r:id="rId13"/>
    <p:sldLayoutId id="2147483688" r:id="rId14"/>
    <p:sldLayoutId id="214748371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4" Type="http://schemas.openxmlformats.org/officeDocument/2006/relationships/hyperlink" Target="https://www.officeforstudents.org.uk/publications/annual-trac-sector-data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Relationship Id="rId4" Type="http://schemas.openxmlformats.org/officeDocument/2006/relationships/hyperlink" Target="https://ifs.org.uk/sites/default/files/output_url_files/BN211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Relationship Id="rId4" Type="http://schemas.openxmlformats.org/officeDocument/2006/relationships/chart" Target="../charts/char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fficeforstudents.org.uk/publications/annual-trac-sector-data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Relationship Id="rId4" Type="http://schemas.openxmlformats.org/officeDocument/2006/relationships/chart" Target="../charts/char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fficeforstudents.org.uk/publications/annual-trac-sector-data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Relationship Id="rId4" Type="http://schemas.openxmlformats.org/officeDocument/2006/relationships/chart" Target="../charts/char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6.xml"/><Relationship Id="rId5" Type="http://schemas.openxmlformats.org/officeDocument/2006/relationships/hyperlink" Target="https://www.officeforstudents.org.uk/advice-and-guidance/regulation/registration-with-the-ofs-a-guide/conditions-of-registration/" TargetMode="External"/><Relationship Id="rId4" Type="http://schemas.openxmlformats.org/officeDocument/2006/relationships/hyperlink" Target="https://www.nytimes.com/2015/02/22/business/debts-two-sides-riches-and-misery.html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pening slide title" descr="Opening slide" hidden="1">
            <a:extLst>
              <a:ext uri="{FF2B5EF4-FFF2-40B4-BE49-F238E27FC236}">
                <a16:creationId xmlns:a16="http://schemas.microsoft.com/office/drawing/2014/main" id="{203EDA3D-AFF5-C945-8613-29996BE0A80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38409" y="-1476197"/>
            <a:ext cx="10515600" cy="1325563"/>
          </a:xfrm>
        </p:spPr>
        <p:txBody>
          <a:bodyPr>
            <a:normAutofit/>
          </a:bodyPr>
          <a:lstStyle/>
          <a:p>
            <a:r>
              <a:rPr lang="en-US" sz="1400"/>
              <a:t>Opening slide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B74C76-BC14-4A38-A980-463477B6E6DB}"/>
              </a:ext>
            </a:extLst>
          </p:cNvPr>
          <p:cNvSpPr txBox="1"/>
          <p:nvPr/>
        </p:nvSpPr>
        <p:spPr>
          <a:xfrm>
            <a:off x="861225" y="2028616"/>
            <a:ext cx="10469549" cy="378565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NEUPC Connect</a:t>
            </a:r>
          </a:p>
          <a:p>
            <a:pPr algn="ctr">
              <a:defRPr/>
            </a:pPr>
            <a:r>
              <a:rPr lang="en-GB" sz="4400" b="1" dirty="0">
                <a:solidFill>
                  <a:prstClr val="white"/>
                </a:solidFill>
                <a:latin typeface="Calibri Light" panose="020F0302020204030204"/>
              </a:rPr>
              <a:t>16 September 2026</a:t>
            </a:r>
          </a:p>
          <a:p>
            <a:pPr algn="ctr">
              <a:defRPr/>
            </a:pPr>
            <a:r>
              <a:rPr lang="en-GB" sz="4400" b="1" dirty="0">
                <a:solidFill>
                  <a:prstClr val="white"/>
                </a:solidFill>
                <a:latin typeface="Calibri Light" panose="020F0302020204030204"/>
              </a:rPr>
              <a:t>“The State of Higher Education”</a:t>
            </a:r>
          </a:p>
          <a:p>
            <a:pPr algn="ctr">
              <a:defRPr/>
            </a:pPr>
            <a:endParaRPr lang="en-GB" sz="2800" b="1" dirty="0">
              <a:solidFill>
                <a:prstClr val="white"/>
              </a:solidFill>
              <a:latin typeface="Calibri Light" panose="020F0302020204030204"/>
              <a:ea typeface="Calibri Light"/>
              <a:cs typeface="Calibri Light"/>
            </a:endParaRPr>
          </a:p>
          <a:p>
            <a:pPr algn="ctr">
              <a:defRPr/>
            </a:pPr>
            <a:endParaRPr lang="en-GB" sz="2800" b="1" dirty="0">
              <a:solidFill>
                <a:prstClr val="white"/>
              </a:solidFill>
              <a:latin typeface="Calibri Light" panose="020F0302020204030204"/>
              <a:ea typeface="Calibri Light"/>
              <a:cs typeface="Calibri Light"/>
            </a:endParaRPr>
          </a:p>
          <a:p>
            <a:pPr algn="ctr">
              <a:defRPr/>
            </a:pPr>
            <a:r>
              <a:rPr lang="en-GB" sz="2800" b="1" dirty="0">
                <a:solidFill>
                  <a:prstClr val="white"/>
                </a:solidFill>
                <a:latin typeface="Calibri Light" panose="020F0302020204030204"/>
                <a:ea typeface="Calibri Light"/>
                <a:cs typeface="Calibri Light"/>
              </a:rPr>
              <a:t>Ryan Keyworth</a:t>
            </a:r>
          </a:p>
          <a:p>
            <a:pPr algn="ctr">
              <a:defRPr/>
            </a:pPr>
            <a:r>
              <a:rPr lang="en-GB" sz="2400" b="1" dirty="0">
                <a:solidFill>
                  <a:prstClr val="white"/>
                </a:solidFill>
                <a:latin typeface="Calibri Light" panose="020F0302020204030204"/>
                <a:ea typeface="Calibri Light"/>
                <a:cs typeface="Calibri Light"/>
              </a:rPr>
              <a:t>Chair of NEUPC and CFO, Sheffield Hallam</a:t>
            </a:r>
          </a:p>
        </p:txBody>
      </p:sp>
    </p:spTree>
    <p:extLst>
      <p:ext uri="{BB962C8B-B14F-4D97-AF65-F5344CB8AC3E}">
        <p14:creationId xmlns:p14="http://schemas.microsoft.com/office/powerpoint/2010/main" val="191494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2B809-B8A2-6300-4C4C-C98A77C2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BF4FA4-A719-15E8-671D-CC4558A92250}"/>
              </a:ext>
            </a:extLst>
          </p:cNvPr>
          <p:cNvSpPr txBox="1">
            <a:spLocks/>
          </p:cNvSpPr>
          <p:nvPr/>
        </p:nvSpPr>
        <p:spPr>
          <a:xfrm>
            <a:off x="0" y="-10274"/>
            <a:ext cx="12192000" cy="965771"/>
          </a:xfrm>
          <a:prstGeom prst="rect">
            <a:avLst/>
          </a:prstGeom>
          <a:solidFill>
            <a:srgbClr val="621B4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11482388" algn="r"/>
              </a:tabLst>
            </a:pP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Basic University Finance Equation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B3D254-F0DC-C15E-69D4-1E4D1881BA5E}"/>
              </a:ext>
            </a:extLst>
          </p:cNvPr>
          <p:cNvSpPr txBox="1"/>
          <p:nvPr/>
        </p:nvSpPr>
        <p:spPr>
          <a:xfrm>
            <a:off x="435430" y="2820630"/>
            <a:ext cx="2293258" cy="181588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GB" sz="2800" dirty="0"/>
              <a:t>Home UG should pay for itself (but not anymore)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D9AEE1-A114-ACA5-BCE5-4A6F2AC80C0F}"/>
              </a:ext>
            </a:extLst>
          </p:cNvPr>
          <p:cNvSpPr txBox="1"/>
          <p:nvPr/>
        </p:nvSpPr>
        <p:spPr>
          <a:xfrm>
            <a:off x="3367315" y="2820629"/>
            <a:ext cx="2293258" cy="181588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GB" sz="2800" dirty="0"/>
              <a:t>Research doesn’t cover its costs (and never did)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12F185-B262-5434-7F17-27D5C5B99CC3}"/>
              </a:ext>
            </a:extLst>
          </p:cNvPr>
          <p:cNvSpPr txBox="1"/>
          <p:nvPr/>
        </p:nvSpPr>
        <p:spPr>
          <a:xfrm>
            <a:off x="6299200" y="2820629"/>
            <a:ext cx="2293258" cy="181588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GB" sz="2800" dirty="0"/>
              <a:t>International students generate a surplus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BBC52F-FC4A-B35C-A570-63FD6242A928}"/>
              </a:ext>
            </a:extLst>
          </p:cNvPr>
          <p:cNvSpPr txBox="1"/>
          <p:nvPr/>
        </p:nvSpPr>
        <p:spPr>
          <a:xfrm>
            <a:off x="9231085" y="2820629"/>
            <a:ext cx="2293258" cy="181588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GB" sz="2800" dirty="0"/>
              <a:t>Other stuff like Halls should at least cover its costs</a:t>
            </a:r>
          </a:p>
        </p:txBody>
      </p:sp>
      <p:sp>
        <p:nvSpPr>
          <p:cNvPr id="7" name="Plus Sign 6">
            <a:extLst>
              <a:ext uri="{FF2B5EF4-FFF2-40B4-BE49-F238E27FC236}">
                <a16:creationId xmlns:a16="http://schemas.microsoft.com/office/drawing/2014/main" id="{FD3561F3-2425-1752-56C3-6D4DD8B407A7}"/>
              </a:ext>
            </a:extLst>
          </p:cNvPr>
          <p:cNvSpPr/>
          <p:nvPr/>
        </p:nvSpPr>
        <p:spPr>
          <a:xfrm>
            <a:off x="5419333" y="3278570"/>
            <a:ext cx="900000" cy="900000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Plus Sign 10">
            <a:extLst>
              <a:ext uri="{FF2B5EF4-FFF2-40B4-BE49-F238E27FC236}">
                <a16:creationId xmlns:a16="http://schemas.microsoft.com/office/drawing/2014/main" id="{26BF23EA-31A2-36E9-763E-B0DB6BE36FF7}"/>
              </a:ext>
            </a:extLst>
          </p:cNvPr>
          <p:cNvSpPr/>
          <p:nvPr/>
        </p:nvSpPr>
        <p:spPr>
          <a:xfrm>
            <a:off x="8396038" y="3278570"/>
            <a:ext cx="900000" cy="900000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inus Sign 11">
            <a:extLst>
              <a:ext uri="{FF2B5EF4-FFF2-40B4-BE49-F238E27FC236}">
                <a16:creationId xmlns:a16="http://schemas.microsoft.com/office/drawing/2014/main" id="{26859F40-2B38-3A87-41C0-42D22D0703C3}"/>
              </a:ext>
            </a:extLst>
          </p:cNvPr>
          <p:cNvSpPr/>
          <p:nvPr/>
        </p:nvSpPr>
        <p:spPr>
          <a:xfrm>
            <a:off x="2549953" y="3278570"/>
            <a:ext cx="900000" cy="900000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940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2B809-B8A2-6300-4C4C-C98A77C2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BF4FA4-A719-15E8-671D-CC4558A92250}"/>
              </a:ext>
            </a:extLst>
          </p:cNvPr>
          <p:cNvSpPr txBox="1">
            <a:spLocks/>
          </p:cNvSpPr>
          <p:nvPr/>
        </p:nvSpPr>
        <p:spPr>
          <a:xfrm>
            <a:off x="0" y="-10274"/>
            <a:ext cx="12192000" cy="965771"/>
          </a:xfrm>
          <a:prstGeom prst="rect">
            <a:avLst/>
          </a:prstGeom>
          <a:solidFill>
            <a:srgbClr val="621B4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11482388" algn="r"/>
              </a:tabLst>
            </a:pP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theory doesn’t quite work in practice anymore...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3650A7A-6987-43F5-8F2E-FBEB23CE45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1716671"/>
              </p:ext>
            </p:extLst>
          </p:nvPr>
        </p:nvGraphicFramePr>
        <p:xfrm>
          <a:off x="472258" y="1529502"/>
          <a:ext cx="11095628" cy="5059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882489A-A978-E488-B045-F0F94C664307}"/>
              </a:ext>
            </a:extLst>
          </p:cNvPr>
          <p:cNvSpPr txBox="1"/>
          <p:nvPr/>
        </p:nvSpPr>
        <p:spPr>
          <a:xfrm>
            <a:off x="472258" y="6589485"/>
            <a:ext cx="6245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Source: </a:t>
            </a:r>
            <a:r>
              <a:rPr lang="en-GB" sz="1200" dirty="0">
                <a:hlinkClick r:id="rId4"/>
              </a:rPr>
              <a:t>Annual TRAC data: Sector summary and analysis by TRAC peer group - Office for Students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739366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2B809-B8A2-6300-4C4C-C98A77C2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BF4FA4-A719-15E8-671D-CC4558A92250}"/>
              </a:ext>
            </a:extLst>
          </p:cNvPr>
          <p:cNvSpPr txBox="1">
            <a:spLocks/>
          </p:cNvSpPr>
          <p:nvPr/>
        </p:nvSpPr>
        <p:spPr>
          <a:xfrm>
            <a:off x="0" y="-10274"/>
            <a:ext cx="12192000" cy="965771"/>
          </a:xfrm>
          <a:prstGeom prst="rect">
            <a:avLst/>
          </a:prstGeom>
          <a:solidFill>
            <a:srgbClr val="621B4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11482388" algn="r"/>
              </a:tabLst>
            </a:pP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Basic University Finance Equation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B3D254-F0DC-C15E-69D4-1E4D1881BA5E}"/>
              </a:ext>
            </a:extLst>
          </p:cNvPr>
          <p:cNvSpPr txBox="1"/>
          <p:nvPr/>
        </p:nvSpPr>
        <p:spPr>
          <a:xfrm>
            <a:off x="435430" y="2820630"/>
            <a:ext cx="2293258" cy="181588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GB" sz="2800" dirty="0">
                <a:highlight>
                  <a:srgbClr val="FFFF00"/>
                </a:highlight>
              </a:rPr>
              <a:t>Home UG should pay for itself (but not anymore)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D9AEE1-A114-ACA5-BCE5-4A6F2AC80C0F}"/>
              </a:ext>
            </a:extLst>
          </p:cNvPr>
          <p:cNvSpPr txBox="1"/>
          <p:nvPr/>
        </p:nvSpPr>
        <p:spPr>
          <a:xfrm>
            <a:off x="3367315" y="2820629"/>
            <a:ext cx="2293258" cy="181588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GB" sz="2800" dirty="0"/>
              <a:t>Research doesn’t cover its costs (and never did)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12F185-B262-5434-7F17-27D5C5B99CC3}"/>
              </a:ext>
            </a:extLst>
          </p:cNvPr>
          <p:cNvSpPr txBox="1"/>
          <p:nvPr/>
        </p:nvSpPr>
        <p:spPr>
          <a:xfrm>
            <a:off x="6299200" y="2820629"/>
            <a:ext cx="2293258" cy="181588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GB" sz="2800" dirty="0"/>
              <a:t>International students generate a surplus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BBC52F-FC4A-B35C-A570-63FD6242A928}"/>
              </a:ext>
            </a:extLst>
          </p:cNvPr>
          <p:cNvSpPr txBox="1"/>
          <p:nvPr/>
        </p:nvSpPr>
        <p:spPr>
          <a:xfrm>
            <a:off x="9231085" y="2820629"/>
            <a:ext cx="2293258" cy="181588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GB" sz="2800" dirty="0"/>
              <a:t>Other stuff like Halls should at least cover its costs</a:t>
            </a:r>
          </a:p>
        </p:txBody>
      </p:sp>
      <p:sp>
        <p:nvSpPr>
          <p:cNvPr id="7" name="Plus Sign 6">
            <a:extLst>
              <a:ext uri="{FF2B5EF4-FFF2-40B4-BE49-F238E27FC236}">
                <a16:creationId xmlns:a16="http://schemas.microsoft.com/office/drawing/2014/main" id="{FD3561F3-2425-1752-56C3-6D4DD8B407A7}"/>
              </a:ext>
            </a:extLst>
          </p:cNvPr>
          <p:cNvSpPr/>
          <p:nvPr/>
        </p:nvSpPr>
        <p:spPr>
          <a:xfrm>
            <a:off x="5419333" y="3278570"/>
            <a:ext cx="900000" cy="900000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Plus Sign 10">
            <a:extLst>
              <a:ext uri="{FF2B5EF4-FFF2-40B4-BE49-F238E27FC236}">
                <a16:creationId xmlns:a16="http://schemas.microsoft.com/office/drawing/2014/main" id="{26BF23EA-31A2-36E9-763E-B0DB6BE36FF7}"/>
              </a:ext>
            </a:extLst>
          </p:cNvPr>
          <p:cNvSpPr/>
          <p:nvPr/>
        </p:nvSpPr>
        <p:spPr>
          <a:xfrm>
            <a:off x="8396038" y="3278570"/>
            <a:ext cx="900000" cy="900000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inus Sign 11">
            <a:extLst>
              <a:ext uri="{FF2B5EF4-FFF2-40B4-BE49-F238E27FC236}">
                <a16:creationId xmlns:a16="http://schemas.microsoft.com/office/drawing/2014/main" id="{26859F40-2B38-3A87-41C0-42D22D0703C3}"/>
              </a:ext>
            </a:extLst>
          </p:cNvPr>
          <p:cNvSpPr/>
          <p:nvPr/>
        </p:nvSpPr>
        <p:spPr>
          <a:xfrm>
            <a:off x="2549953" y="3278570"/>
            <a:ext cx="900000" cy="900000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1241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2B809-B8A2-6300-4C4C-C98A77C2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BF4FA4-A719-15E8-671D-CC4558A92250}"/>
              </a:ext>
            </a:extLst>
          </p:cNvPr>
          <p:cNvSpPr txBox="1">
            <a:spLocks/>
          </p:cNvSpPr>
          <p:nvPr/>
        </p:nvSpPr>
        <p:spPr>
          <a:xfrm>
            <a:off x="0" y="-10274"/>
            <a:ext cx="12192000" cy="965771"/>
          </a:xfrm>
          <a:prstGeom prst="rect">
            <a:avLst/>
          </a:prstGeom>
          <a:solidFill>
            <a:srgbClr val="621B4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11482388" algn="r"/>
              </a:tabLst>
            </a:pP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 Finance Changes over time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58A5F6-062B-B50B-D4E5-4FDF44020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0930" y="955497"/>
            <a:ext cx="8797470" cy="56718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0847211-8BD0-B6BE-FB3A-64330D88AF82}"/>
              </a:ext>
            </a:extLst>
          </p:cNvPr>
          <p:cNvSpPr txBox="1"/>
          <p:nvPr/>
        </p:nvSpPr>
        <p:spPr>
          <a:xfrm>
            <a:off x="781959" y="6298946"/>
            <a:ext cx="21739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Source: IFS - BN211.pdf (ifs.org.uk)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2351527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2B809-B8A2-6300-4C4C-C98A77C2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BF4FA4-A719-15E8-671D-CC4558A92250}"/>
              </a:ext>
            </a:extLst>
          </p:cNvPr>
          <p:cNvSpPr txBox="1">
            <a:spLocks/>
          </p:cNvSpPr>
          <p:nvPr/>
        </p:nvSpPr>
        <p:spPr>
          <a:xfrm>
            <a:off x="0" y="-10274"/>
            <a:ext cx="12192000" cy="965771"/>
          </a:xfrm>
          <a:prstGeom prst="rect">
            <a:avLst/>
          </a:prstGeom>
          <a:solidFill>
            <a:srgbClr val="621B4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11482388" algn="r"/>
              </a:tabLst>
            </a:pP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Inflation hasn’t exactly been stable – CPI annual %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AEFFDA8-D865-FF83-1561-B41C3F17D8BD}"/>
              </a:ext>
            </a:extLst>
          </p:cNvPr>
          <p:cNvGraphicFramePr>
            <a:graphicFrameLocks noGrp="1"/>
          </p:cNvGraphicFramePr>
          <p:nvPr/>
        </p:nvGraphicFramePr>
        <p:xfrm>
          <a:off x="455407" y="955497"/>
          <a:ext cx="10926968" cy="5654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F02A257-04FC-CD50-CD5B-944FCB6BE1BA}"/>
              </a:ext>
            </a:extLst>
          </p:cNvPr>
          <p:cNvSpPr txBox="1"/>
          <p:nvPr/>
        </p:nvSpPr>
        <p:spPr>
          <a:xfrm>
            <a:off x="714375" y="6619875"/>
            <a:ext cx="28408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Source: ONS - CPIH INDEX 00: ALL ITEMS 2015=100</a:t>
            </a:r>
          </a:p>
        </p:txBody>
      </p:sp>
    </p:spTree>
    <p:extLst>
      <p:ext uri="{BB962C8B-B14F-4D97-AF65-F5344CB8AC3E}">
        <p14:creationId xmlns:p14="http://schemas.microsoft.com/office/powerpoint/2010/main" val="249929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2B809-B8A2-6300-4C4C-C98A77C2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BF4FA4-A719-15E8-671D-CC4558A92250}"/>
              </a:ext>
            </a:extLst>
          </p:cNvPr>
          <p:cNvSpPr txBox="1">
            <a:spLocks/>
          </p:cNvSpPr>
          <p:nvPr/>
        </p:nvSpPr>
        <p:spPr>
          <a:xfrm>
            <a:off x="0" y="-10274"/>
            <a:ext cx="12192000" cy="965771"/>
          </a:xfrm>
          <a:prstGeom prst="rect">
            <a:avLst/>
          </a:prstGeom>
          <a:solidFill>
            <a:srgbClr val="621B4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11482388" algn="r"/>
              </a:tabLst>
            </a:pP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is the £9k fee worth now?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02A257-04FC-CD50-CD5B-944FCB6BE1BA}"/>
              </a:ext>
            </a:extLst>
          </p:cNvPr>
          <p:cNvSpPr txBox="1"/>
          <p:nvPr/>
        </p:nvSpPr>
        <p:spPr>
          <a:xfrm>
            <a:off x="714375" y="6619875"/>
            <a:ext cx="28408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Source: ONS - CPIH INDEX 00: ALL ITEMS 2015=100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D0361EE-32B4-383F-F288-808AB6CF54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4919547"/>
              </p:ext>
            </p:extLst>
          </p:nvPr>
        </p:nvGraphicFramePr>
        <p:xfrm>
          <a:off x="411479" y="1154429"/>
          <a:ext cx="11361421" cy="5257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Left Brace 6">
            <a:extLst>
              <a:ext uri="{FF2B5EF4-FFF2-40B4-BE49-F238E27FC236}">
                <a16:creationId xmlns:a16="http://schemas.microsoft.com/office/drawing/2014/main" id="{F8F81A0E-C360-3245-AC27-32E9B86F97DB}"/>
              </a:ext>
            </a:extLst>
          </p:cNvPr>
          <p:cNvSpPr/>
          <p:nvPr/>
        </p:nvSpPr>
        <p:spPr>
          <a:xfrm rot="5400000">
            <a:off x="10353675" y="1481137"/>
            <a:ext cx="342900" cy="1457325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866541-7A05-D3C8-8241-A3155536DDD4}"/>
              </a:ext>
            </a:extLst>
          </p:cNvPr>
          <p:cNvSpPr txBox="1"/>
          <p:nvPr/>
        </p:nvSpPr>
        <p:spPr>
          <a:xfrm>
            <a:off x="9610724" y="1384885"/>
            <a:ext cx="1828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Effect of Fee Inflation</a:t>
            </a:r>
          </a:p>
        </p:txBody>
      </p:sp>
    </p:spTree>
    <p:extLst>
      <p:ext uri="{BB962C8B-B14F-4D97-AF65-F5344CB8AC3E}">
        <p14:creationId xmlns:p14="http://schemas.microsoft.com/office/powerpoint/2010/main" val="3393609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2B809-B8A2-6300-4C4C-C98A77C2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BF4FA4-A719-15E8-671D-CC4558A92250}"/>
              </a:ext>
            </a:extLst>
          </p:cNvPr>
          <p:cNvSpPr txBox="1">
            <a:spLocks/>
          </p:cNvSpPr>
          <p:nvPr/>
        </p:nvSpPr>
        <p:spPr>
          <a:xfrm>
            <a:off x="0" y="-10274"/>
            <a:ext cx="12192000" cy="965771"/>
          </a:xfrm>
          <a:prstGeom prst="rect">
            <a:avLst/>
          </a:prstGeom>
          <a:solidFill>
            <a:srgbClr val="621B4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11482388" algn="r"/>
              </a:tabLst>
            </a:pP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if Fees has risen by CPI Inflation?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AEFFDA8-D865-FF83-1561-B41C3F17D8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215073"/>
              </p:ext>
            </p:extLst>
          </p:nvPr>
        </p:nvGraphicFramePr>
        <p:xfrm>
          <a:off x="455407" y="955497"/>
          <a:ext cx="10926968" cy="5654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F02A257-04FC-CD50-CD5B-944FCB6BE1BA}"/>
              </a:ext>
            </a:extLst>
          </p:cNvPr>
          <p:cNvSpPr txBox="1"/>
          <p:nvPr/>
        </p:nvSpPr>
        <p:spPr>
          <a:xfrm>
            <a:off x="714375" y="6619875"/>
            <a:ext cx="28408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Source: ONS - CPIH INDEX 00: ALL ITEMS 2015=100</a:t>
            </a:r>
          </a:p>
        </p:txBody>
      </p:sp>
    </p:spTree>
    <p:extLst>
      <p:ext uri="{BB962C8B-B14F-4D97-AF65-F5344CB8AC3E}">
        <p14:creationId xmlns:p14="http://schemas.microsoft.com/office/powerpoint/2010/main" val="2982677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2B809-B8A2-6300-4C4C-C98A77C2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BF4FA4-A719-15E8-671D-CC4558A92250}"/>
              </a:ext>
            </a:extLst>
          </p:cNvPr>
          <p:cNvSpPr txBox="1">
            <a:spLocks/>
          </p:cNvSpPr>
          <p:nvPr/>
        </p:nvSpPr>
        <p:spPr>
          <a:xfrm>
            <a:off x="0" y="-10274"/>
            <a:ext cx="12192000" cy="965771"/>
          </a:xfrm>
          <a:prstGeom prst="rect">
            <a:avLst/>
          </a:prstGeom>
          <a:solidFill>
            <a:srgbClr val="621B4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11482388" algn="r"/>
              </a:tabLst>
            </a:pP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Demographic Changes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232578B-AF85-9C91-7E41-86EF474CEC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3840671"/>
              </p:ext>
            </p:extLst>
          </p:nvPr>
        </p:nvGraphicFramePr>
        <p:xfrm>
          <a:off x="533400" y="1114425"/>
          <a:ext cx="10534650" cy="5314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39F3810-492D-E6C3-0945-D0C3041FFF5E}"/>
              </a:ext>
            </a:extLst>
          </p:cNvPr>
          <p:cNvSpPr txBox="1"/>
          <p:nvPr/>
        </p:nvSpPr>
        <p:spPr>
          <a:xfrm>
            <a:off x="533400" y="6465192"/>
            <a:ext cx="41264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Source: ONS - Subnational population projections for England: 2022-based</a:t>
            </a:r>
          </a:p>
        </p:txBody>
      </p:sp>
    </p:spTree>
    <p:extLst>
      <p:ext uri="{BB962C8B-B14F-4D97-AF65-F5344CB8AC3E}">
        <p14:creationId xmlns:p14="http://schemas.microsoft.com/office/powerpoint/2010/main" val="3226839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092B809-B8A2-6300-4C4C-C98A77C2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BF4FA4-A719-15E8-671D-CC4558A92250}"/>
              </a:ext>
            </a:extLst>
          </p:cNvPr>
          <p:cNvSpPr txBox="1">
            <a:spLocks/>
          </p:cNvSpPr>
          <p:nvPr/>
        </p:nvSpPr>
        <p:spPr>
          <a:xfrm>
            <a:off x="0" y="-10274"/>
            <a:ext cx="12192000" cy="965771"/>
          </a:xfrm>
          <a:prstGeom prst="rect">
            <a:avLst/>
          </a:prstGeom>
          <a:solidFill>
            <a:srgbClr val="621B4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11482388" algn="r"/>
              </a:tabLst>
            </a:pP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Demographic Changes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232578B-AF85-9C91-7E41-86EF474CEC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2143778"/>
              </p:ext>
            </p:extLst>
          </p:nvPr>
        </p:nvGraphicFramePr>
        <p:xfrm>
          <a:off x="533400" y="1114425"/>
          <a:ext cx="10534650" cy="5314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95185B1-7C75-41E1-C0AF-893E7D7EFE73}"/>
              </a:ext>
            </a:extLst>
          </p:cNvPr>
          <p:cNvSpPr txBox="1"/>
          <p:nvPr/>
        </p:nvSpPr>
        <p:spPr>
          <a:xfrm>
            <a:off x="533400" y="6465192"/>
            <a:ext cx="41264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Source: ONS - Subnational population projections for England: 2022-based</a:t>
            </a:r>
          </a:p>
        </p:txBody>
      </p:sp>
    </p:spTree>
    <p:extLst>
      <p:ext uri="{BB962C8B-B14F-4D97-AF65-F5344CB8AC3E}">
        <p14:creationId xmlns:p14="http://schemas.microsoft.com/office/powerpoint/2010/main" val="42234330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092B809-B8A2-6300-4C4C-C98A77C2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BF4FA4-A719-15E8-671D-CC4558A92250}"/>
              </a:ext>
            </a:extLst>
          </p:cNvPr>
          <p:cNvSpPr txBox="1">
            <a:spLocks/>
          </p:cNvSpPr>
          <p:nvPr/>
        </p:nvSpPr>
        <p:spPr>
          <a:xfrm>
            <a:off x="0" y="-10274"/>
            <a:ext cx="12192000" cy="965771"/>
          </a:xfrm>
          <a:prstGeom prst="rect">
            <a:avLst/>
          </a:prstGeom>
          <a:solidFill>
            <a:srgbClr val="621B4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11482388" algn="r"/>
              </a:tabLst>
            </a:pP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Demographic Changes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232578B-AF85-9C91-7E41-86EF474CEC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9198677"/>
              </p:ext>
            </p:extLst>
          </p:nvPr>
        </p:nvGraphicFramePr>
        <p:xfrm>
          <a:off x="533400" y="1114425"/>
          <a:ext cx="10534650" cy="5314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4723012E-04C0-C58D-5D7A-22B2D0AABE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6805165"/>
              </p:ext>
            </p:extLst>
          </p:nvPr>
        </p:nvGraphicFramePr>
        <p:xfrm>
          <a:off x="450512" y="1273353"/>
          <a:ext cx="10534650" cy="5314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7314F43-4017-100D-B88C-9A1E8D603CCA}"/>
              </a:ext>
            </a:extLst>
          </p:cNvPr>
          <p:cNvSpPr txBox="1"/>
          <p:nvPr/>
        </p:nvSpPr>
        <p:spPr>
          <a:xfrm>
            <a:off x="533400" y="6465192"/>
            <a:ext cx="41264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Source: ONS - Subnational population projections for England: 2022-based</a:t>
            </a:r>
          </a:p>
        </p:txBody>
      </p:sp>
    </p:spTree>
    <p:extLst>
      <p:ext uri="{BB962C8B-B14F-4D97-AF65-F5344CB8AC3E}">
        <p14:creationId xmlns:p14="http://schemas.microsoft.com/office/powerpoint/2010/main" val="336608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2B809-B8A2-6300-4C4C-C98A77C2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BF4FA4-A719-15E8-671D-CC4558A92250}"/>
              </a:ext>
            </a:extLst>
          </p:cNvPr>
          <p:cNvSpPr txBox="1">
            <a:spLocks/>
          </p:cNvSpPr>
          <p:nvPr/>
        </p:nvSpPr>
        <p:spPr>
          <a:xfrm>
            <a:off x="0" y="-10274"/>
            <a:ext cx="12192000" cy="965771"/>
          </a:xfrm>
          <a:prstGeom prst="rect">
            <a:avLst/>
          </a:prstGeom>
          <a:solidFill>
            <a:srgbClr val="621B4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11482388" algn="r"/>
              </a:tabLst>
            </a:pP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Basic University Finance Equation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B3D254-F0DC-C15E-69D4-1E4D1881BA5E}"/>
              </a:ext>
            </a:extLst>
          </p:cNvPr>
          <p:cNvSpPr txBox="1"/>
          <p:nvPr/>
        </p:nvSpPr>
        <p:spPr>
          <a:xfrm>
            <a:off x="435430" y="2820630"/>
            <a:ext cx="2293258" cy="181588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GB" sz="2800" dirty="0"/>
              <a:t>Home UG should pay for itself (but not anymore)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D9AEE1-A114-ACA5-BCE5-4A6F2AC80C0F}"/>
              </a:ext>
            </a:extLst>
          </p:cNvPr>
          <p:cNvSpPr txBox="1"/>
          <p:nvPr/>
        </p:nvSpPr>
        <p:spPr>
          <a:xfrm>
            <a:off x="3367315" y="2820629"/>
            <a:ext cx="2293258" cy="181588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GB" sz="2800" dirty="0">
                <a:highlight>
                  <a:srgbClr val="FFFF00"/>
                </a:highlight>
              </a:rPr>
              <a:t>Research doesn’t cover its costs (and never did)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12F185-B262-5434-7F17-27D5C5B99CC3}"/>
              </a:ext>
            </a:extLst>
          </p:cNvPr>
          <p:cNvSpPr txBox="1"/>
          <p:nvPr/>
        </p:nvSpPr>
        <p:spPr>
          <a:xfrm>
            <a:off x="6299200" y="2820629"/>
            <a:ext cx="2293258" cy="181588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GB" sz="2800" dirty="0"/>
              <a:t>International students generate a surplus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BBC52F-FC4A-B35C-A570-63FD6242A928}"/>
              </a:ext>
            </a:extLst>
          </p:cNvPr>
          <p:cNvSpPr txBox="1"/>
          <p:nvPr/>
        </p:nvSpPr>
        <p:spPr>
          <a:xfrm>
            <a:off x="9231085" y="2820629"/>
            <a:ext cx="2293258" cy="181588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GB" sz="2800" dirty="0"/>
              <a:t>Other stuff like Halls should at least cover its costs</a:t>
            </a:r>
          </a:p>
        </p:txBody>
      </p:sp>
      <p:sp>
        <p:nvSpPr>
          <p:cNvPr id="7" name="Plus Sign 6">
            <a:extLst>
              <a:ext uri="{FF2B5EF4-FFF2-40B4-BE49-F238E27FC236}">
                <a16:creationId xmlns:a16="http://schemas.microsoft.com/office/drawing/2014/main" id="{FD3561F3-2425-1752-56C3-6D4DD8B407A7}"/>
              </a:ext>
            </a:extLst>
          </p:cNvPr>
          <p:cNvSpPr/>
          <p:nvPr/>
        </p:nvSpPr>
        <p:spPr>
          <a:xfrm>
            <a:off x="5419333" y="3278570"/>
            <a:ext cx="900000" cy="900000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Plus Sign 10">
            <a:extLst>
              <a:ext uri="{FF2B5EF4-FFF2-40B4-BE49-F238E27FC236}">
                <a16:creationId xmlns:a16="http://schemas.microsoft.com/office/drawing/2014/main" id="{26BF23EA-31A2-36E9-763E-B0DB6BE36FF7}"/>
              </a:ext>
            </a:extLst>
          </p:cNvPr>
          <p:cNvSpPr/>
          <p:nvPr/>
        </p:nvSpPr>
        <p:spPr>
          <a:xfrm>
            <a:off x="8396038" y="3278570"/>
            <a:ext cx="900000" cy="900000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inus Sign 11">
            <a:extLst>
              <a:ext uri="{FF2B5EF4-FFF2-40B4-BE49-F238E27FC236}">
                <a16:creationId xmlns:a16="http://schemas.microsoft.com/office/drawing/2014/main" id="{26859F40-2B38-3A87-41C0-42D22D0703C3}"/>
              </a:ext>
            </a:extLst>
          </p:cNvPr>
          <p:cNvSpPr/>
          <p:nvPr/>
        </p:nvSpPr>
        <p:spPr>
          <a:xfrm>
            <a:off x="2549953" y="3278570"/>
            <a:ext cx="900000" cy="900000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9550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2B809-B8A2-6300-4C4C-C98A77C2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BF4FA4-A719-15E8-671D-CC4558A92250}"/>
              </a:ext>
            </a:extLst>
          </p:cNvPr>
          <p:cNvSpPr txBox="1">
            <a:spLocks/>
          </p:cNvSpPr>
          <p:nvPr/>
        </p:nvSpPr>
        <p:spPr>
          <a:xfrm>
            <a:off x="0" y="-10274"/>
            <a:ext cx="12192000" cy="965771"/>
          </a:xfrm>
          <a:prstGeom prst="rect">
            <a:avLst/>
          </a:prstGeom>
          <a:solidFill>
            <a:srgbClr val="621B4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11482388" algn="r"/>
              </a:tabLst>
            </a:pP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Research funding really doesn’t cover the cost of the activity...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82489A-A978-E488-B045-F0F94C664307}"/>
              </a:ext>
            </a:extLst>
          </p:cNvPr>
          <p:cNvSpPr txBox="1"/>
          <p:nvPr/>
        </p:nvSpPr>
        <p:spPr>
          <a:xfrm>
            <a:off x="472258" y="6589485"/>
            <a:ext cx="6245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Source: </a:t>
            </a:r>
            <a:r>
              <a:rPr lang="en-GB" sz="1200" dirty="0">
                <a:hlinkClick r:id="rId3"/>
              </a:rPr>
              <a:t>Annual TRAC data: Sector summary and analysis by TRAC peer group - Office for Students</a:t>
            </a:r>
            <a:endParaRPr lang="en-GB" sz="1200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87E4208-84A6-4AD1-9DE7-61A4437B33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7389097"/>
              </p:ext>
            </p:extLst>
          </p:nvPr>
        </p:nvGraphicFramePr>
        <p:xfrm>
          <a:off x="472259" y="1190171"/>
          <a:ext cx="11313342" cy="51670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460636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2B809-B8A2-6300-4C4C-C98A77C2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BF4FA4-A719-15E8-671D-CC4558A92250}"/>
              </a:ext>
            </a:extLst>
          </p:cNvPr>
          <p:cNvSpPr txBox="1">
            <a:spLocks/>
          </p:cNvSpPr>
          <p:nvPr/>
        </p:nvSpPr>
        <p:spPr>
          <a:xfrm>
            <a:off x="0" y="-10274"/>
            <a:ext cx="12192000" cy="965771"/>
          </a:xfrm>
          <a:prstGeom prst="rect">
            <a:avLst/>
          </a:prstGeom>
          <a:solidFill>
            <a:srgbClr val="621B4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11482388" algn="r"/>
              </a:tabLst>
            </a:pP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...and it’s different depending on where you are in the sector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82489A-A978-E488-B045-F0F94C664307}"/>
              </a:ext>
            </a:extLst>
          </p:cNvPr>
          <p:cNvSpPr txBox="1"/>
          <p:nvPr/>
        </p:nvSpPr>
        <p:spPr>
          <a:xfrm>
            <a:off x="472258" y="6589485"/>
            <a:ext cx="6245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Source: </a:t>
            </a:r>
            <a:r>
              <a:rPr lang="en-GB" sz="1200" dirty="0">
                <a:hlinkClick r:id="rId3"/>
              </a:rPr>
              <a:t>Annual TRAC data: Sector summary and analysis by TRAC peer group - Office for Students</a:t>
            </a:r>
            <a:endParaRPr lang="en-GB" sz="1200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87E4208-84A6-4AD1-9DE7-61A4437B3352}"/>
              </a:ext>
            </a:extLst>
          </p:cNvPr>
          <p:cNvGraphicFramePr>
            <a:graphicFrameLocks/>
          </p:cNvGraphicFramePr>
          <p:nvPr/>
        </p:nvGraphicFramePr>
        <p:xfrm>
          <a:off x="472259" y="1190171"/>
          <a:ext cx="11313342" cy="51670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3CE88CB-617C-45FF-5FEE-73DC18DE63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391942"/>
              </p:ext>
            </p:extLst>
          </p:nvPr>
        </p:nvGraphicFramePr>
        <p:xfrm>
          <a:off x="472258" y="1308773"/>
          <a:ext cx="9199305" cy="445028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32339">
                  <a:extLst>
                    <a:ext uri="{9D8B030D-6E8A-4147-A177-3AD203B41FA5}">
                      <a16:colId xmlns:a16="http://schemas.microsoft.com/office/drawing/2014/main" val="196149799"/>
                    </a:ext>
                  </a:extLst>
                </a:gridCol>
                <a:gridCol w="7091060">
                  <a:extLst>
                    <a:ext uri="{9D8B030D-6E8A-4147-A177-3AD203B41FA5}">
                      <a16:colId xmlns:a16="http://schemas.microsoft.com/office/drawing/2014/main" val="2851897453"/>
                    </a:ext>
                  </a:extLst>
                </a:gridCol>
                <a:gridCol w="875906">
                  <a:extLst>
                    <a:ext uri="{9D8B030D-6E8A-4147-A177-3AD203B41FA5}">
                      <a16:colId xmlns:a16="http://schemas.microsoft.com/office/drawing/2014/main" val="3656422281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effectLst/>
                        </a:rPr>
                        <a:t>Research </a:t>
                      </a:r>
                      <a:r>
                        <a:rPr lang="en-GB" sz="2000" b="1" dirty="0" err="1">
                          <a:effectLst/>
                        </a:rPr>
                        <a:t>fEC</a:t>
                      </a:r>
                      <a:r>
                        <a:rPr lang="en-GB" sz="2000" b="1" dirty="0">
                          <a:effectLst/>
                        </a:rPr>
                        <a:t> Recovery Rate (%)</a:t>
                      </a:r>
                    </a:p>
                  </a:txBody>
                  <a:tcPr marL="79994" marR="79994" marT="39997" marB="39997" anchor="b"/>
                </a:tc>
                <a:tc h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 marL="79994" marR="79994" marT="39997" marB="39997"/>
                </a:tc>
                <a:tc h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 marL="79994" marR="79994" marT="39997" marB="39997"/>
                </a:tc>
                <a:extLst>
                  <a:ext uri="{0D108BD9-81ED-4DB2-BD59-A6C34878D82A}">
                    <a16:rowId xmlns:a16="http://schemas.microsoft.com/office/drawing/2014/main" val="37076010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b="1" dirty="0">
                          <a:effectLst/>
                        </a:rPr>
                        <a:t>TRAC Group</a:t>
                      </a:r>
                    </a:p>
                  </a:txBody>
                  <a:tcPr marL="79994" marR="79994" marT="39997" marB="39997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b="1" dirty="0">
                          <a:effectLst/>
                        </a:rPr>
                        <a:t>Description</a:t>
                      </a:r>
                    </a:p>
                  </a:txBody>
                  <a:tcPr marL="79994" marR="79994" marT="39997" marB="39997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2000" b="1" dirty="0">
                          <a:effectLst/>
                        </a:rPr>
                        <a:t>%</a:t>
                      </a:r>
                    </a:p>
                  </a:txBody>
                  <a:tcPr marL="79994" marR="79994" marT="39997" marB="39997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8250189"/>
                  </a:ext>
                </a:extLst>
              </a:tr>
              <a:tr h="5626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>
                          <a:effectLst/>
                        </a:rPr>
                        <a:t>A</a:t>
                      </a:r>
                    </a:p>
                  </a:txBody>
                  <a:tcPr marL="79994" marR="79994" marT="39997" marB="39997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>
                          <a:effectLst/>
                        </a:rPr>
                        <a:t>Medical school institutions research income &gt;20% of total income</a:t>
                      </a:r>
                    </a:p>
                  </a:txBody>
                  <a:tcPr marL="79994" marR="79994" marT="39997" marB="39997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70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86501656"/>
                  </a:ext>
                </a:extLst>
              </a:tr>
              <a:tr h="5626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>
                          <a:effectLst/>
                        </a:rPr>
                        <a:t>B</a:t>
                      </a:r>
                    </a:p>
                  </a:txBody>
                  <a:tcPr marL="79994" marR="79994" marT="39997" marB="3999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>
                          <a:effectLst/>
                        </a:rPr>
                        <a:t>Research-intensive with research income &gt;15% of total income</a:t>
                      </a:r>
                    </a:p>
                  </a:txBody>
                  <a:tcPr marL="79994" marR="79994" marT="39997" marB="39997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64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30851153"/>
                  </a:ext>
                </a:extLst>
              </a:tr>
              <a:tr h="5626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>
                          <a:effectLst/>
                        </a:rPr>
                        <a:t>C</a:t>
                      </a:r>
                    </a:p>
                  </a:txBody>
                  <a:tcPr marL="79994" marR="79994" marT="39997" marB="3999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>
                          <a:effectLst/>
                        </a:rPr>
                        <a:t>Research income 5% to 15% of total income</a:t>
                      </a:r>
                    </a:p>
                  </a:txBody>
                  <a:tcPr marL="79994" marR="79994" marT="39997" marB="39997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51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85907816"/>
                  </a:ext>
                </a:extLst>
              </a:tr>
              <a:tr h="5626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>
                          <a:effectLst/>
                        </a:rPr>
                        <a:t>D</a:t>
                      </a:r>
                    </a:p>
                  </a:txBody>
                  <a:tcPr marL="79994" marR="79994" marT="39997" marB="3999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>
                          <a:effectLst/>
                        </a:rPr>
                        <a:t>Research income &lt;5%, total income &gt;£150m</a:t>
                      </a:r>
                    </a:p>
                  </a:txBody>
                  <a:tcPr marL="79994" marR="79994" marT="39997" marB="39997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44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60914398"/>
                  </a:ext>
                </a:extLst>
              </a:tr>
              <a:tr h="5626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>
                          <a:effectLst/>
                        </a:rPr>
                        <a:t>E</a:t>
                      </a:r>
                    </a:p>
                  </a:txBody>
                  <a:tcPr marL="79994" marR="79994" marT="39997" marB="3999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>
                          <a:effectLst/>
                        </a:rPr>
                        <a:t>Research income &lt;5%, total income ≤£150m</a:t>
                      </a:r>
                    </a:p>
                  </a:txBody>
                  <a:tcPr marL="79994" marR="79994" marT="39997" marB="39997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44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29426866"/>
                  </a:ext>
                </a:extLst>
              </a:tr>
              <a:tr h="5626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>
                          <a:effectLst/>
                        </a:rPr>
                        <a:t>F</a:t>
                      </a:r>
                    </a:p>
                  </a:txBody>
                  <a:tcPr marL="79994" marR="79994" marT="39997" marB="3999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>
                          <a:effectLst/>
                        </a:rPr>
                        <a:t>Specialist arts/music institutions</a:t>
                      </a:r>
                    </a:p>
                  </a:txBody>
                  <a:tcPr marL="79994" marR="79994" marT="39997" marB="39997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60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03488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89582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2B809-B8A2-6300-4C4C-C98A77C2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BF4FA4-A719-15E8-671D-CC4558A92250}"/>
              </a:ext>
            </a:extLst>
          </p:cNvPr>
          <p:cNvSpPr txBox="1">
            <a:spLocks/>
          </p:cNvSpPr>
          <p:nvPr/>
        </p:nvSpPr>
        <p:spPr>
          <a:xfrm>
            <a:off x="0" y="-10274"/>
            <a:ext cx="12192000" cy="965771"/>
          </a:xfrm>
          <a:prstGeom prst="rect">
            <a:avLst/>
          </a:prstGeom>
          <a:solidFill>
            <a:srgbClr val="621B4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11482388" algn="r"/>
              </a:tabLst>
            </a:pP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Basic University Finance Equation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B3D254-F0DC-C15E-69D4-1E4D1881BA5E}"/>
              </a:ext>
            </a:extLst>
          </p:cNvPr>
          <p:cNvSpPr txBox="1"/>
          <p:nvPr/>
        </p:nvSpPr>
        <p:spPr>
          <a:xfrm>
            <a:off x="435430" y="2820630"/>
            <a:ext cx="2293258" cy="181588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GB" sz="2800" dirty="0"/>
              <a:t>Home UG should pay for itself (but not anymore)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D9AEE1-A114-ACA5-BCE5-4A6F2AC80C0F}"/>
              </a:ext>
            </a:extLst>
          </p:cNvPr>
          <p:cNvSpPr txBox="1"/>
          <p:nvPr/>
        </p:nvSpPr>
        <p:spPr>
          <a:xfrm>
            <a:off x="3367315" y="2820629"/>
            <a:ext cx="2293258" cy="181588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GB" sz="2800" dirty="0"/>
              <a:t>Research doesn’t cover its costs (and never did)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12F185-B262-5434-7F17-27D5C5B99CC3}"/>
              </a:ext>
            </a:extLst>
          </p:cNvPr>
          <p:cNvSpPr txBox="1"/>
          <p:nvPr/>
        </p:nvSpPr>
        <p:spPr>
          <a:xfrm>
            <a:off x="6299200" y="2820629"/>
            <a:ext cx="2293258" cy="181588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GB" sz="2800" dirty="0">
                <a:highlight>
                  <a:srgbClr val="FFFF00"/>
                </a:highlight>
              </a:rPr>
              <a:t>International students generate a surplus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BBC52F-FC4A-B35C-A570-63FD6242A928}"/>
              </a:ext>
            </a:extLst>
          </p:cNvPr>
          <p:cNvSpPr txBox="1"/>
          <p:nvPr/>
        </p:nvSpPr>
        <p:spPr>
          <a:xfrm>
            <a:off x="9231085" y="2820629"/>
            <a:ext cx="2293258" cy="181588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GB" sz="2800" dirty="0"/>
              <a:t>Other stuff like Halls should at least cover its costs</a:t>
            </a:r>
          </a:p>
        </p:txBody>
      </p:sp>
      <p:sp>
        <p:nvSpPr>
          <p:cNvPr id="7" name="Plus Sign 6">
            <a:extLst>
              <a:ext uri="{FF2B5EF4-FFF2-40B4-BE49-F238E27FC236}">
                <a16:creationId xmlns:a16="http://schemas.microsoft.com/office/drawing/2014/main" id="{FD3561F3-2425-1752-56C3-6D4DD8B407A7}"/>
              </a:ext>
            </a:extLst>
          </p:cNvPr>
          <p:cNvSpPr/>
          <p:nvPr/>
        </p:nvSpPr>
        <p:spPr>
          <a:xfrm>
            <a:off x="5419333" y="3278570"/>
            <a:ext cx="900000" cy="900000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Plus Sign 10">
            <a:extLst>
              <a:ext uri="{FF2B5EF4-FFF2-40B4-BE49-F238E27FC236}">
                <a16:creationId xmlns:a16="http://schemas.microsoft.com/office/drawing/2014/main" id="{26BF23EA-31A2-36E9-763E-B0DB6BE36FF7}"/>
              </a:ext>
            </a:extLst>
          </p:cNvPr>
          <p:cNvSpPr/>
          <p:nvPr/>
        </p:nvSpPr>
        <p:spPr>
          <a:xfrm>
            <a:off x="8396038" y="3278570"/>
            <a:ext cx="900000" cy="900000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inus Sign 11">
            <a:extLst>
              <a:ext uri="{FF2B5EF4-FFF2-40B4-BE49-F238E27FC236}">
                <a16:creationId xmlns:a16="http://schemas.microsoft.com/office/drawing/2014/main" id="{26859F40-2B38-3A87-41C0-42D22D0703C3}"/>
              </a:ext>
            </a:extLst>
          </p:cNvPr>
          <p:cNvSpPr/>
          <p:nvPr/>
        </p:nvSpPr>
        <p:spPr>
          <a:xfrm>
            <a:off x="2549953" y="3278570"/>
            <a:ext cx="900000" cy="900000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699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2B809-B8A2-6300-4C4C-C98A77C2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BF4FA4-A719-15E8-671D-CC4558A92250}"/>
              </a:ext>
            </a:extLst>
          </p:cNvPr>
          <p:cNvSpPr txBox="1">
            <a:spLocks/>
          </p:cNvSpPr>
          <p:nvPr/>
        </p:nvSpPr>
        <p:spPr>
          <a:xfrm>
            <a:off x="0" y="-10274"/>
            <a:ext cx="12192000" cy="965771"/>
          </a:xfrm>
          <a:prstGeom prst="rect">
            <a:avLst/>
          </a:prstGeom>
          <a:solidFill>
            <a:srgbClr val="621B4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11482388" algn="r"/>
              </a:tabLst>
            </a:pP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Overseas student numbers are volatile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046203-4429-155C-2EE6-7EF8AAECB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995" y="1170471"/>
            <a:ext cx="9873261" cy="555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41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2B809-B8A2-6300-4C4C-C98A77C2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BF4FA4-A719-15E8-671D-CC4558A92250}"/>
              </a:ext>
            </a:extLst>
          </p:cNvPr>
          <p:cNvSpPr txBox="1">
            <a:spLocks/>
          </p:cNvSpPr>
          <p:nvPr/>
        </p:nvSpPr>
        <p:spPr>
          <a:xfrm>
            <a:off x="0" y="-10274"/>
            <a:ext cx="12192000" cy="965771"/>
          </a:xfrm>
          <a:prstGeom prst="rect">
            <a:avLst/>
          </a:prstGeom>
          <a:solidFill>
            <a:srgbClr val="621B4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11482388" algn="r"/>
              </a:tabLst>
            </a:pP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...and fees vary widely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1C9D51D-0418-E239-C8D7-98A5C67769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6716691"/>
              </p:ext>
            </p:extLst>
          </p:nvPr>
        </p:nvGraphicFramePr>
        <p:xfrm>
          <a:off x="649514" y="1559990"/>
          <a:ext cx="10515600" cy="435110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681686">
                  <a:extLst>
                    <a:ext uri="{9D8B030D-6E8A-4147-A177-3AD203B41FA5}">
                      <a16:colId xmlns:a16="http://schemas.microsoft.com/office/drawing/2014/main" val="2896833832"/>
                    </a:ext>
                  </a:extLst>
                </a:gridCol>
                <a:gridCol w="2833914">
                  <a:extLst>
                    <a:ext uri="{9D8B030D-6E8A-4147-A177-3AD203B41FA5}">
                      <a16:colId xmlns:a16="http://schemas.microsoft.com/office/drawing/2014/main" val="3537866317"/>
                    </a:ext>
                  </a:extLst>
                </a:gridCol>
              </a:tblGrid>
              <a:tr h="878410">
                <a:tc gridSpan="2"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2800" dirty="0">
                          <a:effectLst/>
                        </a:rPr>
                        <a:t>Typical International Fee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1420858"/>
                  </a:ext>
                </a:extLst>
              </a:tr>
              <a:tr h="69453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Oxbridge / Imperial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£35k-£60k+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517096421"/>
                  </a:ext>
                </a:extLst>
              </a:tr>
              <a:tr h="69453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Top Russell Group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>
                          <a:effectLst/>
                        </a:rPr>
                        <a:t>£25k-£40k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97338340"/>
                  </a:ext>
                </a:extLst>
              </a:tr>
              <a:tr h="69453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>
                          <a:effectLst/>
                        </a:rPr>
                        <a:t>Mid-tier Russell Group / research-intensive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£22k-£30k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0854900"/>
                  </a:ext>
                </a:extLst>
              </a:tr>
              <a:tr h="69453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>
                          <a:effectLst/>
                        </a:rPr>
                        <a:t>Strong post-92 universities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£18k-£24k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7854502"/>
                  </a:ext>
                </a:extLst>
              </a:tr>
              <a:tr h="69453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>
                          <a:effectLst/>
                        </a:rPr>
                        <a:t>Lower-tariff recruiting institutions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en-GB" sz="2800" dirty="0">
                          <a:effectLst/>
                        </a:rPr>
                        <a:t>£16k-£20k</a:t>
                      </a:r>
                      <a:endParaRPr lang="en-GB" sz="1400" b="0" i="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39075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01843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2B809-B8A2-6300-4C4C-C98A77C2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BF4FA4-A719-15E8-671D-CC4558A92250}"/>
              </a:ext>
            </a:extLst>
          </p:cNvPr>
          <p:cNvSpPr txBox="1">
            <a:spLocks/>
          </p:cNvSpPr>
          <p:nvPr/>
        </p:nvSpPr>
        <p:spPr>
          <a:xfrm>
            <a:off x="0" y="-10274"/>
            <a:ext cx="12192000" cy="965771"/>
          </a:xfrm>
          <a:prstGeom prst="rect">
            <a:avLst/>
          </a:prstGeom>
          <a:solidFill>
            <a:srgbClr val="621B4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11482388" algn="r"/>
              </a:tabLst>
            </a:pP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...combine that with numbers, and income varies even more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1C9D51D-0418-E239-C8D7-98A5C67769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4673021"/>
              </p:ext>
            </p:extLst>
          </p:nvPr>
        </p:nvGraphicFramePr>
        <p:xfrm>
          <a:off x="649514" y="1559990"/>
          <a:ext cx="10515600" cy="484429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681686">
                  <a:extLst>
                    <a:ext uri="{9D8B030D-6E8A-4147-A177-3AD203B41FA5}">
                      <a16:colId xmlns:a16="http://schemas.microsoft.com/office/drawing/2014/main" val="2896833832"/>
                    </a:ext>
                  </a:extLst>
                </a:gridCol>
                <a:gridCol w="2833914">
                  <a:extLst>
                    <a:ext uri="{9D8B030D-6E8A-4147-A177-3AD203B41FA5}">
                      <a16:colId xmlns:a16="http://schemas.microsoft.com/office/drawing/2014/main" val="3537866317"/>
                    </a:ext>
                  </a:extLst>
                </a:gridCol>
              </a:tblGrid>
              <a:tr h="126651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2800" dirty="0">
                        <a:effectLst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Typical International Income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1420858"/>
                  </a:ext>
                </a:extLst>
              </a:tr>
              <a:tr h="69453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Oxbridge / Imperial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£300m - £1Bn+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517096421"/>
                  </a:ext>
                </a:extLst>
              </a:tr>
              <a:tr h="69453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Top Russell Group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£150m-£300m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97338340"/>
                  </a:ext>
                </a:extLst>
              </a:tr>
              <a:tr h="69453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>
                          <a:effectLst/>
                        </a:rPr>
                        <a:t>Mid-tier Russell Group / research-intensive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£50m-£100m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0854900"/>
                  </a:ext>
                </a:extLst>
              </a:tr>
              <a:tr h="69453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>
                          <a:effectLst/>
                        </a:rPr>
                        <a:t>Strong post-92 universities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£20m-£80m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7854502"/>
                  </a:ext>
                </a:extLst>
              </a:tr>
              <a:tr h="69453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>
                          <a:effectLst/>
                        </a:rPr>
                        <a:t>Lower-tariff recruiting institutions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&lt;£20m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39075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4235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2B809-B8A2-6300-4C4C-C98A77C2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BF4FA4-A719-15E8-671D-CC4558A92250}"/>
              </a:ext>
            </a:extLst>
          </p:cNvPr>
          <p:cNvSpPr txBox="1">
            <a:spLocks/>
          </p:cNvSpPr>
          <p:nvPr/>
        </p:nvSpPr>
        <p:spPr>
          <a:xfrm>
            <a:off x="0" y="-10274"/>
            <a:ext cx="12192000" cy="965771"/>
          </a:xfrm>
          <a:prstGeom prst="rect">
            <a:avLst/>
          </a:prstGeom>
          <a:solidFill>
            <a:srgbClr val="621B4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11482388" algn="r"/>
              </a:tabLst>
            </a:pP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...exposure to international fee risk can be very high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1C9D51D-0418-E239-C8D7-98A5C67769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63427"/>
              </p:ext>
            </p:extLst>
          </p:nvPr>
        </p:nvGraphicFramePr>
        <p:xfrm>
          <a:off x="649514" y="1559990"/>
          <a:ext cx="10515600" cy="399085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462486">
                  <a:extLst>
                    <a:ext uri="{9D8B030D-6E8A-4147-A177-3AD203B41FA5}">
                      <a16:colId xmlns:a16="http://schemas.microsoft.com/office/drawing/2014/main" val="2896833832"/>
                    </a:ext>
                  </a:extLst>
                </a:gridCol>
                <a:gridCol w="4053114">
                  <a:extLst>
                    <a:ext uri="{9D8B030D-6E8A-4147-A177-3AD203B41FA5}">
                      <a16:colId xmlns:a16="http://schemas.microsoft.com/office/drawing/2014/main" val="35378663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2800" dirty="0">
                        <a:effectLst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Proportion of income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1420858"/>
                  </a:ext>
                </a:extLst>
              </a:tr>
              <a:tr h="69453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Oxbridge / Imperial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around a half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517096421"/>
                  </a:ext>
                </a:extLst>
              </a:tr>
              <a:tr h="69453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Top Russell Group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about a third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97338340"/>
                  </a:ext>
                </a:extLst>
              </a:tr>
              <a:tr h="69453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>
                          <a:effectLst/>
                        </a:rPr>
                        <a:t>Mid-tier Russell Group / research-intensive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about a quarter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0854900"/>
                  </a:ext>
                </a:extLst>
              </a:tr>
              <a:tr h="69453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>
                          <a:effectLst/>
                        </a:rPr>
                        <a:t>Strong post-92 universities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a fifth or less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7854502"/>
                  </a:ext>
                </a:extLst>
              </a:tr>
              <a:tr h="69453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>
                          <a:effectLst/>
                        </a:rPr>
                        <a:t>Lower-tariff recruiting institutions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less than a tenth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39075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58799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2B809-B8A2-6300-4C4C-C98A77C2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D2A5DDD-3323-F82A-A978-890BA646868E}"/>
              </a:ext>
            </a:extLst>
          </p:cNvPr>
          <p:cNvSpPr txBox="1">
            <a:spLocks/>
          </p:cNvSpPr>
          <p:nvPr/>
        </p:nvSpPr>
        <p:spPr>
          <a:xfrm>
            <a:off x="460818" y="1230643"/>
            <a:ext cx="11121657" cy="4396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8163">
              <a:lnSpc>
                <a:spcPct val="150000"/>
              </a:lnSpc>
            </a:pPr>
            <a:r>
              <a:rPr lang="en-GB" dirty="0">
                <a:solidFill>
                  <a:prstClr val="black"/>
                </a:solidFill>
                <a:ea typeface="Calibri"/>
                <a:cs typeface="Calibri"/>
              </a:rPr>
              <a:t>Fees are higher. In some cases, very high</a:t>
            </a:r>
          </a:p>
          <a:p>
            <a:pPr marL="538163">
              <a:lnSpc>
                <a:spcPct val="150000"/>
              </a:lnSpc>
            </a:pPr>
            <a:r>
              <a:rPr lang="en-GB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Universities make a surplus on international...</a:t>
            </a:r>
          </a:p>
          <a:p>
            <a:pPr marL="538163">
              <a:lnSpc>
                <a:spcPct val="150000"/>
              </a:lnSpc>
            </a:pPr>
            <a:r>
              <a:rPr lang="en-GB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...which covers losses on research and, in some cases, home students...</a:t>
            </a:r>
          </a:p>
          <a:p>
            <a:pPr marL="538163">
              <a:lnSpc>
                <a:spcPct val="150000"/>
              </a:lnSpc>
            </a:pPr>
            <a:r>
              <a:rPr lang="en-GB" dirty="0">
                <a:solidFill>
                  <a:prstClr val="black"/>
                </a:solidFill>
                <a:ea typeface="Calibri"/>
                <a:cs typeface="Calibri"/>
              </a:rPr>
              <a:t>...but, numbers are variable over time</a:t>
            </a:r>
          </a:p>
          <a:p>
            <a:pPr marL="538163">
              <a:lnSpc>
                <a:spcPct val="150000"/>
              </a:lnSpc>
            </a:pPr>
            <a:endParaRPr lang="en-GB" dirty="0">
              <a:solidFill>
                <a:prstClr val="black"/>
              </a:solidFill>
              <a:ea typeface="Calibri"/>
              <a:cs typeface="Calibri"/>
            </a:endParaRPr>
          </a:p>
          <a:p>
            <a:pPr marL="309563" indent="0">
              <a:lnSpc>
                <a:spcPct val="150000"/>
              </a:lnSpc>
              <a:buNone/>
            </a:pPr>
            <a:r>
              <a:rPr lang="en-GB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As a sector, we are very sensitive to changes in international numbers</a:t>
            </a:r>
          </a:p>
          <a:p>
            <a:pPr marL="995363" lvl="1">
              <a:lnSpc>
                <a:spcPct val="150000"/>
              </a:lnSpc>
            </a:pPr>
            <a:endParaRPr lang="en-GB" sz="2800" dirty="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538163">
              <a:lnSpc>
                <a:spcPct val="150000"/>
              </a:lnSpc>
            </a:pPr>
            <a:endParaRPr lang="en-GB" dirty="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7BF4FA4-A719-15E8-671D-CC4558A92250}"/>
              </a:ext>
            </a:extLst>
          </p:cNvPr>
          <p:cNvSpPr txBox="1">
            <a:spLocks/>
          </p:cNvSpPr>
          <p:nvPr/>
        </p:nvSpPr>
        <p:spPr>
          <a:xfrm>
            <a:off x="0" y="-10274"/>
            <a:ext cx="12192000" cy="965771"/>
          </a:xfrm>
          <a:prstGeom prst="rect">
            <a:avLst/>
          </a:prstGeom>
          <a:solidFill>
            <a:srgbClr val="621B4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11482388" algn="r"/>
              </a:tabLst>
            </a:pP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International overview</a:t>
            </a:r>
          </a:p>
        </p:txBody>
      </p:sp>
    </p:spTree>
    <p:extLst>
      <p:ext uri="{BB962C8B-B14F-4D97-AF65-F5344CB8AC3E}">
        <p14:creationId xmlns:p14="http://schemas.microsoft.com/office/powerpoint/2010/main" val="33431895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2B809-B8A2-6300-4C4C-C98A77C2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BF4FA4-A719-15E8-671D-CC4558A92250}"/>
              </a:ext>
            </a:extLst>
          </p:cNvPr>
          <p:cNvSpPr txBox="1">
            <a:spLocks/>
          </p:cNvSpPr>
          <p:nvPr/>
        </p:nvSpPr>
        <p:spPr>
          <a:xfrm>
            <a:off x="0" y="-10274"/>
            <a:ext cx="12192000" cy="965771"/>
          </a:xfrm>
          <a:prstGeom prst="rect">
            <a:avLst/>
          </a:prstGeom>
          <a:solidFill>
            <a:srgbClr val="621B4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11482388" algn="r"/>
              </a:tabLst>
            </a:pP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...and we’re not operating in a stable policy environment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9BA369B-8C59-028E-13EE-ECF43268E2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538350"/>
              </p:ext>
            </p:extLst>
          </p:nvPr>
        </p:nvGraphicFramePr>
        <p:xfrm>
          <a:off x="649515" y="1670299"/>
          <a:ext cx="10570028" cy="428959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197477">
                  <a:extLst>
                    <a:ext uri="{9D8B030D-6E8A-4147-A177-3AD203B41FA5}">
                      <a16:colId xmlns:a16="http://schemas.microsoft.com/office/drawing/2014/main" val="1869463943"/>
                    </a:ext>
                  </a:extLst>
                </a:gridCol>
                <a:gridCol w="1488120">
                  <a:extLst>
                    <a:ext uri="{9D8B030D-6E8A-4147-A177-3AD203B41FA5}">
                      <a16:colId xmlns:a16="http://schemas.microsoft.com/office/drawing/2014/main" val="3213498366"/>
                    </a:ext>
                  </a:extLst>
                </a:gridCol>
                <a:gridCol w="3884431">
                  <a:extLst>
                    <a:ext uri="{9D8B030D-6E8A-4147-A177-3AD203B41FA5}">
                      <a16:colId xmlns:a16="http://schemas.microsoft.com/office/drawing/2014/main" val="10764571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b="1" dirty="0">
                          <a:effectLst/>
                        </a:rPr>
                        <a:t>Policy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b="1" dirty="0">
                          <a:effectLst/>
                        </a:rPr>
                        <a:t>Year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b="1" dirty="0">
                          <a:effectLst/>
                        </a:rPr>
                        <a:t>Likely Impact on Recruitment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9140937"/>
                  </a:ext>
                </a:extLst>
              </a:tr>
              <a:tr h="6384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>
                          <a:effectLst/>
                        </a:rPr>
                        <a:t>Restriction on student dependants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>
                          <a:effectLst/>
                        </a:rPr>
                        <a:t>2023/24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>
                          <a:effectLst/>
                        </a:rPr>
                        <a:t>Very Negative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794135904"/>
                  </a:ext>
                </a:extLst>
              </a:tr>
              <a:tr h="6384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>
                          <a:effectLst/>
                        </a:rPr>
                        <a:t>Graduate Route review and uncertainty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>
                          <a:effectLst/>
                        </a:rPr>
                        <a:t>2024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>
                          <a:effectLst/>
                        </a:rPr>
                        <a:t>Medium Negative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6338929"/>
                  </a:ext>
                </a:extLst>
              </a:tr>
              <a:tr h="6384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>
                          <a:effectLst/>
                        </a:rPr>
                        <a:t>Retention of Graduate Route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>
                          <a:effectLst/>
                        </a:rPr>
                        <a:t>2024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>
                          <a:effectLst/>
                        </a:rPr>
                        <a:t>Moderate Positive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909585"/>
                  </a:ext>
                </a:extLst>
              </a:tr>
              <a:tr h="6384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>
                          <a:effectLst/>
                        </a:rPr>
                        <a:t>Proposal to shorten Graduate Route to 18 months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>
                          <a:effectLst/>
                        </a:rPr>
                        <a:t>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>
                          <a:effectLst/>
                        </a:rPr>
                        <a:t>Very Negative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1057726"/>
                  </a:ext>
                </a:extLst>
              </a:tr>
              <a:tr h="6384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>
                          <a:effectLst/>
                        </a:rPr>
                        <a:t>Tougher sponsor compliance regime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>
                          <a:effectLst/>
                        </a:rPr>
                        <a:t>2025-26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>
                          <a:effectLst/>
                        </a:rPr>
                        <a:t>Medium Negative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0285014"/>
                  </a:ext>
                </a:extLst>
              </a:tr>
              <a:tr h="6384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>
                          <a:effectLst/>
                        </a:rPr>
                        <a:t>Proposed levy on international fee income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>
                          <a:effectLst/>
                        </a:rPr>
                        <a:t>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en-GB" sz="2000" dirty="0">
                          <a:effectLst/>
                        </a:rPr>
                        <a:t>Low direct / Moderate indirect</a:t>
                      </a:r>
                      <a:endParaRPr lang="en-GB" sz="1100" b="0" i="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59249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81543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2B809-B8A2-6300-4C4C-C98A77C2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D2A5DDD-3323-F82A-A978-890BA646868E}"/>
              </a:ext>
            </a:extLst>
          </p:cNvPr>
          <p:cNvSpPr txBox="1">
            <a:spLocks/>
          </p:cNvSpPr>
          <p:nvPr/>
        </p:nvSpPr>
        <p:spPr>
          <a:xfrm>
            <a:off x="460818" y="1230643"/>
            <a:ext cx="11121657" cy="4396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8163">
              <a:lnSpc>
                <a:spcPct val="150000"/>
              </a:lnSpc>
            </a:pPr>
            <a:r>
              <a:rPr lang="en-GB" sz="2400" dirty="0">
                <a:solidFill>
                  <a:prstClr val="black"/>
                </a:solidFill>
                <a:ea typeface="Calibri"/>
                <a:cs typeface="Calibri"/>
              </a:rPr>
              <a:t>Continued financial struggles across sector</a:t>
            </a:r>
          </a:p>
          <a:p>
            <a:pPr marL="538163">
              <a:lnSpc>
                <a:spcPct val="150000"/>
              </a:lnSpc>
            </a:pPr>
            <a:r>
              <a:rPr lang="en-GB" sz="2400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Stalling participation rates and ongoing questioning of value of degree</a:t>
            </a:r>
          </a:p>
          <a:p>
            <a:pPr marL="538163">
              <a:lnSpc>
                <a:spcPct val="150000"/>
              </a:lnSpc>
            </a:pPr>
            <a:r>
              <a:rPr lang="en-GB" sz="2400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Demographic growth to 2030 and then dip</a:t>
            </a:r>
          </a:p>
          <a:p>
            <a:pPr marL="538163">
              <a:lnSpc>
                <a:spcPct val="150000"/>
              </a:lnSpc>
            </a:pPr>
            <a:r>
              <a:rPr lang="en-GB" sz="2400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Renewed focus on financial benefits of degree</a:t>
            </a:r>
          </a:p>
          <a:p>
            <a:pPr marL="538163">
              <a:lnSpc>
                <a:spcPct val="150000"/>
              </a:lnSpc>
            </a:pPr>
            <a:r>
              <a:rPr lang="en-GB" sz="2400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All the above leading to an ever more dominant high-tariff group</a:t>
            </a:r>
            <a:endParaRPr lang="en-GB" sz="2000" dirty="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538163">
              <a:lnSpc>
                <a:spcPct val="150000"/>
              </a:lnSpc>
            </a:pPr>
            <a:r>
              <a:rPr lang="en-GB" sz="2400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LLE on the horizon</a:t>
            </a:r>
          </a:p>
          <a:p>
            <a:pPr marL="538163">
              <a:lnSpc>
                <a:spcPct val="150000"/>
              </a:lnSpc>
            </a:pPr>
            <a:r>
              <a:rPr lang="en-GB" sz="2400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Skills levy taking shape</a:t>
            </a:r>
          </a:p>
          <a:p>
            <a:pPr marL="538163">
              <a:lnSpc>
                <a:spcPct val="150000"/>
              </a:lnSpc>
            </a:pPr>
            <a:r>
              <a:rPr lang="en-GB" sz="2400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Regulation with “teeth” (TEF, limits on growth)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7BF4FA4-A719-15E8-671D-CC4558A92250}"/>
              </a:ext>
            </a:extLst>
          </p:cNvPr>
          <p:cNvSpPr txBox="1">
            <a:spLocks/>
          </p:cNvSpPr>
          <p:nvPr/>
        </p:nvSpPr>
        <p:spPr>
          <a:xfrm>
            <a:off x="0" y="-10274"/>
            <a:ext cx="12192000" cy="965771"/>
          </a:xfrm>
          <a:prstGeom prst="rect">
            <a:avLst/>
          </a:prstGeom>
          <a:solidFill>
            <a:srgbClr val="621B4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11482388" algn="r"/>
              </a:tabLst>
            </a:pP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we are seeing</a:t>
            </a:r>
          </a:p>
        </p:txBody>
      </p:sp>
    </p:spTree>
    <p:extLst>
      <p:ext uri="{BB962C8B-B14F-4D97-AF65-F5344CB8AC3E}">
        <p14:creationId xmlns:p14="http://schemas.microsoft.com/office/powerpoint/2010/main" val="18386720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6D75296-25BE-6A9E-1ECB-81B701D09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7035"/>
            <a:ext cx="12192000" cy="965771"/>
          </a:xfrm>
          <a:solidFill>
            <a:srgbClr val="621B40"/>
          </a:solidFill>
        </p:spPr>
        <p:txBody>
          <a:bodyPr>
            <a:normAutofit/>
          </a:bodyPr>
          <a:lstStyle/>
          <a:p>
            <a:pPr lvl="0" defTabSz="1189032">
              <a:lnSpc>
                <a:spcPct val="100000"/>
              </a:lnSpc>
              <a:defRPr/>
            </a:pPr>
            <a:r>
              <a:rPr lang="en-GB" sz="3200" dirty="0">
                <a:solidFill>
                  <a:schemeClr val="bg1"/>
                </a:solidFill>
                <a:cs typeface="Arial" panose="020B0604020202020204" pitchFamily="34" charset="0"/>
              </a:rPr>
              <a:t>It boils down to an increasing number of universities reporting deficits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E4CCB5-827A-04D0-597D-F443590EE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806" y="1173126"/>
            <a:ext cx="6782747" cy="506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8002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2B809-B8A2-6300-4C4C-C98A77C2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D2A5DDD-3323-F82A-A978-890BA646868E}"/>
              </a:ext>
            </a:extLst>
          </p:cNvPr>
          <p:cNvSpPr txBox="1">
            <a:spLocks/>
          </p:cNvSpPr>
          <p:nvPr/>
        </p:nvSpPr>
        <p:spPr>
          <a:xfrm>
            <a:off x="460818" y="1230643"/>
            <a:ext cx="11121657" cy="4396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95363" lvl="1">
              <a:lnSpc>
                <a:spcPct val="150000"/>
              </a:lnSpc>
            </a:pPr>
            <a:endParaRPr lang="en-GB" sz="2800" dirty="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538163">
              <a:lnSpc>
                <a:spcPct val="150000"/>
              </a:lnSpc>
            </a:pPr>
            <a:endParaRPr lang="en-GB" dirty="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7BF4FA4-A719-15E8-671D-CC4558A92250}"/>
              </a:ext>
            </a:extLst>
          </p:cNvPr>
          <p:cNvSpPr txBox="1">
            <a:spLocks/>
          </p:cNvSpPr>
          <p:nvPr/>
        </p:nvSpPr>
        <p:spPr>
          <a:xfrm>
            <a:off x="0" y="-10274"/>
            <a:ext cx="12192000" cy="965771"/>
          </a:xfrm>
          <a:prstGeom prst="rect">
            <a:avLst/>
          </a:prstGeom>
          <a:solidFill>
            <a:srgbClr val="621B4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11482388" algn="r"/>
              </a:tabLst>
            </a:pPr>
            <a:endParaRPr lang="en-GB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214913-3C47-CF0F-0C22-A54281E7C6FF}"/>
              </a:ext>
            </a:extLst>
          </p:cNvPr>
          <p:cNvSpPr txBox="1"/>
          <p:nvPr/>
        </p:nvSpPr>
        <p:spPr>
          <a:xfrm>
            <a:off x="3048000" y="3130751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1482388" algn="r"/>
              </a:tabLst>
            </a:pPr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How are we responding?</a:t>
            </a:r>
          </a:p>
        </p:txBody>
      </p:sp>
    </p:spTree>
    <p:extLst>
      <p:ext uri="{BB962C8B-B14F-4D97-AF65-F5344CB8AC3E}">
        <p14:creationId xmlns:p14="http://schemas.microsoft.com/office/powerpoint/2010/main" val="40919391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6D75296-25BE-6A9E-1ECB-81B701D09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7035"/>
            <a:ext cx="12192000" cy="965771"/>
          </a:xfrm>
          <a:solidFill>
            <a:srgbClr val="621B40"/>
          </a:solidFill>
        </p:spPr>
        <p:txBody>
          <a:bodyPr>
            <a:normAutofit/>
          </a:bodyPr>
          <a:lstStyle/>
          <a:p>
            <a:pPr lvl="0" defTabSz="1189032">
              <a:lnSpc>
                <a:spcPct val="100000"/>
              </a:lnSpc>
              <a:defRPr/>
            </a:pPr>
            <a:r>
              <a:rPr lang="en-GB" sz="3200" dirty="0">
                <a:solidFill>
                  <a:schemeClr val="bg1"/>
                </a:solidFill>
                <a:cs typeface="Arial" panose="020B0604020202020204" pitchFamily="34" charset="0"/>
              </a:rPr>
              <a:t>The sorts of things universities are considering and / or already doing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CCD9C4-2EDC-32C9-86C3-8306E7342F45}"/>
              </a:ext>
            </a:extLst>
          </p:cNvPr>
          <p:cNvSpPr txBox="1"/>
          <p:nvPr/>
        </p:nvSpPr>
        <p:spPr>
          <a:xfrm>
            <a:off x="542925" y="2516460"/>
            <a:ext cx="3333750" cy="3190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GB" sz="2400" dirty="0"/>
              <a:t>Voluntary Severance</a:t>
            </a:r>
          </a:p>
          <a:p>
            <a:pPr>
              <a:spcAft>
                <a:spcPts val="800"/>
              </a:spcAft>
            </a:pPr>
            <a:r>
              <a:rPr lang="en-GB" sz="2400" dirty="0"/>
              <a:t>Pay Cost Controls</a:t>
            </a:r>
          </a:p>
          <a:p>
            <a:pPr>
              <a:spcAft>
                <a:spcPts val="800"/>
              </a:spcAft>
            </a:pPr>
            <a:r>
              <a:rPr lang="en-GB" sz="2400" dirty="0"/>
              <a:t>Non-pay controls</a:t>
            </a:r>
          </a:p>
          <a:p>
            <a:pPr>
              <a:spcAft>
                <a:spcPts val="800"/>
              </a:spcAft>
            </a:pPr>
            <a:r>
              <a:rPr lang="en-GB" sz="2400" dirty="0"/>
              <a:t>Commercialisation / Consulting</a:t>
            </a:r>
          </a:p>
          <a:p>
            <a:pPr>
              <a:spcAft>
                <a:spcPts val="800"/>
              </a:spcAft>
            </a:pPr>
            <a:r>
              <a:rPr lang="en-GB" sz="2400" dirty="0"/>
              <a:t>Property sub-leasing</a:t>
            </a:r>
          </a:p>
          <a:p>
            <a:pPr>
              <a:spcAft>
                <a:spcPts val="800"/>
              </a:spcAft>
            </a:pPr>
            <a:r>
              <a:rPr lang="en-GB" sz="2400" dirty="0"/>
              <a:t>Commercial activity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FB2792-3851-4C45-5C45-60208B0B7185}"/>
              </a:ext>
            </a:extLst>
          </p:cNvPr>
          <p:cNvSpPr txBox="1"/>
          <p:nvPr/>
        </p:nvSpPr>
        <p:spPr>
          <a:xfrm>
            <a:off x="4067175" y="2516460"/>
            <a:ext cx="3533775" cy="4134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GB" sz="2400" dirty="0">
                <a:solidFill>
                  <a:sysClr val="windowText" lastClr="000000"/>
                </a:solidFill>
              </a:rPr>
              <a:t>International College</a:t>
            </a:r>
          </a:p>
          <a:p>
            <a:pPr>
              <a:spcAft>
                <a:spcPts val="800"/>
              </a:spcAft>
            </a:pPr>
            <a:r>
              <a:rPr lang="en-GB" sz="2400" dirty="0">
                <a:solidFill>
                  <a:sysClr val="windowText" lastClr="000000"/>
                </a:solidFill>
              </a:rPr>
              <a:t>Franchise / TNE expansion</a:t>
            </a:r>
          </a:p>
          <a:p>
            <a:pPr>
              <a:spcAft>
                <a:spcPts val="800"/>
              </a:spcAft>
            </a:pPr>
            <a:r>
              <a:rPr lang="en-GB" sz="2400" dirty="0">
                <a:solidFill>
                  <a:sysClr val="windowText" lastClr="000000"/>
                </a:solidFill>
              </a:rPr>
              <a:t>Academic Portfolio Review</a:t>
            </a:r>
          </a:p>
          <a:p>
            <a:pPr>
              <a:spcAft>
                <a:spcPts val="800"/>
              </a:spcAft>
            </a:pPr>
            <a:r>
              <a:rPr lang="en-GB" sz="2400" dirty="0">
                <a:solidFill>
                  <a:sysClr val="windowText" lastClr="000000"/>
                </a:solidFill>
              </a:rPr>
              <a:t>Estates Rationalisation and Disposal</a:t>
            </a:r>
          </a:p>
          <a:p>
            <a:pPr>
              <a:spcAft>
                <a:spcPts val="800"/>
              </a:spcAft>
            </a:pPr>
            <a:r>
              <a:rPr lang="en-GB" sz="2400" dirty="0">
                <a:solidFill>
                  <a:sysClr val="windowText" lastClr="000000"/>
                </a:solidFill>
              </a:rPr>
              <a:t>Target Operating Model</a:t>
            </a:r>
          </a:p>
          <a:p>
            <a:pPr>
              <a:spcAft>
                <a:spcPts val="800"/>
              </a:spcAft>
            </a:pPr>
            <a:r>
              <a:rPr lang="en-GB" sz="2400" dirty="0">
                <a:solidFill>
                  <a:sysClr val="windowText" lastClr="000000"/>
                </a:solidFill>
              </a:rPr>
              <a:t>Outsourcing review</a:t>
            </a:r>
          </a:p>
          <a:p>
            <a:pPr>
              <a:spcAft>
                <a:spcPts val="800"/>
              </a:spcAft>
            </a:pPr>
            <a:r>
              <a:rPr lang="en-GB" sz="2400" dirty="0">
                <a:solidFill>
                  <a:sysClr val="windowText" lastClr="000000"/>
                </a:solidFill>
              </a:rPr>
              <a:t>Sale and leaseback</a:t>
            </a:r>
          </a:p>
          <a:p>
            <a:pPr>
              <a:spcAft>
                <a:spcPts val="800"/>
              </a:spcAft>
            </a:pPr>
            <a:r>
              <a:rPr lang="en-GB" sz="2400" dirty="0">
                <a:solidFill>
                  <a:sysClr val="windowText" lastClr="000000"/>
                </a:solidFill>
              </a:rPr>
              <a:t>Non-estate assets sale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80643F-E3F3-6D16-8407-1AF03DE29E17}"/>
              </a:ext>
            </a:extLst>
          </p:cNvPr>
          <p:cNvSpPr txBox="1"/>
          <p:nvPr/>
        </p:nvSpPr>
        <p:spPr>
          <a:xfrm>
            <a:off x="7791450" y="2516460"/>
            <a:ext cx="3952875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GB" sz="2400" dirty="0">
                <a:solidFill>
                  <a:sysClr val="windowText" lastClr="000000"/>
                </a:solidFill>
              </a:rPr>
              <a:t>JV / Partnership with other universities</a:t>
            </a:r>
          </a:p>
          <a:p>
            <a:pPr>
              <a:spcAft>
                <a:spcPts val="800"/>
              </a:spcAft>
            </a:pPr>
            <a:r>
              <a:rPr lang="en-GB" sz="2400" dirty="0">
                <a:solidFill>
                  <a:sysClr val="windowText" lastClr="000000"/>
                </a:solidFill>
              </a:rPr>
              <a:t>Shared Services (</a:t>
            </a:r>
            <a:r>
              <a:rPr lang="en-GB" sz="2400" dirty="0" err="1">
                <a:solidFill>
                  <a:sysClr val="windowText" lastClr="000000"/>
                </a:solidFill>
              </a:rPr>
              <a:t>eg</a:t>
            </a:r>
            <a:r>
              <a:rPr lang="en-GB" sz="2400" dirty="0">
                <a:solidFill>
                  <a:sysClr val="windowText" lastClr="000000"/>
                </a:solidFill>
              </a:rPr>
              <a:t> IT, procurement)</a:t>
            </a:r>
          </a:p>
          <a:p>
            <a:pPr>
              <a:spcAft>
                <a:spcPts val="800"/>
              </a:spcAft>
            </a:pPr>
            <a:r>
              <a:rPr lang="en-GB" sz="2400" dirty="0">
                <a:solidFill>
                  <a:sysClr val="windowText" lastClr="000000"/>
                </a:solidFill>
              </a:rPr>
              <a:t>Regional group structure / merger</a:t>
            </a:r>
          </a:p>
          <a:p>
            <a:pPr>
              <a:spcAft>
                <a:spcPts val="800"/>
              </a:spcAft>
            </a:pPr>
            <a:r>
              <a:rPr lang="en-GB" sz="2400" dirty="0">
                <a:solidFill>
                  <a:sysClr val="windowText" lastClr="000000"/>
                </a:solidFill>
              </a:rPr>
              <a:t>Regional growth partnerships</a:t>
            </a:r>
            <a:endParaRPr lang="en-GB" sz="2400" dirty="0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F05A90DF-A55B-D67A-61BC-2255E1095F4B}"/>
              </a:ext>
            </a:extLst>
          </p:cNvPr>
          <p:cNvSpPr/>
          <p:nvPr/>
        </p:nvSpPr>
        <p:spPr>
          <a:xfrm>
            <a:off x="542925" y="1504950"/>
            <a:ext cx="10934700" cy="86677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Relatively quick							Really long term</a:t>
            </a:r>
          </a:p>
        </p:txBody>
      </p:sp>
    </p:spTree>
    <p:extLst>
      <p:ext uri="{BB962C8B-B14F-4D97-AF65-F5344CB8AC3E}">
        <p14:creationId xmlns:p14="http://schemas.microsoft.com/office/powerpoint/2010/main" val="28801771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6D75296-25BE-6A9E-1ECB-81B701D09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7035"/>
            <a:ext cx="12192000" cy="965771"/>
          </a:xfrm>
          <a:solidFill>
            <a:srgbClr val="621B40"/>
          </a:solidFill>
        </p:spPr>
        <p:txBody>
          <a:bodyPr>
            <a:normAutofit/>
          </a:bodyPr>
          <a:lstStyle/>
          <a:p>
            <a:pPr lvl="0" defTabSz="1189032">
              <a:lnSpc>
                <a:spcPct val="100000"/>
              </a:lnSpc>
              <a:defRPr/>
            </a:pPr>
            <a:r>
              <a:rPr lang="en-GB" sz="3200" dirty="0">
                <a:solidFill>
                  <a:schemeClr val="bg1"/>
                </a:solidFill>
                <a:cs typeface="Arial" panose="020B0604020202020204" pitchFamily="34" charset="0"/>
              </a:rPr>
              <a:t>Job cuts across the sector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350514-DC25-FE9D-8B36-36D220BE3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95" y="1306830"/>
            <a:ext cx="3040380" cy="2026920"/>
          </a:xfrm>
          <a:prstGeom prst="rect">
            <a:avLst/>
          </a:prstGeom>
        </p:spPr>
      </p:pic>
      <p:pic>
        <p:nvPicPr>
          <p:cNvPr id="7" name="Picture 6" descr="Sheffield Hallam: UCU State of the University Report 2026 | UCU Sheffield Hallam  University">
            <a:extLst>
              <a:ext uri="{FF2B5EF4-FFF2-40B4-BE49-F238E27FC236}">
                <a16:creationId xmlns:a16="http://schemas.microsoft.com/office/drawing/2014/main" id="{734E8943-13D6-1970-8CD8-A3F2422DA9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8660" y="1116330"/>
            <a:ext cx="3326130" cy="22174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BEC625-D0B6-7244-08C7-B531F77D86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7775" y="1402010"/>
            <a:ext cx="3116510" cy="2058717"/>
          </a:xfrm>
          <a:prstGeom prst="rect">
            <a:avLst/>
          </a:prstGeom>
        </p:spPr>
      </p:pic>
      <p:pic>
        <p:nvPicPr>
          <p:cNvPr id="11" name="Picture 10" descr="Cornwall Greens stand with Exeter University staff facing devastating job  cuts - Cornwall Green Party">
            <a:extLst>
              <a:ext uri="{FF2B5EF4-FFF2-40B4-BE49-F238E27FC236}">
                <a16:creationId xmlns:a16="http://schemas.microsoft.com/office/drawing/2014/main" id="{36EBBCF1-F8A1-C75B-D11D-38E86B6220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0954" y="3913452"/>
            <a:ext cx="2959027" cy="2217421"/>
          </a:xfrm>
          <a:prstGeom prst="rect">
            <a:avLst/>
          </a:prstGeom>
        </p:spPr>
      </p:pic>
      <p:pic>
        <p:nvPicPr>
          <p:cNvPr id="14" name="Picture 13" descr="Newcastle University staff to strike for three days - BBC News">
            <a:extLst>
              <a:ext uri="{FF2B5EF4-FFF2-40B4-BE49-F238E27FC236}">
                <a16:creationId xmlns:a16="http://schemas.microsoft.com/office/drawing/2014/main" id="{7E3921A4-BAD9-C8A9-ED4E-310C48A30F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715" y="3192641"/>
            <a:ext cx="4204335" cy="2358529"/>
          </a:xfrm>
          <a:prstGeom prst="rect">
            <a:avLst/>
          </a:prstGeom>
        </p:spPr>
      </p:pic>
      <p:pic>
        <p:nvPicPr>
          <p:cNvPr id="15" name="Picture 14" descr="Dozens of people at a demonstration. In front of the picket line is a banner saying &quot;Stop the Cuts&quot;. Some of the demonstrators are holding placards saying &quot;No Job cuts&quot;. Many of them are wearing pink UCU branded hats.">
            <a:extLst>
              <a:ext uri="{FF2B5EF4-FFF2-40B4-BE49-F238E27FC236}">
                <a16:creationId xmlns:a16="http://schemas.microsoft.com/office/drawing/2014/main" id="{2E6C8590-6FF1-8BA1-A443-38C56A8A10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97489" y="4444781"/>
            <a:ext cx="3933827" cy="2212778"/>
          </a:xfrm>
          <a:prstGeom prst="rect">
            <a:avLst/>
          </a:prstGeom>
        </p:spPr>
      </p:pic>
      <p:pic>
        <p:nvPicPr>
          <p:cNvPr id="16" name="Picture 15" descr="Glasgow Caledonian University staff to walk out over 100 job cuts | Glasgow Times">
            <a:extLst>
              <a:ext uri="{FF2B5EF4-FFF2-40B4-BE49-F238E27FC236}">
                <a16:creationId xmlns:a16="http://schemas.microsoft.com/office/drawing/2014/main" id="{A8E94491-8C2F-4C0D-DEDD-A2A13B588EC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14005" y="3587704"/>
            <a:ext cx="3347085" cy="223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5864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6D75296-25BE-6A9E-1ECB-81B701D09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7035"/>
            <a:ext cx="12192000" cy="965771"/>
          </a:xfrm>
          <a:solidFill>
            <a:srgbClr val="621B40"/>
          </a:solidFill>
        </p:spPr>
        <p:txBody>
          <a:bodyPr>
            <a:normAutofit/>
          </a:bodyPr>
          <a:lstStyle/>
          <a:p>
            <a:pPr lvl="0" defTabSz="1189032">
              <a:lnSpc>
                <a:spcPct val="100000"/>
              </a:lnSpc>
              <a:defRPr/>
            </a:pPr>
            <a:r>
              <a:rPr lang="en-GB" sz="3200" dirty="0">
                <a:solidFill>
                  <a:schemeClr val="bg1"/>
                </a:solidFill>
                <a:cs typeface="Arial" panose="020B0604020202020204" pitchFamily="34" charset="0"/>
              </a:rPr>
              <a:t>University “mergers” and “acquisitions”</a:t>
            </a:r>
          </a:p>
        </p:txBody>
      </p:sp>
      <p:pic>
        <p:nvPicPr>
          <p:cNvPr id="2" name="Picture 1" descr="Universities of Greenwich and Kent confirm new multi-university group to go  ahead - News Centre - University of Kent">
            <a:extLst>
              <a:ext uri="{FF2B5EF4-FFF2-40B4-BE49-F238E27FC236}">
                <a16:creationId xmlns:a16="http://schemas.microsoft.com/office/drawing/2014/main" id="{DA661D32-2ECD-7ED4-1FB5-76DEE49BF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049" y="1121569"/>
            <a:ext cx="3752613" cy="2501742"/>
          </a:xfrm>
          <a:prstGeom prst="rect">
            <a:avLst/>
          </a:prstGeom>
        </p:spPr>
      </p:pic>
      <p:pic>
        <p:nvPicPr>
          <p:cNvPr id="4" name="Picture 3" descr="r/UniUK - Didn't see this merger coming... ...wonder who's next?">
            <a:extLst>
              <a:ext uri="{FF2B5EF4-FFF2-40B4-BE49-F238E27FC236}">
                <a16:creationId xmlns:a16="http://schemas.microsoft.com/office/drawing/2014/main" id="{8DE0CE6C-E3FD-6651-21CC-32CF8B7354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9874" y="1121569"/>
            <a:ext cx="4925156" cy="2817495"/>
          </a:xfrm>
          <a:prstGeom prst="rect">
            <a:avLst/>
          </a:prstGeom>
        </p:spPr>
      </p:pic>
      <p:pic>
        <p:nvPicPr>
          <p:cNvPr id="5" name="Picture 4" descr="city-st-georges-logo">
            <a:extLst>
              <a:ext uri="{FF2B5EF4-FFF2-40B4-BE49-F238E27FC236}">
                <a16:creationId xmlns:a16="http://schemas.microsoft.com/office/drawing/2014/main" id="{9D03279C-1723-E13E-8F1A-538AE48EBF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1069" y="4137137"/>
            <a:ext cx="3210996" cy="2263140"/>
          </a:xfrm>
          <a:prstGeom prst="rect">
            <a:avLst/>
          </a:prstGeom>
        </p:spPr>
      </p:pic>
      <p:pic>
        <p:nvPicPr>
          <p:cNvPr id="8" name="Picture 7" descr="Global University Systems welcomes Lincoln Bishop University to its global  network - Global University Systems (GUS)">
            <a:extLst>
              <a:ext uri="{FF2B5EF4-FFF2-40B4-BE49-F238E27FC236}">
                <a16:creationId xmlns:a16="http://schemas.microsoft.com/office/drawing/2014/main" id="{A7AA85E3-8F7D-F3F5-D174-8AAC4D40D9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5955" y="3491448"/>
            <a:ext cx="3210996" cy="321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330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2B809-B8A2-6300-4C4C-C98A77C2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BF4FA4-A719-15E8-671D-CC4558A92250}"/>
              </a:ext>
            </a:extLst>
          </p:cNvPr>
          <p:cNvSpPr txBox="1">
            <a:spLocks/>
          </p:cNvSpPr>
          <p:nvPr/>
        </p:nvSpPr>
        <p:spPr>
          <a:xfrm>
            <a:off x="0" y="-10274"/>
            <a:ext cx="12192000" cy="965771"/>
          </a:xfrm>
          <a:prstGeom prst="rect">
            <a:avLst/>
          </a:prstGeom>
          <a:solidFill>
            <a:srgbClr val="621B4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11482388" algn="r"/>
              </a:tabLst>
            </a:pP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...Investment is generally reducing – a sign of belt-tightening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9BCFB8-67E8-1E31-BE98-E36546E76231}"/>
              </a:ext>
            </a:extLst>
          </p:cNvPr>
          <p:cNvSpPr txBox="1"/>
          <p:nvPr/>
        </p:nvSpPr>
        <p:spPr>
          <a:xfrm>
            <a:off x="533400" y="6465192"/>
            <a:ext cx="44470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Source: OfS Financial sustainability of higher education providers in England: 2026</a:t>
            </a:r>
          </a:p>
          <a:p>
            <a:endParaRPr lang="en-GB" sz="1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E0332F-B7F6-5EF3-3818-782B0B031892}"/>
              </a:ext>
            </a:extLst>
          </p:cNvPr>
          <p:cNvSpPr txBox="1"/>
          <p:nvPr/>
        </p:nvSpPr>
        <p:spPr>
          <a:xfrm>
            <a:off x="842962" y="1164986"/>
            <a:ext cx="91487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Capital expenditure as a percentage of total income by provider group, 2023-24 to 2028-29 </a:t>
            </a:r>
            <a:endParaRPr lang="en-GB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3A829D-73B3-D0B3-2D5C-D5890C6F1D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676172"/>
            <a:ext cx="9001125" cy="455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010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2B809-B8A2-6300-4C4C-C98A77C2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D2A5DDD-3323-F82A-A978-890BA646868E}"/>
              </a:ext>
            </a:extLst>
          </p:cNvPr>
          <p:cNvSpPr txBox="1">
            <a:spLocks/>
          </p:cNvSpPr>
          <p:nvPr/>
        </p:nvSpPr>
        <p:spPr>
          <a:xfrm>
            <a:off x="460818" y="1230643"/>
            <a:ext cx="11121657" cy="4396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95363" lvl="1">
              <a:lnSpc>
                <a:spcPct val="150000"/>
              </a:lnSpc>
            </a:pPr>
            <a:endParaRPr lang="en-GB" sz="2800" dirty="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538163">
              <a:lnSpc>
                <a:spcPct val="150000"/>
              </a:lnSpc>
            </a:pPr>
            <a:endParaRPr lang="en-GB" dirty="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7BF4FA4-A719-15E8-671D-CC4558A92250}"/>
              </a:ext>
            </a:extLst>
          </p:cNvPr>
          <p:cNvSpPr txBox="1">
            <a:spLocks/>
          </p:cNvSpPr>
          <p:nvPr/>
        </p:nvSpPr>
        <p:spPr>
          <a:xfrm>
            <a:off x="0" y="-10274"/>
            <a:ext cx="12192000" cy="965771"/>
          </a:xfrm>
          <a:prstGeom prst="rect">
            <a:avLst/>
          </a:prstGeom>
          <a:solidFill>
            <a:srgbClr val="621B4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11482388" algn="r"/>
              </a:tabLst>
            </a:pPr>
            <a:endParaRPr lang="en-GB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6B5172-4F6D-0DA3-8D47-394DA55B4EA2}"/>
              </a:ext>
            </a:extLst>
          </p:cNvPr>
          <p:cNvSpPr txBox="1"/>
          <p:nvPr/>
        </p:nvSpPr>
        <p:spPr>
          <a:xfrm>
            <a:off x="984738" y="2884529"/>
            <a:ext cx="100115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1482388" algn="r"/>
              </a:tabLst>
            </a:pPr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There’s a risk that we’re not learning fast enough...</a:t>
            </a:r>
          </a:p>
        </p:txBody>
      </p:sp>
    </p:spTree>
    <p:extLst>
      <p:ext uri="{BB962C8B-B14F-4D97-AF65-F5344CB8AC3E}">
        <p14:creationId xmlns:p14="http://schemas.microsoft.com/office/powerpoint/2010/main" val="10595237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2B809-B8A2-6300-4C4C-C98A77C2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BF4FA4-A719-15E8-671D-CC4558A92250}"/>
              </a:ext>
            </a:extLst>
          </p:cNvPr>
          <p:cNvSpPr txBox="1">
            <a:spLocks/>
          </p:cNvSpPr>
          <p:nvPr/>
        </p:nvSpPr>
        <p:spPr>
          <a:xfrm>
            <a:off x="0" y="-10274"/>
            <a:ext cx="12192000" cy="965771"/>
          </a:xfrm>
          <a:prstGeom prst="rect">
            <a:avLst/>
          </a:prstGeom>
          <a:solidFill>
            <a:srgbClr val="621B4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11482388" algn="r"/>
              </a:tabLst>
            </a:pP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There’s a lot of risk in our forecasting – and it’s not a new thing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FEB8BA-A5B8-8223-DEEF-24937908E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59" y="1480457"/>
            <a:ext cx="8652946" cy="47690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59BCFB8-67E8-1E31-BE98-E36546E76231}"/>
              </a:ext>
            </a:extLst>
          </p:cNvPr>
          <p:cNvSpPr txBox="1"/>
          <p:nvPr/>
        </p:nvSpPr>
        <p:spPr>
          <a:xfrm>
            <a:off x="533400" y="6465192"/>
            <a:ext cx="44470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Source: OfS Financial sustainability of higher education providers in England: 2026</a:t>
            </a:r>
          </a:p>
          <a:p>
            <a:endParaRPr lang="en-GB" sz="1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A81492-B27F-46AC-81A2-3FD9F4590E4E}"/>
              </a:ext>
            </a:extLst>
          </p:cNvPr>
          <p:cNvSpPr txBox="1"/>
          <p:nvPr/>
        </p:nvSpPr>
        <p:spPr>
          <a:xfrm>
            <a:off x="1103087" y="1088574"/>
            <a:ext cx="52050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Surplus/deficit as a percentage of total income </a:t>
            </a:r>
          </a:p>
        </p:txBody>
      </p:sp>
    </p:spTree>
    <p:extLst>
      <p:ext uri="{BB962C8B-B14F-4D97-AF65-F5344CB8AC3E}">
        <p14:creationId xmlns:p14="http://schemas.microsoft.com/office/powerpoint/2010/main" val="17338434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2B809-B8A2-6300-4C4C-C98A77C2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BF4FA4-A719-15E8-671D-CC4558A92250}"/>
              </a:ext>
            </a:extLst>
          </p:cNvPr>
          <p:cNvSpPr txBox="1">
            <a:spLocks/>
          </p:cNvSpPr>
          <p:nvPr/>
        </p:nvSpPr>
        <p:spPr>
          <a:xfrm>
            <a:off x="0" y="-10274"/>
            <a:ext cx="12192000" cy="965771"/>
          </a:xfrm>
          <a:prstGeom prst="rect">
            <a:avLst/>
          </a:prstGeom>
          <a:solidFill>
            <a:srgbClr val="621B4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11482388" algn="r"/>
              </a:tabLst>
            </a:pP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...there’s a lot of optimism still in the system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9BCFB8-67E8-1E31-BE98-E36546E76231}"/>
              </a:ext>
            </a:extLst>
          </p:cNvPr>
          <p:cNvSpPr txBox="1"/>
          <p:nvPr/>
        </p:nvSpPr>
        <p:spPr>
          <a:xfrm>
            <a:off x="533400" y="6465192"/>
            <a:ext cx="44470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Source: OfS Financial sustainability of higher education providers in England: 2026</a:t>
            </a:r>
          </a:p>
          <a:p>
            <a:endParaRPr lang="en-GB" sz="1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AA2357-0E3A-483B-994C-64D882CF31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38" t="1165" b="3583"/>
          <a:stretch>
            <a:fillRect/>
          </a:stretch>
        </p:blipFill>
        <p:spPr>
          <a:xfrm>
            <a:off x="842963" y="1534318"/>
            <a:ext cx="8290507" cy="49308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E0332F-B7F6-5EF3-3818-782B0B031892}"/>
              </a:ext>
            </a:extLst>
          </p:cNvPr>
          <p:cNvSpPr txBox="1"/>
          <p:nvPr/>
        </p:nvSpPr>
        <p:spPr>
          <a:xfrm>
            <a:off x="842963" y="1164986"/>
            <a:ext cx="79486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Forecast tuition fee income </a:t>
            </a:r>
            <a:r>
              <a:rPr lang="en-GB" b="1" i="1" dirty="0"/>
              <a:t>and annual change </a:t>
            </a:r>
            <a:r>
              <a:rPr lang="en-GB" b="1" dirty="0"/>
              <a:t>by domicile, 2024-25 to 2028-29 </a:t>
            </a:r>
          </a:p>
        </p:txBody>
      </p:sp>
    </p:spTree>
    <p:extLst>
      <p:ext uri="{BB962C8B-B14F-4D97-AF65-F5344CB8AC3E}">
        <p14:creationId xmlns:p14="http://schemas.microsoft.com/office/powerpoint/2010/main" val="19965036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2B809-B8A2-6300-4C4C-C98A77C2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BF4FA4-A719-15E8-671D-CC4558A92250}"/>
              </a:ext>
            </a:extLst>
          </p:cNvPr>
          <p:cNvSpPr txBox="1">
            <a:spLocks/>
          </p:cNvSpPr>
          <p:nvPr/>
        </p:nvSpPr>
        <p:spPr>
          <a:xfrm>
            <a:off x="0" y="-10274"/>
            <a:ext cx="12192000" cy="965771"/>
          </a:xfrm>
          <a:prstGeom prst="rect">
            <a:avLst/>
          </a:prstGeom>
          <a:solidFill>
            <a:srgbClr val="621B4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11482388" algn="r"/>
              </a:tabLst>
            </a:pP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...and even with that optimism, there are a lot of challenges out there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9BCFB8-67E8-1E31-BE98-E36546E76231}"/>
              </a:ext>
            </a:extLst>
          </p:cNvPr>
          <p:cNvSpPr txBox="1"/>
          <p:nvPr/>
        </p:nvSpPr>
        <p:spPr>
          <a:xfrm>
            <a:off x="533400" y="6465192"/>
            <a:ext cx="44470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Source: OfS Financial sustainability of higher education providers in England: 2026</a:t>
            </a:r>
          </a:p>
          <a:p>
            <a:endParaRPr lang="en-GB" sz="1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E0332F-B7F6-5EF3-3818-782B0B031892}"/>
              </a:ext>
            </a:extLst>
          </p:cNvPr>
          <p:cNvSpPr txBox="1"/>
          <p:nvPr/>
        </p:nvSpPr>
        <p:spPr>
          <a:xfrm>
            <a:off x="842962" y="1164986"/>
            <a:ext cx="83200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Number of providers forecasting three-year consecutive deficits, 2025-26 to 2028-29</a:t>
            </a:r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B48959-415B-1A4D-5185-4C805D37C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49" y="1534318"/>
            <a:ext cx="8067675" cy="4460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8147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2B809-B8A2-6300-4C4C-C98A77C2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D2A5DDD-3323-F82A-A978-890BA646868E}"/>
              </a:ext>
            </a:extLst>
          </p:cNvPr>
          <p:cNvSpPr txBox="1">
            <a:spLocks/>
          </p:cNvSpPr>
          <p:nvPr/>
        </p:nvSpPr>
        <p:spPr>
          <a:xfrm>
            <a:off x="460818" y="1230643"/>
            <a:ext cx="11121657" cy="4396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95363" lvl="1">
              <a:lnSpc>
                <a:spcPct val="150000"/>
              </a:lnSpc>
            </a:pPr>
            <a:endParaRPr lang="en-GB" sz="2800" dirty="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538163">
              <a:lnSpc>
                <a:spcPct val="150000"/>
              </a:lnSpc>
            </a:pPr>
            <a:endParaRPr lang="en-GB" dirty="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7BF4FA4-A719-15E8-671D-CC4558A92250}"/>
              </a:ext>
            </a:extLst>
          </p:cNvPr>
          <p:cNvSpPr txBox="1">
            <a:spLocks/>
          </p:cNvSpPr>
          <p:nvPr/>
        </p:nvSpPr>
        <p:spPr>
          <a:xfrm>
            <a:off x="0" y="-10274"/>
            <a:ext cx="12192000" cy="965771"/>
          </a:xfrm>
          <a:prstGeom prst="rect">
            <a:avLst/>
          </a:prstGeom>
          <a:solidFill>
            <a:srgbClr val="621B4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11482388" algn="r"/>
              </a:tabLst>
            </a:pP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State of the Sector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A4F9A-6981-EA4B-1FF5-F40D971BF301}"/>
              </a:ext>
            </a:extLst>
          </p:cNvPr>
          <p:cNvSpPr txBox="1">
            <a:spLocks/>
          </p:cNvSpPr>
          <p:nvPr/>
        </p:nvSpPr>
        <p:spPr>
          <a:xfrm>
            <a:off x="460818" y="1008402"/>
            <a:ext cx="11121657" cy="58724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8163">
              <a:lnSpc>
                <a:spcPct val="150000"/>
              </a:lnSpc>
            </a:pPr>
            <a:r>
              <a:rPr lang="en-GB" sz="3200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Quite a lot of risk – and a lot more than most of us have seen</a:t>
            </a:r>
          </a:p>
          <a:p>
            <a:pPr marL="995363" lvl="1">
              <a:lnSpc>
                <a:spcPct val="150000"/>
              </a:lnSpc>
            </a:pPr>
            <a:r>
              <a:rPr lang="en-GB" sz="3200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Home undergraduate</a:t>
            </a:r>
          </a:p>
          <a:p>
            <a:pPr marL="995363" lvl="1">
              <a:lnSpc>
                <a:spcPct val="150000"/>
              </a:lnSpc>
            </a:pPr>
            <a:r>
              <a:rPr lang="en-GB" sz="3200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Research</a:t>
            </a:r>
          </a:p>
          <a:p>
            <a:pPr marL="995363" lvl="1">
              <a:lnSpc>
                <a:spcPct val="150000"/>
              </a:lnSpc>
            </a:pPr>
            <a:r>
              <a:rPr lang="en-GB" sz="3200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International</a:t>
            </a:r>
          </a:p>
          <a:p>
            <a:pPr marL="538163">
              <a:lnSpc>
                <a:spcPct val="150000"/>
              </a:lnSpc>
            </a:pPr>
            <a:r>
              <a:rPr lang="en-GB" sz="3200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Still not consistently acknowledging the position we’re in</a:t>
            </a:r>
          </a:p>
          <a:p>
            <a:pPr marL="538163">
              <a:lnSpc>
                <a:spcPct val="150000"/>
              </a:lnSpc>
            </a:pPr>
            <a:r>
              <a:rPr lang="en-GB" sz="3200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Optimistic forecasting / not facing up to the reality we’re in?</a:t>
            </a:r>
          </a:p>
        </p:txBody>
      </p:sp>
    </p:spTree>
    <p:extLst>
      <p:ext uri="{BB962C8B-B14F-4D97-AF65-F5344CB8AC3E}">
        <p14:creationId xmlns:p14="http://schemas.microsoft.com/office/powerpoint/2010/main" val="42853109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2B809-B8A2-6300-4C4C-C98A77C2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BF4FA4-A719-15E8-671D-CC4558A92250}"/>
              </a:ext>
            </a:extLst>
          </p:cNvPr>
          <p:cNvSpPr txBox="1">
            <a:spLocks/>
          </p:cNvSpPr>
          <p:nvPr/>
        </p:nvSpPr>
        <p:spPr>
          <a:xfrm>
            <a:off x="0" y="-10274"/>
            <a:ext cx="12192000" cy="965771"/>
          </a:xfrm>
          <a:prstGeom prst="rect">
            <a:avLst/>
          </a:prstGeom>
          <a:solidFill>
            <a:srgbClr val="621B4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11482388" algn="r"/>
              </a:tabLst>
            </a:pP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of  University CFO</a:t>
            </a:r>
          </a:p>
        </p:txBody>
      </p:sp>
      <p:pic>
        <p:nvPicPr>
          <p:cNvPr id="3" name="Picture 2" descr="Debt's Two Sides: Riches and Misery - The New York Times">
            <a:extLst>
              <a:ext uri="{FF2B5EF4-FFF2-40B4-BE49-F238E27FC236}">
                <a16:creationId xmlns:a16="http://schemas.microsoft.com/office/drawing/2014/main" id="{C70EDC96-B375-B85A-E48F-989E353F3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061" y="1648045"/>
            <a:ext cx="2891940" cy="4549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B0C573-006A-8C21-6211-E6A34F430B05}"/>
              </a:ext>
            </a:extLst>
          </p:cNvPr>
          <p:cNvSpPr txBox="1"/>
          <p:nvPr/>
        </p:nvSpPr>
        <p:spPr>
          <a:xfrm>
            <a:off x="6325635" y="1079014"/>
            <a:ext cx="5173458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GB" sz="2400" b="1" i="0" dirty="0">
                <a:effectLst/>
                <a:latin typeface="Gotham A"/>
              </a:rPr>
              <a:t>OfS Condition D</a:t>
            </a:r>
          </a:p>
          <a:p>
            <a:pPr algn="l">
              <a:spcAft>
                <a:spcPts val="1200"/>
              </a:spcAft>
            </a:pPr>
            <a:r>
              <a:rPr lang="en-GB" sz="2400" b="0" i="0" dirty="0">
                <a:effectLst/>
                <a:latin typeface="Gotham A"/>
              </a:rPr>
              <a:t>The provider must:</a:t>
            </a:r>
          </a:p>
          <a:p>
            <a:pPr marL="342900" indent="-342900" algn="l">
              <a:spcAft>
                <a:spcPts val="1200"/>
              </a:spcAft>
              <a:buFont typeface="+mj-lt"/>
              <a:buAutoNum type="arabicPeriod"/>
            </a:pPr>
            <a:r>
              <a:rPr lang="en-GB" sz="2400" b="0" i="0" dirty="0">
                <a:effectLst/>
                <a:latin typeface="Gotham A"/>
              </a:rPr>
              <a:t>Be financially viable</a:t>
            </a:r>
          </a:p>
          <a:p>
            <a:pPr marL="342900" indent="-342900" algn="l">
              <a:spcAft>
                <a:spcPts val="1200"/>
              </a:spcAft>
              <a:buFont typeface="+mj-lt"/>
              <a:buAutoNum type="arabicPeriod"/>
            </a:pPr>
            <a:r>
              <a:rPr lang="en-GB" sz="2400" b="0" i="0" dirty="0">
                <a:effectLst/>
                <a:latin typeface="Gotham A"/>
              </a:rPr>
              <a:t>Be financially sustainable</a:t>
            </a:r>
          </a:p>
          <a:p>
            <a:pPr marL="342900" indent="-342900" algn="l">
              <a:spcAft>
                <a:spcPts val="1200"/>
              </a:spcAft>
              <a:buFont typeface="+mj-lt"/>
              <a:buAutoNum type="arabicPeriod"/>
            </a:pPr>
            <a:r>
              <a:rPr lang="en-GB" sz="2400" b="0" i="0" dirty="0">
                <a:effectLst/>
                <a:latin typeface="Gotham A"/>
              </a:rPr>
              <a:t>Have the necessary financial resources to provide and fully deliver the higher education courses as it has advertised and as it has contracted to deliver them</a:t>
            </a:r>
          </a:p>
          <a:p>
            <a:pPr marL="342900" indent="-342900" algn="l">
              <a:spcAft>
                <a:spcPts val="1200"/>
              </a:spcAft>
              <a:buFont typeface="+mj-lt"/>
              <a:buAutoNum type="arabicPeriod"/>
            </a:pPr>
            <a:r>
              <a:rPr lang="en-GB" sz="2400" b="0" i="0" dirty="0">
                <a:effectLst/>
                <a:latin typeface="Gotham A"/>
              </a:rPr>
              <a:t>Have the necessary financial resources to continue to comply with all conditions of its registration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CAB5B3-359A-9376-065E-15AC6E9C3758}"/>
              </a:ext>
            </a:extLst>
          </p:cNvPr>
          <p:cNvSpPr txBox="1"/>
          <p:nvPr/>
        </p:nvSpPr>
        <p:spPr>
          <a:xfrm>
            <a:off x="606056" y="6314597"/>
            <a:ext cx="59172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Sources: Picture-  </a:t>
            </a:r>
            <a:r>
              <a:rPr lang="en-GB" sz="1200" dirty="0">
                <a:hlinkClick r:id="rId4"/>
              </a:rPr>
              <a:t>Debt’s Two Sides: Riches and Misery - The New York Times (nytimes.com)</a:t>
            </a:r>
            <a:r>
              <a:rPr lang="en-GB" sz="1200" dirty="0"/>
              <a:t> </a:t>
            </a:r>
          </a:p>
          <a:p>
            <a:r>
              <a:rPr lang="en-GB" sz="1200" dirty="0">
                <a:hlinkClick r:id="rId5"/>
              </a:rPr>
              <a:t>                Conditions of registration - Office for Students</a:t>
            </a:r>
            <a:endParaRPr lang="en-GB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76B04E-D444-08F3-A393-EAF4DF234C0A}"/>
              </a:ext>
            </a:extLst>
          </p:cNvPr>
          <p:cNvSpPr txBox="1"/>
          <p:nvPr/>
        </p:nvSpPr>
        <p:spPr>
          <a:xfrm>
            <a:off x="350874" y="1049927"/>
            <a:ext cx="57451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GB" sz="2400" b="1" i="0" dirty="0">
                <a:effectLst/>
                <a:latin typeface="Gotham A"/>
              </a:rPr>
              <a:t>Sometimes it can be a bit binary</a:t>
            </a:r>
          </a:p>
        </p:txBody>
      </p:sp>
    </p:spTree>
    <p:extLst>
      <p:ext uri="{BB962C8B-B14F-4D97-AF65-F5344CB8AC3E}">
        <p14:creationId xmlns:p14="http://schemas.microsoft.com/office/powerpoint/2010/main" val="5554129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2B809-B8A2-6300-4C4C-C98A77C2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D2A5DDD-3323-F82A-A978-890BA646868E}"/>
              </a:ext>
            </a:extLst>
          </p:cNvPr>
          <p:cNvSpPr txBox="1">
            <a:spLocks/>
          </p:cNvSpPr>
          <p:nvPr/>
        </p:nvSpPr>
        <p:spPr>
          <a:xfrm>
            <a:off x="460818" y="1230643"/>
            <a:ext cx="11121657" cy="4396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95363" lvl="1">
              <a:lnSpc>
                <a:spcPct val="150000"/>
              </a:lnSpc>
            </a:pPr>
            <a:endParaRPr lang="en-GB" sz="2800" dirty="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538163">
              <a:lnSpc>
                <a:spcPct val="150000"/>
              </a:lnSpc>
            </a:pPr>
            <a:endParaRPr lang="en-GB" dirty="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7BF4FA4-A719-15E8-671D-CC4558A92250}"/>
              </a:ext>
            </a:extLst>
          </p:cNvPr>
          <p:cNvSpPr txBox="1">
            <a:spLocks/>
          </p:cNvSpPr>
          <p:nvPr/>
        </p:nvSpPr>
        <p:spPr>
          <a:xfrm>
            <a:off x="0" y="-10274"/>
            <a:ext cx="12192000" cy="965771"/>
          </a:xfrm>
          <a:prstGeom prst="rect">
            <a:avLst/>
          </a:prstGeom>
          <a:solidFill>
            <a:srgbClr val="621B4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11482388" algn="r"/>
              </a:tabLst>
            </a:pP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 what does it mean for NEUPC and all of us?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7C0AC5B-4A55-AE2D-0917-A97EE7BA34AA}"/>
              </a:ext>
            </a:extLst>
          </p:cNvPr>
          <p:cNvSpPr txBox="1">
            <a:spLocks/>
          </p:cNvSpPr>
          <p:nvPr/>
        </p:nvSpPr>
        <p:spPr>
          <a:xfrm>
            <a:off x="460818" y="1008402"/>
            <a:ext cx="11121657" cy="53488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9563" indent="0">
              <a:lnSpc>
                <a:spcPct val="150000"/>
              </a:lnSpc>
              <a:buNone/>
            </a:pPr>
            <a:r>
              <a:rPr lang="en-GB" b="1" i="1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There’s a lot to go at, even if only a fraction of this is “influenceable”</a:t>
            </a:r>
          </a:p>
          <a:p>
            <a:pPr marL="995363" lvl="1">
              <a:lnSpc>
                <a:spcPct val="150000"/>
              </a:lnSpc>
            </a:pPr>
            <a:endParaRPr lang="en-GB" sz="2800" dirty="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538163">
              <a:lnSpc>
                <a:spcPct val="150000"/>
              </a:lnSpc>
            </a:pPr>
            <a:endParaRPr lang="en-GB" dirty="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F8459C9-864C-2EF1-29C9-CE06B9B45C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2491719"/>
              </p:ext>
            </p:extLst>
          </p:nvPr>
        </p:nvGraphicFramePr>
        <p:xfrm>
          <a:off x="838200" y="1825625"/>
          <a:ext cx="10515599" cy="424119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664579">
                  <a:extLst>
                    <a:ext uri="{9D8B030D-6E8A-4147-A177-3AD203B41FA5}">
                      <a16:colId xmlns:a16="http://schemas.microsoft.com/office/drawing/2014/main" val="4041805185"/>
                    </a:ext>
                  </a:extLst>
                </a:gridCol>
                <a:gridCol w="2925510">
                  <a:extLst>
                    <a:ext uri="{9D8B030D-6E8A-4147-A177-3AD203B41FA5}">
                      <a16:colId xmlns:a16="http://schemas.microsoft.com/office/drawing/2014/main" val="4101170925"/>
                    </a:ext>
                  </a:extLst>
                </a:gridCol>
                <a:gridCol w="2925510">
                  <a:extLst>
                    <a:ext uri="{9D8B030D-6E8A-4147-A177-3AD203B41FA5}">
                      <a16:colId xmlns:a16="http://schemas.microsoft.com/office/drawing/2014/main" val="880700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Non-pay spend £ / %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£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%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760790"/>
                  </a:ext>
                </a:extLst>
              </a:tr>
              <a:tr h="69453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Oxbridge / Imperial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£600m-£800m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45%+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721944404"/>
                  </a:ext>
                </a:extLst>
              </a:tr>
              <a:tr h="69453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Top Russell Group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£500m-£600m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c.45%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3049410"/>
                  </a:ext>
                </a:extLst>
              </a:tr>
              <a:tr h="69453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Mid-tier Russell Group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£300m-£400m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42%-48%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1316450"/>
                  </a:ext>
                </a:extLst>
              </a:tr>
              <a:tr h="69453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>
                          <a:effectLst/>
                        </a:rPr>
                        <a:t>Strong post-92 universities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c.£200m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c.40%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0855172"/>
                  </a:ext>
                </a:extLst>
              </a:tr>
              <a:tr h="69453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Lower-tariff recruiting institutions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&lt;£100m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30%-40%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4909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17114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2B809-B8A2-6300-4C4C-C98A77C2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D2A5DDD-3323-F82A-A978-890BA646868E}"/>
              </a:ext>
            </a:extLst>
          </p:cNvPr>
          <p:cNvSpPr txBox="1">
            <a:spLocks/>
          </p:cNvSpPr>
          <p:nvPr/>
        </p:nvSpPr>
        <p:spPr>
          <a:xfrm>
            <a:off x="460818" y="1230643"/>
            <a:ext cx="11121657" cy="43967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95363" lvl="1">
              <a:lnSpc>
                <a:spcPct val="150000"/>
              </a:lnSpc>
            </a:pPr>
            <a:endParaRPr lang="en-GB" sz="2800" dirty="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538163">
              <a:lnSpc>
                <a:spcPct val="150000"/>
              </a:lnSpc>
            </a:pPr>
            <a:endParaRPr lang="en-GB" dirty="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7BF4FA4-A719-15E8-671D-CC4558A92250}"/>
              </a:ext>
            </a:extLst>
          </p:cNvPr>
          <p:cNvSpPr txBox="1">
            <a:spLocks/>
          </p:cNvSpPr>
          <p:nvPr/>
        </p:nvSpPr>
        <p:spPr>
          <a:xfrm>
            <a:off x="0" y="-10274"/>
            <a:ext cx="12192000" cy="965771"/>
          </a:xfrm>
          <a:prstGeom prst="rect">
            <a:avLst/>
          </a:prstGeom>
          <a:solidFill>
            <a:srgbClr val="621B4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11482388" algn="r"/>
              </a:tabLst>
            </a:pPr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few thoughts from me...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16DED9B-CAC5-2E40-CBE7-90018B937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564584"/>
              </p:ext>
            </p:extLst>
          </p:nvPr>
        </p:nvGraphicFramePr>
        <p:xfrm>
          <a:off x="535172" y="1085872"/>
          <a:ext cx="11121656" cy="48810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74751">
                  <a:extLst>
                    <a:ext uri="{9D8B030D-6E8A-4147-A177-3AD203B41FA5}">
                      <a16:colId xmlns:a16="http://schemas.microsoft.com/office/drawing/2014/main" val="1200863293"/>
                    </a:ext>
                  </a:extLst>
                </a:gridCol>
                <a:gridCol w="8346905">
                  <a:extLst>
                    <a:ext uri="{9D8B030D-6E8A-4147-A177-3AD203B41FA5}">
                      <a16:colId xmlns:a16="http://schemas.microsoft.com/office/drawing/2014/main" val="3105546024"/>
                    </a:ext>
                  </a:extLst>
                </a:gridCol>
              </a:tblGrid>
              <a:tr h="9277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/>
                        <a:t>Too often, procurement is an afterthought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/>
                        <a:t>How are you looking to change this?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/>
                        <a:t>How can we work together to amplify the voice of procurement and reposition your level of influence within your institutions?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966909"/>
                  </a:ext>
                </a:extLst>
              </a:tr>
              <a:tr h="2137851">
                <a:tc>
                  <a:txBody>
                    <a:bodyPr/>
                    <a:lstStyle/>
                    <a:p>
                      <a:r>
                        <a:rPr lang="en-GB" sz="2400" dirty="0"/>
                        <a:t>Too often, procurement is transactional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/>
                        <a:t>How are you developing the maturity of the procurement functions to adopt and exploit the new flexibilities within the regulations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/>
                        <a:t>If you’re not subject to them, what flexibility have you been able to exploit that potentially the rest of us can benefit from?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0633804"/>
                  </a:ext>
                </a:extLst>
              </a:tr>
              <a:tr h="13311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/>
                        <a:t>Too often, universities act on their own, rather than acting together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/>
                        <a:t>How can we better collaborate with each other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/>
                        <a:t>Shared learning from competitive flexible processes?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/>
                        <a:t>Case studies?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/>
                        <a:t>Aggregation of spend?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763108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70715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C699D-45F4-F860-9AB6-D24F961D6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pening slide title" descr="Opening slide" hidden="1">
            <a:extLst>
              <a:ext uri="{FF2B5EF4-FFF2-40B4-BE49-F238E27FC236}">
                <a16:creationId xmlns:a16="http://schemas.microsoft.com/office/drawing/2014/main" id="{1B28F216-268E-0C53-6F44-98E76E3C7A3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38409" y="-1476197"/>
            <a:ext cx="10515600" cy="1325563"/>
          </a:xfrm>
        </p:spPr>
        <p:txBody>
          <a:bodyPr>
            <a:normAutofit/>
          </a:bodyPr>
          <a:lstStyle/>
          <a:p>
            <a:r>
              <a:rPr lang="en-US" sz="1400"/>
              <a:t>Opening slide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4E88A5-6093-F218-7862-509C1EFE4FEC}"/>
              </a:ext>
            </a:extLst>
          </p:cNvPr>
          <p:cNvSpPr txBox="1"/>
          <p:nvPr/>
        </p:nvSpPr>
        <p:spPr>
          <a:xfrm>
            <a:off x="861225" y="2028616"/>
            <a:ext cx="10469549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Questions?</a:t>
            </a:r>
            <a:endParaRPr lang="en-GB" sz="2400" b="1" dirty="0">
              <a:solidFill>
                <a:prstClr val="white"/>
              </a:solidFill>
              <a:latin typeface="Calibri Light" panose="020F0302020204030204"/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972433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Custom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21B40"/>
      </a:accent1>
      <a:accent2>
        <a:srgbClr val="B70D50"/>
      </a:accent2>
      <a:accent3>
        <a:srgbClr val="C490AA"/>
      </a:accent3>
      <a:accent4>
        <a:srgbClr val="C9C9C9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A610949B433A4D8BD6FA470F0EB9AF" ma:contentTypeVersion="16" ma:contentTypeDescription="Create a new document." ma:contentTypeScope="" ma:versionID="c9b87ce0aeb47c43ec4e5e76715a3e2d">
  <xsd:schema xmlns:xsd="http://www.w3.org/2001/XMLSchema" xmlns:xs="http://www.w3.org/2001/XMLSchema" xmlns:p="http://schemas.microsoft.com/office/2006/metadata/properties" xmlns:ns2="b6533e4b-a5bf-4d85-9012-ef22f9f336b5" xmlns:ns3="c40db00b-31c7-4ffc-a42f-4d5c029a94a8" xmlns:ns4="8e98b93e-4d8a-48e1-a7b9-f7235a7a81c6" targetNamespace="http://schemas.microsoft.com/office/2006/metadata/properties" ma:root="true" ma:fieldsID="d9a2f1135d631c3ee81c186b1ee317d3" ns2:_="" ns3:_="" ns4:_="">
    <xsd:import namespace="b6533e4b-a5bf-4d85-9012-ef22f9f336b5"/>
    <xsd:import namespace="c40db00b-31c7-4ffc-a42f-4d5c029a94a8"/>
    <xsd:import namespace="8e98b93e-4d8a-48e1-a7b9-f7235a7a81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Action" minOccurs="0"/>
                <xsd:element ref="ns2:Not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533e4b-a5bf-4d85-9012-ef22f9f336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8c43db7-d5b9-4501-acd0-29785274dc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Action" ma:index="21" nillable="true" ma:displayName="Action" ma:format="Dropdown" ma:internalName="Action">
      <xsd:simpleType>
        <xsd:restriction base="dms:Choice">
          <xsd:enumeration value="Share with KPMG"/>
          <xsd:enumeration value="Internal reference"/>
          <xsd:enumeration value="Action tbc"/>
        </xsd:restriction>
      </xsd:simpleType>
    </xsd:element>
    <xsd:element name="Notes" ma:index="22" nillable="true" ma:displayName="Notes" ma:format="Dropdown" ma:internalName="Notes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0db00b-31c7-4ffc-a42f-4d5c029a94a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98b93e-4d8a-48e1-a7b9-f7235a7a81c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6a51f955-d8bf-4260-a30f-9a340cc8138d}" ma:internalName="TaxCatchAll" ma:showField="CatchAllData" ma:web="8e98b93e-4d8a-48e1-a7b9-f7235a7a81c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e98b93e-4d8a-48e1-a7b9-f7235a7a81c6" xsi:nil="true"/>
    <lcf76f155ced4ddcb4097134ff3c332f xmlns="b6533e4b-a5bf-4d85-9012-ef22f9f336b5">
      <Terms xmlns="http://schemas.microsoft.com/office/infopath/2007/PartnerControls"/>
    </lcf76f155ced4ddcb4097134ff3c332f>
    <Notes xmlns="b6533e4b-a5bf-4d85-9012-ef22f9f336b5" xsi:nil="true"/>
    <Action xmlns="b6533e4b-a5bf-4d85-9012-ef22f9f336b5" xsi:nil="true"/>
  </documentManagement>
</p:properties>
</file>

<file path=customXml/itemProps1.xml><?xml version="1.0" encoding="utf-8"?>
<ds:datastoreItem xmlns:ds="http://schemas.openxmlformats.org/officeDocument/2006/customXml" ds:itemID="{FF01582B-E8F3-4C44-A02E-4D6E7F7F7F3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81B9A16-FBC3-4654-A5D4-9191507CCAF1}">
  <ds:schemaRefs>
    <ds:schemaRef ds:uri="8e98b93e-4d8a-48e1-a7b9-f7235a7a81c6"/>
    <ds:schemaRef ds:uri="b6533e4b-a5bf-4d85-9012-ef22f9f336b5"/>
    <ds:schemaRef ds:uri="c40db00b-31c7-4ffc-a42f-4d5c029a94a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3B73220-7522-44CE-A00A-F2608AF3DBC0}">
  <ds:schemaRefs>
    <ds:schemaRef ds:uri="8e98b93e-4d8a-48e1-a7b9-f7235a7a81c6"/>
    <ds:schemaRef ds:uri="b6533e4b-a5bf-4d85-9012-ef22f9f336b5"/>
    <ds:schemaRef ds:uri="c40db00b-31c7-4ffc-a42f-4d5c029a94a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10073</TotalTime>
  <Words>1833</Words>
  <Application>Microsoft Office PowerPoint</Application>
  <PresentationFormat>Widescreen</PresentationFormat>
  <Paragraphs>305</Paragraphs>
  <Slides>37</Slides>
  <Notes>37</Notes>
  <HiddenSlides>2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37</vt:i4>
      </vt:variant>
    </vt:vector>
  </HeadingPairs>
  <TitlesOfParts>
    <vt:vector size="48" baseType="lpstr">
      <vt:lpstr>Arial</vt:lpstr>
      <vt:lpstr>Calibri</vt:lpstr>
      <vt:lpstr>Calibri Light</vt:lpstr>
      <vt:lpstr>Gotham A</vt:lpstr>
      <vt:lpstr>Montserrat</vt:lpstr>
      <vt:lpstr>Mulish</vt:lpstr>
      <vt:lpstr>Mulish Medium</vt:lpstr>
      <vt:lpstr>Segoe UI</vt:lpstr>
      <vt:lpstr>Office Theme</vt:lpstr>
      <vt:lpstr>Custom Design</vt:lpstr>
      <vt:lpstr>1_Office Theme</vt:lpstr>
      <vt:lpstr>Opening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It boils down to an increasing number of universities reporting deficits</vt:lpstr>
      <vt:lpstr>PowerPoint Presentation</vt:lpstr>
      <vt:lpstr>The sorts of things universities are considering and / or already doing</vt:lpstr>
      <vt:lpstr>Job cuts across the sector</vt:lpstr>
      <vt:lpstr>University “mergers” and “acquisitions”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Opening slide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Kyffin, Emma</dc:creator>
  <cp:lastModifiedBy>Keyworth, Ryan</cp:lastModifiedBy>
  <cp:revision>2</cp:revision>
  <cp:lastPrinted>2023-02-08T21:18:20Z</cp:lastPrinted>
  <dcterms:created xsi:type="dcterms:W3CDTF">2022-11-21T09:22:30Z</dcterms:created>
  <dcterms:modified xsi:type="dcterms:W3CDTF">2026-09-15T15:34:09Z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0x010100E8A610949B433A4D8BD6FA470F0EB9AF</vt:lpwstr>
  </property>
  <property fmtid="{D5CDD505-2E9C-101B-9397-08002B2CF9AE}" pid="3" name="MediaServiceImageTags">
    <vt:lpwstr/>
  </property>
</Properties>
</file>