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17" r:id="rId5"/>
    <p:sldId id="307" r:id="rId6"/>
    <p:sldId id="325" r:id="rId7"/>
    <p:sldId id="320" r:id="rId8"/>
    <p:sldId id="322" r:id="rId9"/>
    <p:sldId id="326" r:id="rId10"/>
    <p:sldId id="327" r:id="rId11"/>
    <p:sldId id="323" r:id="rId12"/>
    <p:sldId id="324" r:id="rId13"/>
    <p:sldId id="329" r:id="rId14"/>
    <p:sldId id="330" r:id="rId15"/>
    <p:sldId id="331" r:id="rId16"/>
    <p:sldId id="332" r:id="rId17"/>
    <p:sldId id="304" r:id="rId18"/>
  </p:sldIdLst>
  <p:sldSz cx="12192000" cy="6858000"/>
  <p:notesSz cx="6889750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A58"/>
    <a:srgbClr val="505A47"/>
    <a:srgbClr val="D1D8B7"/>
    <a:srgbClr val="A09D79"/>
    <a:srgbClr val="AD5C4D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CA624C-913A-487B-9566-6AACF789D539}" v="474" dt="2026-09-07T10:27:23.048"/>
  </p1510:revLst>
</p1510:revInfo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405" autoAdjust="0"/>
  </p:normalViewPr>
  <p:slideViewPr>
    <p:cSldViewPr snapToGrid="0">
      <p:cViewPr>
        <p:scale>
          <a:sx n="77" d="100"/>
          <a:sy n="77" d="100"/>
        </p:scale>
        <p:origin x="350" y="91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Mackey" userId="9319c36fbc91ced8" providerId="LiveId" clId="{524A7FB2-441B-4087-A6C2-1F0C186FE9A7}"/>
    <pc:docChg chg="undo custSel addSld delSld modSld">
      <pc:chgData name="Andrew Mackey" userId="9319c36fbc91ced8" providerId="LiveId" clId="{524A7FB2-441B-4087-A6C2-1F0C186FE9A7}" dt="2026-09-07T10:27:23.048" v="1487"/>
      <pc:docMkLst>
        <pc:docMk/>
      </pc:docMkLst>
      <pc:sldChg chg="modSp mod">
        <pc:chgData name="Andrew Mackey" userId="9319c36fbc91ced8" providerId="LiveId" clId="{524A7FB2-441B-4087-A6C2-1F0C186FE9A7}" dt="2026-09-07T10:19:30.129" v="1441" actId="20577"/>
        <pc:sldMkLst>
          <pc:docMk/>
          <pc:sldMk cId="2188828507" sldId="304"/>
        </pc:sldMkLst>
        <pc:spChg chg="mod">
          <ac:chgData name="Andrew Mackey" userId="9319c36fbc91ced8" providerId="LiveId" clId="{524A7FB2-441B-4087-A6C2-1F0C186FE9A7}" dt="2026-09-07T10:19:30.129" v="1441" actId="20577"/>
          <ac:spMkLst>
            <pc:docMk/>
            <pc:sldMk cId="2188828507" sldId="304"/>
            <ac:spMk id="6" creationId="{D5DC0028-4150-0F89-E59C-F563C67F6CFD}"/>
          </ac:spMkLst>
        </pc:spChg>
      </pc:sldChg>
      <pc:sldChg chg="modSp mod modAnim">
        <pc:chgData name="Andrew Mackey" userId="9319c36fbc91ced8" providerId="LiveId" clId="{524A7FB2-441B-4087-A6C2-1F0C186FE9A7}" dt="2026-09-07T09:51:32.998" v="286" actId="20577"/>
        <pc:sldMkLst>
          <pc:docMk/>
          <pc:sldMk cId="2751237398" sldId="320"/>
        </pc:sldMkLst>
        <pc:spChg chg="mod">
          <ac:chgData name="Andrew Mackey" userId="9319c36fbc91ced8" providerId="LiveId" clId="{524A7FB2-441B-4087-A6C2-1F0C186FE9A7}" dt="2026-09-07T09:49:11.167" v="85" actId="113"/>
          <ac:spMkLst>
            <pc:docMk/>
            <pc:sldMk cId="2751237398" sldId="320"/>
            <ac:spMk id="2" creationId="{A8FBF462-A9B1-6D19-E8EC-123E9DDBED3D}"/>
          </ac:spMkLst>
        </pc:spChg>
        <pc:spChg chg="mod">
          <ac:chgData name="Andrew Mackey" userId="9319c36fbc91ced8" providerId="LiveId" clId="{524A7FB2-441B-4087-A6C2-1F0C186FE9A7}" dt="2026-09-07T09:51:32.998" v="286" actId="20577"/>
          <ac:spMkLst>
            <pc:docMk/>
            <pc:sldMk cId="2751237398" sldId="320"/>
            <ac:spMk id="3" creationId="{4CEA889A-90A8-696D-40FC-1D3A81A3D502}"/>
          </ac:spMkLst>
        </pc:spChg>
      </pc:sldChg>
      <pc:sldChg chg="del">
        <pc:chgData name="Andrew Mackey" userId="9319c36fbc91ced8" providerId="LiveId" clId="{524A7FB2-441B-4087-A6C2-1F0C186FE9A7}" dt="2026-09-07T10:02:54.065" v="729" actId="47"/>
        <pc:sldMkLst>
          <pc:docMk/>
          <pc:sldMk cId="3761925011" sldId="321"/>
        </pc:sldMkLst>
      </pc:sldChg>
      <pc:sldChg chg="modSp mod modAnim">
        <pc:chgData name="Andrew Mackey" userId="9319c36fbc91ced8" providerId="LiveId" clId="{524A7FB2-441B-4087-A6C2-1F0C186FE9A7}" dt="2026-09-07T10:27:23.048" v="1487"/>
        <pc:sldMkLst>
          <pc:docMk/>
          <pc:sldMk cId="1838592664" sldId="322"/>
        </pc:sldMkLst>
        <pc:spChg chg="mod">
          <ac:chgData name="Andrew Mackey" userId="9319c36fbc91ced8" providerId="LiveId" clId="{524A7FB2-441B-4087-A6C2-1F0C186FE9A7}" dt="2026-09-07T09:55:48.047" v="366" actId="113"/>
          <ac:spMkLst>
            <pc:docMk/>
            <pc:sldMk cId="1838592664" sldId="322"/>
            <ac:spMk id="2" creationId="{C8570D7D-086A-9794-A414-2741475DDDAB}"/>
          </ac:spMkLst>
        </pc:spChg>
        <pc:spChg chg="mod">
          <ac:chgData name="Andrew Mackey" userId="9319c36fbc91ced8" providerId="LiveId" clId="{524A7FB2-441B-4087-A6C2-1F0C186FE9A7}" dt="2026-09-07T09:56:31.907" v="446" actId="15"/>
          <ac:spMkLst>
            <pc:docMk/>
            <pc:sldMk cId="1838592664" sldId="322"/>
            <ac:spMk id="3" creationId="{9B8786AB-2627-B1C9-E80C-05CD1FD52B86}"/>
          </ac:spMkLst>
        </pc:spChg>
      </pc:sldChg>
      <pc:sldChg chg="modSp mod modAnim">
        <pc:chgData name="Andrew Mackey" userId="9319c36fbc91ced8" providerId="LiveId" clId="{524A7FB2-441B-4087-A6C2-1F0C186FE9A7}" dt="2026-09-07T10:02:43.998" v="728" actId="5793"/>
        <pc:sldMkLst>
          <pc:docMk/>
          <pc:sldMk cId="2583624245" sldId="323"/>
        </pc:sldMkLst>
        <pc:spChg chg="mod">
          <ac:chgData name="Andrew Mackey" userId="9319c36fbc91ced8" providerId="LiveId" clId="{524A7FB2-441B-4087-A6C2-1F0C186FE9A7}" dt="2026-09-07T10:02:21.924" v="721" actId="20577"/>
          <ac:spMkLst>
            <pc:docMk/>
            <pc:sldMk cId="2583624245" sldId="323"/>
            <ac:spMk id="2" creationId="{4E8132D8-E14B-2533-F017-B4A36FFC201A}"/>
          </ac:spMkLst>
        </pc:spChg>
        <pc:spChg chg="mod">
          <ac:chgData name="Andrew Mackey" userId="9319c36fbc91ced8" providerId="LiveId" clId="{524A7FB2-441B-4087-A6C2-1F0C186FE9A7}" dt="2026-09-07T10:02:43.998" v="728" actId="5793"/>
          <ac:spMkLst>
            <pc:docMk/>
            <pc:sldMk cId="2583624245" sldId="323"/>
            <ac:spMk id="3" creationId="{E84A77F8-B59B-9E80-5B46-E7845C54F865}"/>
          </ac:spMkLst>
        </pc:spChg>
      </pc:sldChg>
      <pc:sldChg chg="modSp mod modAnim">
        <pc:chgData name="Andrew Mackey" userId="9319c36fbc91ced8" providerId="LiveId" clId="{524A7FB2-441B-4087-A6C2-1F0C186FE9A7}" dt="2026-09-07T10:26:24.429" v="1478"/>
        <pc:sldMkLst>
          <pc:docMk/>
          <pc:sldMk cId="3429264040" sldId="324"/>
        </pc:sldMkLst>
        <pc:spChg chg="mod">
          <ac:chgData name="Andrew Mackey" userId="9319c36fbc91ced8" providerId="LiveId" clId="{524A7FB2-441B-4087-A6C2-1F0C186FE9A7}" dt="2026-09-07T10:03:10.799" v="778" actId="20577"/>
          <ac:spMkLst>
            <pc:docMk/>
            <pc:sldMk cId="3429264040" sldId="324"/>
            <ac:spMk id="2" creationId="{805F9DA3-D79E-161B-D4EC-BBAAA67753AF}"/>
          </ac:spMkLst>
        </pc:spChg>
        <pc:spChg chg="mod">
          <ac:chgData name="Andrew Mackey" userId="9319c36fbc91ced8" providerId="LiveId" clId="{524A7FB2-441B-4087-A6C2-1F0C186FE9A7}" dt="2026-09-07T10:03:38.994" v="786" actId="5793"/>
          <ac:spMkLst>
            <pc:docMk/>
            <pc:sldMk cId="3429264040" sldId="324"/>
            <ac:spMk id="3" creationId="{8DCCAB93-CBD0-1DD7-3365-278077A15D86}"/>
          </ac:spMkLst>
        </pc:spChg>
      </pc:sldChg>
      <pc:sldChg chg="modSp mod modAnim">
        <pc:chgData name="Andrew Mackey" userId="9319c36fbc91ced8" providerId="LiveId" clId="{524A7FB2-441B-4087-A6C2-1F0C186FE9A7}" dt="2026-09-07T10:00:45.339" v="635" actId="6549"/>
        <pc:sldMkLst>
          <pc:docMk/>
          <pc:sldMk cId="2042199987" sldId="326"/>
        </pc:sldMkLst>
        <pc:spChg chg="mod">
          <ac:chgData name="Andrew Mackey" userId="9319c36fbc91ced8" providerId="LiveId" clId="{524A7FB2-441B-4087-A6C2-1F0C186FE9A7}" dt="2026-09-07T09:59:28.179" v="506" actId="113"/>
          <ac:spMkLst>
            <pc:docMk/>
            <pc:sldMk cId="2042199987" sldId="326"/>
            <ac:spMk id="2" creationId="{D1FC94E7-155D-15D7-7F16-59DC69EAAEE9}"/>
          </ac:spMkLst>
        </pc:spChg>
        <pc:spChg chg="mod">
          <ac:chgData name="Andrew Mackey" userId="9319c36fbc91ced8" providerId="LiveId" clId="{524A7FB2-441B-4087-A6C2-1F0C186FE9A7}" dt="2026-09-07T10:00:45.339" v="635" actId="6549"/>
          <ac:spMkLst>
            <pc:docMk/>
            <pc:sldMk cId="2042199987" sldId="326"/>
            <ac:spMk id="3" creationId="{11FE1218-57F0-C31D-9F1A-8CD94E9ED2B2}"/>
          </ac:spMkLst>
        </pc:spChg>
      </pc:sldChg>
      <pc:sldChg chg="modSp mod modAnim">
        <pc:chgData name="Andrew Mackey" userId="9319c36fbc91ced8" providerId="LiveId" clId="{524A7FB2-441B-4087-A6C2-1F0C186FE9A7}" dt="2026-09-07T10:26:43.452" v="1481"/>
        <pc:sldMkLst>
          <pc:docMk/>
          <pc:sldMk cId="3034289961" sldId="327"/>
        </pc:sldMkLst>
        <pc:spChg chg="mod">
          <ac:chgData name="Andrew Mackey" userId="9319c36fbc91ced8" providerId="LiveId" clId="{524A7FB2-441B-4087-A6C2-1F0C186FE9A7}" dt="2026-09-07T10:01:44.064" v="669" actId="20577"/>
          <ac:spMkLst>
            <pc:docMk/>
            <pc:sldMk cId="3034289961" sldId="327"/>
            <ac:spMk id="2" creationId="{DC55B798-F498-D547-C4C4-105B57E4B248}"/>
          </ac:spMkLst>
        </pc:spChg>
        <pc:spChg chg="mod">
          <ac:chgData name="Andrew Mackey" userId="9319c36fbc91ced8" providerId="LiveId" clId="{524A7FB2-441B-4087-A6C2-1F0C186FE9A7}" dt="2026-09-07T10:01:55.707" v="675" actId="5793"/>
          <ac:spMkLst>
            <pc:docMk/>
            <pc:sldMk cId="3034289961" sldId="327"/>
            <ac:spMk id="3" creationId="{2B225CD5-3FBE-2FED-FEDF-6D2A65268C97}"/>
          </ac:spMkLst>
        </pc:spChg>
      </pc:sldChg>
      <pc:sldChg chg="del">
        <pc:chgData name="Andrew Mackey" userId="9319c36fbc91ced8" providerId="LiveId" clId="{524A7FB2-441B-4087-A6C2-1F0C186FE9A7}" dt="2026-09-07T10:20:54.241" v="1442" actId="47"/>
        <pc:sldMkLst>
          <pc:docMk/>
          <pc:sldMk cId="2823760917" sldId="328"/>
        </pc:sldMkLst>
      </pc:sldChg>
      <pc:sldChg chg="addSp delSp modSp add mod modAnim">
        <pc:chgData name="Andrew Mackey" userId="9319c36fbc91ced8" providerId="LiveId" clId="{524A7FB2-441B-4087-A6C2-1F0C186FE9A7}" dt="2026-09-07T10:26:07.556" v="1475"/>
        <pc:sldMkLst>
          <pc:docMk/>
          <pc:sldMk cId="2275089230" sldId="329"/>
        </pc:sldMkLst>
        <pc:spChg chg="mod">
          <ac:chgData name="Andrew Mackey" userId="9319c36fbc91ced8" providerId="LiveId" clId="{524A7FB2-441B-4087-A6C2-1F0C186FE9A7}" dt="2026-09-07T10:05:06.024" v="869" actId="20577"/>
          <ac:spMkLst>
            <pc:docMk/>
            <pc:sldMk cId="2275089230" sldId="329"/>
            <ac:spMk id="2" creationId="{325D549C-5432-660B-57FC-6E90190E286B}"/>
          </ac:spMkLst>
        </pc:spChg>
        <pc:spChg chg="mod">
          <ac:chgData name="Andrew Mackey" userId="9319c36fbc91ced8" providerId="LiveId" clId="{524A7FB2-441B-4087-A6C2-1F0C186FE9A7}" dt="2026-09-07T10:06:34.275" v="904" actId="15"/>
          <ac:spMkLst>
            <pc:docMk/>
            <pc:sldMk cId="2275089230" sldId="329"/>
            <ac:spMk id="3" creationId="{83C260FE-540C-0020-F915-84789B773C04}"/>
          </ac:spMkLst>
        </pc:spChg>
        <pc:spChg chg="add del">
          <ac:chgData name="Andrew Mackey" userId="9319c36fbc91ced8" providerId="LiveId" clId="{524A7FB2-441B-4087-A6C2-1F0C186FE9A7}" dt="2026-09-07T10:08:28.487" v="906" actId="22"/>
          <ac:spMkLst>
            <pc:docMk/>
            <pc:sldMk cId="2275089230" sldId="329"/>
            <ac:spMk id="6" creationId="{F5BC25D0-09D2-7738-7F4D-D25A39C9B06A}"/>
          </ac:spMkLst>
        </pc:spChg>
      </pc:sldChg>
      <pc:sldChg chg="modSp add mod modAnim">
        <pc:chgData name="Andrew Mackey" userId="9319c36fbc91ced8" providerId="LiveId" clId="{524A7FB2-441B-4087-A6C2-1F0C186FE9A7}" dt="2026-09-07T10:25:44.917" v="1471"/>
        <pc:sldMkLst>
          <pc:docMk/>
          <pc:sldMk cId="71502743" sldId="330"/>
        </pc:sldMkLst>
        <pc:spChg chg="mod">
          <ac:chgData name="Andrew Mackey" userId="9319c36fbc91ced8" providerId="LiveId" clId="{524A7FB2-441B-4087-A6C2-1F0C186FE9A7}" dt="2026-09-07T10:09:16.673" v="988" actId="113"/>
          <ac:spMkLst>
            <pc:docMk/>
            <pc:sldMk cId="71502743" sldId="330"/>
            <ac:spMk id="2" creationId="{95F2EF2B-4079-158E-F0E3-973B6242737B}"/>
          </ac:spMkLst>
        </pc:spChg>
        <pc:spChg chg="mod">
          <ac:chgData name="Andrew Mackey" userId="9319c36fbc91ced8" providerId="LiveId" clId="{524A7FB2-441B-4087-A6C2-1F0C186FE9A7}" dt="2026-09-07T10:25:41.224" v="1470" actId="1076"/>
          <ac:spMkLst>
            <pc:docMk/>
            <pc:sldMk cId="71502743" sldId="330"/>
            <ac:spMk id="3" creationId="{974E2A22-DA32-2FBA-8408-C2DEE25823AF}"/>
          </ac:spMkLst>
        </pc:spChg>
      </pc:sldChg>
      <pc:sldChg chg="addSp delSp modSp add mod modAnim">
        <pc:chgData name="Andrew Mackey" userId="9319c36fbc91ced8" providerId="LiveId" clId="{524A7FB2-441B-4087-A6C2-1F0C186FE9A7}" dt="2026-09-07T10:25:11.890" v="1464"/>
        <pc:sldMkLst>
          <pc:docMk/>
          <pc:sldMk cId="3484556724" sldId="331"/>
        </pc:sldMkLst>
        <pc:spChg chg="mod">
          <ac:chgData name="Andrew Mackey" userId="9319c36fbc91ced8" providerId="LiveId" clId="{524A7FB2-441B-4087-A6C2-1F0C186FE9A7}" dt="2026-09-07T10:13:08.005" v="1198" actId="113"/>
          <ac:spMkLst>
            <pc:docMk/>
            <pc:sldMk cId="3484556724" sldId="331"/>
            <ac:spMk id="2" creationId="{1373197D-98F9-BED2-01F7-5BC9F2694140}"/>
          </ac:spMkLst>
        </pc:spChg>
        <pc:spChg chg="mod">
          <ac:chgData name="Andrew Mackey" userId="9319c36fbc91ced8" providerId="LiveId" clId="{524A7FB2-441B-4087-A6C2-1F0C186FE9A7}" dt="2026-09-07T10:14:34.979" v="1241" actId="122"/>
          <ac:spMkLst>
            <pc:docMk/>
            <pc:sldMk cId="3484556724" sldId="331"/>
            <ac:spMk id="3" creationId="{B3F3EA55-0D4D-58EC-B174-35EF5FB68534}"/>
          </ac:spMkLst>
        </pc:spChg>
        <pc:spChg chg="add del">
          <ac:chgData name="Andrew Mackey" userId="9319c36fbc91ced8" providerId="LiveId" clId="{524A7FB2-441B-4087-A6C2-1F0C186FE9A7}" dt="2026-09-07T10:14:57.970" v="1243" actId="22"/>
          <ac:spMkLst>
            <pc:docMk/>
            <pc:sldMk cId="3484556724" sldId="331"/>
            <ac:spMk id="6" creationId="{097F1B8C-C1F1-6C5D-720A-610978982A7B}"/>
          </ac:spMkLst>
        </pc:spChg>
      </pc:sldChg>
      <pc:sldChg chg="modSp add mod modAnim">
        <pc:chgData name="Andrew Mackey" userId="9319c36fbc91ced8" providerId="LiveId" clId="{524A7FB2-441B-4087-A6C2-1F0C186FE9A7}" dt="2026-09-07T10:24:42.082" v="1458"/>
        <pc:sldMkLst>
          <pc:docMk/>
          <pc:sldMk cId="3996970170" sldId="332"/>
        </pc:sldMkLst>
        <pc:spChg chg="mod">
          <ac:chgData name="Andrew Mackey" userId="9319c36fbc91ced8" providerId="LiveId" clId="{524A7FB2-441B-4087-A6C2-1F0C186FE9A7}" dt="2026-09-07T10:15:35.503" v="1276" actId="20577"/>
          <ac:spMkLst>
            <pc:docMk/>
            <pc:sldMk cId="3996970170" sldId="332"/>
            <ac:spMk id="2" creationId="{1B6436AC-1B13-B36E-FC22-96AFB4B473FB}"/>
          </ac:spMkLst>
        </pc:spChg>
        <pc:spChg chg="mod">
          <ac:chgData name="Andrew Mackey" userId="9319c36fbc91ced8" providerId="LiveId" clId="{524A7FB2-441B-4087-A6C2-1F0C186FE9A7}" dt="2026-09-07T10:17:07.842" v="1399" actId="12"/>
          <ac:spMkLst>
            <pc:docMk/>
            <pc:sldMk cId="3996970170" sldId="332"/>
            <ac:spMk id="3" creationId="{310877D3-5C14-98C7-1BEC-CF04C291EDF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597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D913024-4032-4B4F-8680-09D5E08EDB6E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597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2AE225E-43E0-7047-8ADB-DD9EBB41B4D0}" type="datetimeFigureOut">
              <a:rPr lang="en-US" noProof="0" smtClean="0"/>
              <a:t>9/7/2026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506"/>
            <a:ext cx="5511800" cy="3944868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7541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555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941984E2-3225-05D3-3A3D-9D5F5840E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anchor="ctr" anchorCtr="0"/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05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>
            <a:lvl1pPr>
              <a:lnSpc>
                <a:spcPct val="75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400" b="0" cap="all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2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33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51" r:id="rId4"/>
    <p:sldLayoutId id="2147483676" r:id="rId5"/>
    <p:sldLayoutId id="2147483661" r:id="rId6"/>
    <p:sldLayoutId id="2147483670" r:id="rId7"/>
    <p:sldLayoutId id="2147483678" r:id="rId8"/>
    <p:sldLayoutId id="2147483664" r:id="rId9"/>
    <p:sldLayoutId id="2147483680" r:id="rId10"/>
    <p:sldLayoutId id="2147483681" r:id="rId11"/>
    <p:sldLayoutId id="2147483682" r:id="rId12"/>
    <p:sldLayoutId id="2147483666" r:id="rId13"/>
    <p:sldLayoutId id="214748365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amackey.consultant@gmail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/>
          <a:p>
            <a:r>
              <a:rPr lang="en-GB" sz="5400" b="1" dirty="0">
                <a:latin typeface="+mn-lt"/>
              </a:rPr>
              <a:t>Finding the treasure in professional relationships</a:t>
            </a:r>
            <a:br>
              <a:rPr lang="en-GB" b="1" dirty="0">
                <a:latin typeface="+mn-lt"/>
              </a:rPr>
            </a:br>
            <a:br>
              <a:rPr lang="en-GB" b="1" dirty="0">
                <a:latin typeface="+mn-lt"/>
              </a:rPr>
            </a:br>
            <a:r>
              <a:rPr lang="en-GB" dirty="0">
                <a:latin typeface="+mn-lt"/>
              </a:rPr>
              <a:t>Building influence, trust, and better business outcomes</a:t>
            </a:r>
            <a:br>
              <a:rPr lang="en-US" dirty="0">
                <a:latin typeface="+mn-lt"/>
              </a:rPr>
            </a:b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46C7B-D29F-368C-FEEC-CDFA125F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67" y="914400"/>
            <a:ext cx="5641848" cy="5029200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0D6FB95E-6987-A57C-3663-3FD6F6FAC2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2874291"/>
              </p:ext>
            </p:extLst>
          </p:nvPr>
        </p:nvGraphicFramePr>
        <p:xfrm>
          <a:off x="7017026" y="914400"/>
          <a:ext cx="4173507" cy="3943804"/>
        </p:xfrm>
        <a:graphic>
          <a:graphicData uri="http://schemas.openxmlformats.org/drawingml/2006/table">
            <a:tbl>
              <a:tblPr firstRow="1" bandRow="1"/>
              <a:tblGrid>
                <a:gridCol w="4173507">
                  <a:extLst>
                    <a:ext uri="{9D8B030D-6E8A-4147-A177-3AD203B41FA5}">
                      <a16:colId xmlns:a16="http://schemas.microsoft.com/office/drawing/2014/main" val="1563570424"/>
                    </a:ext>
                  </a:extLst>
                </a:gridCol>
              </a:tblGrid>
              <a:tr h="671635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latin typeface="+mn-lt"/>
                        </a:rPr>
                        <a:t>Understanding how customer service fits into communications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9471877"/>
                  </a:ext>
                </a:extLst>
              </a:tr>
              <a:tr h="745065"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/>
                        <a:t>Why we all need ‘soft’ skills</a:t>
                      </a: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6238222"/>
                  </a:ext>
                </a:extLst>
              </a:tr>
              <a:tr h="671635"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/>
                        <a:t>How communication can change everything</a:t>
                      </a: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24452646"/>
                  </a:ext>
                </a:extLst>
              </a:tr>
              <a:tr h="729859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latin typeface="+mn-lt"/>
                          <a:cs typeface="Gill Sans Light" panose="020B0302020104020203" pitchFamily="34" charset="-79"/>
                        </a:rPr>
                        <a:t>Skills that influence relationships</a:t>
                      </a: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0977400"/>
                  </a:ext>
                </a:extLst>
              </a:tr>
              <a:tr h="65056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latin typeface="+mn-lt"/>
                          <a:cs typeface="Gill Sans Light" panose="020B0302020104020203" pitchFamily="34" charset="-79"/>
                        </a:rPr>
                        <a:t>Committing to action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dirty="0">
                        <a:latin typeface="+mn-lt"/>
                        <a:cs typeface="Gill Sans Light" panose="020B0302020104020203" pitchFamily="34" charset="-79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6376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478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D56B2-7A6B-102E-CF43-D99467FD4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GB" dirty="0">
                <a:latin typeface="+mn-lt"/>
              </a:rPr>
            </a:br>
            <a:br>
              <a:rPr lang="en-GB" dirty="0">
                <a:latin typeface="+mn-lt"/>
              </a:rPr>
            </a:br>
            <a:br>
              <a:rPr lang="en-GB" dirty="0">
                <a:latin typeface="+mn-lt"/>
              </a:rPr>
            </a:br>
            <a:br>
              <a:rPr lang="en-GB" dirty="0">
                <a:latin typeface="+mn-lt"/>
              </a:rPr>
            </a:br>
            <a:br>
              <a:rPr lang="en-GB" dirty="0">
                <a:latin typeface="+mn-lt"/>
              </a:rPr>
            </a:br>
            <a:br>
              <a:rPr lang="en-GB" dirty="0">
                <a:latin typeface="+mn-lt"/>
              </a:rPr>
            </a:br>
            <a:br>
              <a:rPr lang="en-GB" dirty="0">
                <a:latin typeface="+mn-lt"/>
              </a:rPr>
            </a:br>
            <a:br>
              <a:rPr lang="en-GB" dirty="0">
                <a:latin typeface="+mn-lt"/>
              </a:rPr>
            </a:br>
            <a:r>
              <a:rPr lang="en-GB" b="1" dirty="0">
                <a:latin typeface="+mn-lt"/>
              </a:rPr>
              <a:t>EVERY CREW NEEDS MORE THAN SHARP SWORDS</a:t>
            </a:r>
            <a:br>
              <a:rPr lang="en-GB" dirty="0">
                <a:latin typeface="+mn-lt"/>
              </a:rPr>
            </a:br>
            <a:r>
              <a:rPr lang="en-GB" dirty="0">
                <a:latin typeface="+mn-lt"/>
              </a:rPr>
              <a:t>Why do procurement need soft skills?</a:t>
            </a:r>
            <a:br>
              <a:rPr lang="en-GB" dirty="0">
                <a:latin typeface="+mn-lt"/>
              </a:rPr>
            </a:br>
            <a:endParaRPr lang="en-GB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727EB-F58B-9828-82FD-2A091D4B54B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GB" dirty="0"/>
              <a:t>Procurement is a service function</a:t>
            </a:r>
          </a:p>
          <a:p>
            <a:r>
              <a:rPr lang="en-GB" dirty="0"/>
              <a:t>We will be judged by our actions, not our policies</a:t>
            </a:r>
          </a:p>
          <a:p>
            <a:r>
              <a:rPr lang="en-GB" dirty="0"/>
              <a:t>Soft skills speed up interactions and reduce tensions</a:t>
            </a:r>
          </a:p>
          <a:p>
            <a:r>
              <a:rPr lang="en-GB" dirty="0"/>
              <a:t>Customer service mindset leads to - better compliance, smoother processes, fewer problem escalations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b="1" dirty="0"/>
              <a:t>Think of one recent interaction that felt harder than it needed to. What made it difficult?”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69103B-B84D-35AA-7766-ECF0AEB829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69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BF462-A9B1-6D19-E8EC-123E9DDBE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+mn-lt"/>
              </a:rPr>
              <a:t>KNOWING YOUR CREW</a:t>
            </a:r>
            <a:br>
              <a:rPr lang="en-GB" dirty="0">
                <a:latin typeface="+mn-lt"/>
              </a:rPr>
            </a:br>
            <a:r>
              <a:rPr lang="en-GB" dirty="0">
                <a:latin typeface="+mn-lt"/>
              </a:rPr>
              <a:t>Who are your customers?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A889A-90A8-696D-40FC-1D3A81A3D50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GB" dirty="0"/>
              <a:t>Externally</a:t>
            </a:r>
          </a:p>
          <a:p>
            <a:pPr lvl="1"/>
            <a:r>
              <a:rPr lang="en-GB" dirty="0"/>
              <a:t>members</a:t>
            </a:r>
          </a:p>
          <a:p>
            <a:pPr lvl="1"/>
            <a:r>
              <a:rPr lang="en-GB" dirty="0"/>
              <a:t>Suppliers</a:t>
            </a:r>
          </a:p>
          <a:p>
            <a:pPr lvl="1"/>
            <a:r>
              <a:rPr lang="en-GB" dirty="0"/>
              <a:t>Potential members</a:t>
            </a:r>
          </a:p>
          <a:p>
            <a:pPr lvl="0"/>
            <a:r>
              <a:rPr lang="en-GB" dirty="0"/>
              <a:t>Internally </a:t>
            </a:r>
          </a:p>
          <a:p>
            <a:pPr lvl="1"/>
            <a:r>
              <a:rPr lang="en-GB" dirty="0"/>
              <a:t>Colleagues</a:t>
            </a:r>
          </a:p>
          <a:p>
            <a:pPr lvl="1"/>
            <a:r>
              <a:rPr lang="en-GB" dirty="0"/>
              <a:t>Your managers</a:t>
            </a:r>
          </a:p>
          <a:p>
            <a:pPr lvl="1"/>
            <a:r>
              <a:rPr lang="en-GB" dirty="0"/>
              <a:t>Your staff</a:t>
            </a:r>
          </a:p>
          <a:p>
            <a:pPr lvl="1"/>
            <a:endParaRPr lang="en-GB" dirty="0"/>
          </a:p>
          <a:p>
            <a:pPr marL="457200" lvl="1" indent="0">
              <a:buNone/>
            </a:pPr>
            <a:r>
              <a:rPr lang="en-GB" dirty="0"/>
              <a:t>ANYONE WHO NEEDS A PRODUCT OR SERVICE FROM YOU IS A CUSTOMER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001649-7907-56FE-6421-789A456F7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23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70D7D-086A-9794-A414-2741475DD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+mn-lt"/>
              </a:rPr>
              <a:t>ENSURING A GOOD VOYAGE</a:t>
            </a:r>
            <a:br>
              <a:rPr lang="en-GB" b="1" dirty="0">
                <a:latin typeface="+mn-lt"/>
              </a:rPr>
            </a:br>
            <a:r>
              <a:rPr lang="en-GB" dirty="0">
                <a:latin typeface="+mn-lt"/>
              </a:rPr>
              <a:t>The customer experience</a:t>
            </a:r>
            <a:br>
              <a:rPr lang="en-GB" b="1" dirty="0">
                <a:latin typeface="+mn-lt"/>
              </a:rPr>
            </a:br>
            <a:endParaRPr lang="en-GB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786AB-2627-B1C9-E80C-05CD1FD52B8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What makes good service?</a:t>
            </a:r>
          </a:p>
          <a:p>
            <a:pPr lvl="1"/>
            <a:r>
              <a:rPr lang="en-GB" dirty="0"/>
              <a:t>Clear expectations</a:t>
            </a:r>
          </a:p>
          <a:p>
            <a:pPr lvl="1"/>
            <a:r>
              <a:rPr lang="en-GB" dirty="0"/>
              <a:t>Timely responses</a:t>
            </a:r>
          </a:p>
          <a:p>
            <a:pPr lvl="1"/>
            <a:r>
              <a:rPr lang="en-GB" dirty="0"/>
              <a:t>Helpful guidance</a:t>
            </a:r>
          </a:p>
          <a:p>
            <a:pPr lvl="1"/>
            <a:r>
              <a:rPr lang="en-GB" dirty="0"/>
              <a:t>Fairness and consistency</a:t>
            </a:r>
          </a:p>
          <a:p>
            <a:pPr lvl="1"/>
            <a:r>
              <a:rPr lang="en-GB" dirty="0"/>
              <a:t>Calm handling of pressure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A8AAFE-A0A0-0716-0022-656774735F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59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C94E7-155D-15D7-7F16-59DC69EAA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+mn-lt"/>
              </a:rPr>
              <a:t>SPEAKING LIKE A CAPTAIN</a:t>
            </a:r>
            <a:br>
              <a:rPr lang="en-GB" dirty="0">
                <a:latin typeface="+mn-lt"/>
              </a:rPr>
            </a:br>
            <a:r>
              <a:rPr lang="en-GB" dirty="0">
                <a:latin typeface="+mn-lt"/>
              </a:rPr>
              <a:t>The 3 C’s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E1218-57F0-C31D-9F1A-8CD94E9ED2B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GB" dirty="0"/>
              <a:t>Clarity</a:t>
            </a:r>
          </a:p>
          <a:p>
            <a:endParaRPr lang="en-GB" dirty="0"/>
          </a:p>
          <a:p>
            <a:r>
              <a:rPr lang="en-GB" dirty="0"/>
              <a:t>Curiosity</a:t>
            </a:r>
          </a:p>
          <a:p>
            <a:endParaRPr lang="en-GB" dirty="0"/>
          </a:p>
          <a:p>
            <a:r>
              <a:rPr lang="en-GB" dirty="0"/>
              <a:t>Calm confidence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68582-B7C1-D114-4A69-41881A40DA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19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5B798-F498-D547-C4C4-105B57E4B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+mn-lt"/>
              </a:rPr>
              <a:t>CLARITY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25CD5-3FBE-2FED-FEDF-6D2A65268C9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Explain the process simply</a:t>
            </a:r>
          </a:p>
          <a:p>
            <a:pPr lvl="0"/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pPr lvl="0"/>
            <a:r>
              <a:rPr lang="en-GB" dirty="0"/>
              <a:t>State next steps</a:t>
            </a:r>
          </a:p>
          <a:p>
            <a:pPr lvl="0"/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pPr lvl="0"/>
            <a:r>
              <a:rPr lang="en-GB" dirty="0"/>
              <a:t>Avoid jargon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964C0-E89B-FACD-BE60-D6A879970A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8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132D8-E14B-2533-F017-B4A36FFC2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+mn-lt"/>
              </a:rPr>
              <a:t>CURIOSITY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A77F8-B59B-9E80-5B46-E7845C54F86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Ask open questions</a:t>
            </a:r>
          </a:p>
          <a:p>
            <a:pPr lvl="0"/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pPr lvl="0"/>
            <a:r>
              <a:rPr lang="en-GB" dirty="0"/>
              <a:t>Understand the real need</a:t>
            </a:r>
          </a:p>
          <a:p>
            <a:pPr lvl="0"/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pPr lvl="0"/>
            <a:r>
              <a:rPr lang="en-GB" dirty="0"/>
              <a:t>Explore constraints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B8D3B2-CD2E-9D10-7618-EBB007B4BF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62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F9DA3-D79E-161B-D4EC-BBAAA6775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+mn-lt"/>
              </a:rPr>
              <a:t>CALM CONFIDENCE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CAB93-CBD0-1DD7-3365-278077A15D8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GB" dirty="0"/>
              <a:t>Neutral tone</a:t>
            </a:r>
          </a:p>
          <a:p>
            <a:pPr lvl="0"/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pPr lvl="0"/>
            <a:r>
              <a:rPr lang="en-GB" dirty="0"/>
              <a:t>Slow pace</a:t>
            </a:r>
          </a:p>
          <a:p>
            <a:pPr lvl="0"/>
            <a:endParaRPr lang="en-GB" dirty="0"/>
          </a:p>
          <a:p>
            <a:pPr marL="0" lvl="0" indent="0">
              <a:buNone/>
            </a:pPr>
            <a:endParaRPr lang="en-GB" dirty="0"/>
          </a:p>
          <a:p>
            <a:pPr lvl="0"/>
            <a:r>
              <a:rPr lang="en-GB" dirty="0"/>
              <a:t>Focus on facts, not emotion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6526F-AB0D-F904-3D5A-116704650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26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DEEFB-D131-6C57-70EF-3C84A5FE5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D549C-5432-660B-57FC-6E90190E2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+mn-lt"/>
              </a:rPr>
              <a:t>DON’T MAKE THEM WALK THE PLANK</a:t>
            </a:r>
            <a:br>
              <a:rPr lang="en-GB" b="1" dirty="0">
                <a:latin typeface="+mn-lt"/>
              </a:rPr>
            </a:br>
            <a:r>
              <a:rPr lang="en-GB" b="1" dirty="0">
                <a:latin typeface="+mn-lt"/>
              </a:rPr>
              <a:t>How to influence effectively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260FE-540C-0020-F915-84789B773C0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Influence is subtle — it’s about guiding, not controlling.</a:t>
            </a:r>
          </a:p>
          <a:p>
            <a:pPr marL="0" indent="0">
              <a:buNone/>
            </a:pPr>
            <a:endParaRPr lang="en-GB" b="1" dirty="0"/>
          </a:p>
          <a:p>
            <a:r>
              <a:rPr lang="en-GB" b="1" dirty="0"/>
              <a:t>Expectation Setting</a:t>
            </a:r>
            <a:endParaRPr lang="en-GB" dirty="0"/>
          </a:p>
          <a:p>
            <a:pPr lvl="1"/>
            <a:r>
              <a:rPr lang="en-GB" dirty="0"/>
              <a:t>“Here’s what I can do today…”</a:t>
            </a:r>
          </a:p>
          <a:p>
            <a:pPr marL="457200" lvl="1" indent="0">
              <a:buNone/>
            </a:pPr>
            <a:endParaRPr lang="en-GB" dirty="0"/>
          </a:p>
          <a:p>
            <a:r>
              <a:rPr lang="en-GB" b="1" dirty="0"/>
              <a:t>Empathy</a:t>
            </a:r>
            <a:endParaRPr lang="en-GB" dirty="0"/>
          </a:p>
          <a:p>
            <a:pPr lvl="1"/>
            <a:r>
              <a:rPr lang="en-GB" dirty="0"/>
              <a:t>“I can see why this feels urgent…”</a:t>
            </a:r>
          </a:p>
          <a:p>
            <a:pPr marL="457200" lvl="1" indent="0">
              <a:buNone/>
            </a:pPr>
            <a:endParaRPr lang="en-GB" dirty="0"/>
          </a:p>
          <a:p>
            <a:r>
              <a:rPr lang="en-GB" b="1" dirty="0"/>
              <a:t>Framing</a:t>
            </a:r>
            <a:endParaRPr lang="en-GB" dirty="0"/>
          </a:p>
          <a:p>
            <a:pPr lvl="1"/>
            <a:r>
              <a:rPr lang="en-GB" dirty="0"/>
              <a:t>Link decisions to risk, value, or customer impact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F35B62-0B1E-7016-F1CE-21C2175979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08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BA885-AFDD-F2A0-04C4-1796F376F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2EF2B-4079-158E-F0E3-973B62427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+mn-lt"/>
              </a:rPr>
              <a:t>THE TREASURES OF PROCUREMENT</a:t>
            </a:r>
            <a:br>
              <a:rPr lang="en-GB" b="1" dirty="0">
                <a:latin typeface="+mn-lt"/>
              </a:rPr>
            </a:br>
            <a:r>
              <a:rPr lang="en-GB" dirty="0">
                <a:latin typeface="+mn-lt"/>
              </a:rPr>
              <a:t>Building Trust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E2A22-DA32-2FBA-8408-C2DEE25823A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98448" y="1899964"/>
            <a:ext cx="7150608" cy="3356576"/>
          </a:xfrm>
        </p:spPr>
        <p:txBody>
          <a:bodyPr/>
          <a:lstStyle/>
          <a:p>
            <a:pPr lvl="0"/>
            <a:r>
              <a:rPr lang="en-GB" dirty="0"/>
              <a:t>Respond quickly (even if just to acknowledge)</a:t>
            </a:r>
          </a:p>
          <a:p>
            <a:pPr lvl="0"/>
            <a:r>
              <a:rPr lang="en-GB" dirty="0"/>
              <a:t>Offer options, not barriers</a:t>
            </a:r>
          </a:p>
          <a:p>
            <a:pPr lvl="0"/>
            <a:r>
              <a:rPr lang="en-GB" dirty="0"/>
              <a:t>Explain </a:t>
            </a:r>
            <a:r>
              <a:rPr lang="en-GB" i="1" dirty="0"/>
              <a:t>why</a:t>
            </a:r>
            <a:r>
              <a:rPr lang="en-GB" dirty="0"/>
              <a:t> a process exists</a:t>
            </a:r>
          </a:p>
          <a:p>
            <a:pPr lvl="0"/>
            <a:r>
              <a:rPr lang="en-GB" dirty="0"/>
              <a:t>Be consistent</a:t>
            </a:r>
          </a:p>
          <a:p>
            <a:pPr lvl="0"/>
            <a:r>
              <a:rPr lang="en-GB" dirty="0"/>
              <a:t>Show appreciation</a:t>
            </a:r>
          </a:p>
          <a:p>
            <a:pPr lvl="0"/>
            <a:endParaRPr lang="en-GB" dirty="0"/>
          </a:p>
          <a:p>
            <a:pPr marL="0" lvl="0" indent="0">
              <a:buNone/>
            </a:pPr>
            <a:r>
              <a:rPr lang="en-GB" dirty="0"/>
              <a:t>Remember – small behaviours can create big perceptions (both positive and negative)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D06E7-688C-98E3-11A9-A5EEF6086F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0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E99A8-863B-AD47-CC9A-AD8FC88D9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3197D-98F9-BED2-01F7-5BC9F2694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+mn-lt"/>
              </a:rPr>
              <a:t>SAILING AS ONE CREW</a:t>
            </a:r>
            <a:br>
              <a:rPr lang="en-GB" b="1" dirty="0">
                <a:latin typeface="+mn-lt"/>
              </a:rPr>
            </a:br>
            <a:r>
              <a:rPr lang="en-GB" dirty="0">
                <a:latin typeface="+mn-lt"/>
              </a:rPr>
              <a:t>The customer service mindset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3EA55-0D4D-58EC-B174-35EF5FB6853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GB" dirty="0"/>
              <a:t>Be proactive</a:t>
            </a:r>
          </a:p>
          <a:p>
            <a:pPr lvl="0"/>
            <a:r>
              <a:rPr lang="en-GB" dirty="0"/>
              <a:t>Be predictable</a:t>
            </a:r>
          </a:p>
          <a:p>
            <a:pPr lvl="0"/>
            <a:r>
              <a:rPr lang="en-GB" dirty="0"/>
              <a:t>Be human</a:t>
            </a:r>
          </a:p>
          <a:p>
            <a:pPr lvl="0"/>
            <a:r>
              <a:rPr lang="en-GB" dirty="0"/>
              <a:t>Be helpful but firm</a:t>
            </a:r>
          </a:p>
          <a:p>
            <a:pPr lvl="0"/>
            <a:r>
              <a:rPr lang="en-GB" dirty="0"/>
              <a:t>Be consistent</a:t>
            </a:r>
          </a:p>
          <a:p>
            <a:pPr lvl="0"/>
            <a:endParaRPr lang="en-GB" dirty="0"/>
          </a:p>
          <a:p>
            <a:pPr marL="0" lvl="0" indent="0" algn="ctr">
              <a:buNone/>
            </a:pPr>
            <a:r>
              <a:rPr lang="en-GB" dirty="0"/>
              <a:t>Be the one that makes a difference!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175769-2F4E-AFDF-0A25-6654E1DCB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55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CF8A7-60A6-07DE-6238-A7E6671C4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436AC-1B13-B36E-FC22-96AFB4B47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+mn-lt"/>
              </a:rPr>
              <a:t>YOUR TREASURE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877D3-5C14-98C7-1BEC-CF04C291EDF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Think about how you might change;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One communication behaviour</a:t>
            </a:r>
          </a:p>
          <a:p>
            <a:endParaRPr lang="en-GB" dirty="0"/>
          </a:p>
          <a:p>
            <a:r>
              <a:rPr lang="en-GB" dirty="0"/>
              <a:t>One service delivery behaviour</a:t>
            </a:r>
          </a:p>
          <a:p>
            <a:endParaRPr lang="en-GB" dirty="0"/>
          </a:p>
          <a:p>
            <a:r>
              <a:rPr lang="en-GB" dirty="0"/>
              <a:t>One relationship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ADF0E7-FA4A-8758-1185-D188057B8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97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DC0028-4150-0F89-E59C-F563C67F6C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6DCC38C-603B-CCD0-2914-0BBCD4F4F7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/>
          <a:lstStyle/>
          <a:p>
            <a:r>
              <a:rPr lang="en-US" dirty="0"/>
              <a:t>ANDREW MACKEY</a:t>
            </a:r>
          </a:p>
          <a:p>
            <a:endParaRPr lang="en-US" dirty="0"/>
          </a:p>
          <a:p>
            <a:r>
              <a:rPr lang="en-US" dirty="0"/>
              <a:t>T: 07 778 656767</a:t>
            </a:r>
          </a:p>
          <a:p>
            <a:pPr lvl="1"/>
            <a:r>
              <a:rPr lang="en-US" dirty="0"/>
              <a:t>E: </a:t>
            </a:r>
            <a:r>
              <a:rPr lang="en-US" dirty="0">
                <a:hlinkClick r:id="rId3"/>
              </a:rPr>
              <a:t>amackey.consultant@gmail.com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8285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64407_win32_SD_v20" id="{3EA9D323-E7D5-42E3-83AA-4E89B21FB6B6}" vid="{BDF16A16-3A0E-4332-958C-C5797045A0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DF9CEC-52C2-4D14-B2F5-11176002A8B6}">
  <ds:schemaRefs>
    <ds:schemaRef ds:uri="http://schemas.microsoft.com/office/2006/documentManagement/types"/>
    <ds:schemaRef ds:uri="http://schemas.microsoft.com/office/2006/metadata/properties"/>
    <ds:schemaRef ds:uri="16c05727-aa75-4e4a-9b5f-8a80a1165891"/>
    <ds:schemaRef ds:uri="http://purl.org/dc/terms/"/>
    <ds:schemaRef ds:uri="71af3243-3dd4-4a8d-8c0d-dd76da1f02a5"/>
    <ds:schemaRef ds:uri="http://schemas.openxmlformats.org/package/2006/metadata/core-properties"/>
    <ds:schemaRef ds:uri="http://schemas.microsoft.com/sharepoint/v3"/>
    <ds:schemaRef ds:uri="230e9df3-be65-4c73-a93b-d1236ebd677e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{2CD12B43-E3F0-4583-A8DB-57520AF145AE}TF1ed9553b-00c4-4092-846a-c8f7f2908f3beecd942f_win32-8e33096c3cfc</Template>
  <TotalTime>238</TotalTime>
  <Words>410</Words>
  <Application>Microsoft Office PowerPoint</Application>
  <PresentationFormat>Widescreen</PresentationFormat>
  <Paragraphs>117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Courier New</vt:lpstr>
      <vt:lpstr>Gill Sans Nova Light</vt:lpstr>
      <vt:lpstr>Sagona Book</vt:lpstr>
      <vt:lpstr>Custom</vt:lpstr>
      <vt:lpstr>Finding the treasure in professional relationships  Building influence, trust, and better business outcomes  September 2026</vt:lpstr>
      <vt:lpstr>OBJECTIVES</vt:lpstr>
      <vt:lpstr>        EVERY CREW NEEDS MORE THAN SHARP SWORDS Why do procurement need soft skills? </vt:lpstr>
      <vt:lpstr>KNOWING YOUR CREW Who are your customers? </vt:lpstr>
      <vt:lpstr>ENSURING A GOOD VOYAGE The customer experience </vt:lpstr>
      <vt:lpstr>SPEAKING LIKE A CAPTAIN The 3 C’s</vt:lpstr>
      <vt:lpstr>CLARITY</vt:lpstr>
      <vt:lpstr>CURIOSITY</vt:lpstr>
      <vt:lpstr>CALM CONFIDENCE</vt:lpstr>
      <vt:lpstr>DON’T MAKE THEM WALK THE PLANK How to influence effectively </vt:lpstr>
      <vt:lpstr>THE TREASURES OF PROCUREMENT Building Trust</vt:lpstr>
      <vt:lpstr>SAILING AS ONE CREW The customer service mindset</vt:lpstr>
      <vt:lpstr>YOUR TREASURE MAP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Andrew Mackey</dc:creator>
  <cp:lastModifiedBy>Andrew Mackey</cp:lastModifiedBy>
  <cp:revision>3</cp:revision>
  <cp:lastPrinted>2026-05-10T09:51:15Z</cp:lastPrinted>
  <dcterms:created xsi:type="dcterms:W3CDTF">2026-05-06T08:41:41Z</dcterms:created>
  <dcterms:modified xsi:type="dcterms:W3CDTF">2026-09-07T10:27:27Z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