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Lst>
  <p:notesMasterIdLst>
    <p:notesMasterId r:id="rId28"/>
  </p:notesMasterIdLst>
  <p:sldIdLst>
    <p:sldId id="429" r:id="rId6"/>
    <p:sldId id="2147375822" r:id="rId7"/>
    <p:sldId id="2147375823" r:id="rId8"/>
    <p:sldId id="2147375824" r:id="rId9"/>
    <p:sldId id="2147375825" r:id="rId10"/>
    <p:sldId id="2147375826" r:id="rId11"/>
    <p:sldId id="2147375827" r:id="rId12"/>
    <p:sldId id="2147375828" r:id="rId13"/>
    <p:sldId id="2147375829" r:id="rId14"/>
    <p:sldId id="2147375830" r:id="rId15"/>
    <p:sldId id="2147375831" r:id="rId16"/>
    <p:sldId id="2147375832" r:id="rId17"/>
    <p:sldId id="2147375833" r:id="rId18"/>
    <p:sldId id="2147375834" r:id="rId19"/>
    <p:sldId id="2147375835" r:id="rId20"/>
    <p:sldId id="2147375836" r:id="rId21"/>
    <p:sldId id="2147375837" r:id="rId22"/>
    <p:sldId id="2147375838" r:id="rId23"/>
    <p:sldId id="2147375839" r:id="rId24"/>
    <p:sldId id="2147375840" r:id="rId25"/>
    <p:sldId id="2147375841" r:id="rId26"/>
    <p:sldId id="214737584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D6A9D227-C255-7E67-CD33-6A7BC1ACCB49}" name="Christopher Chan" initials="CC" userId="S::christopher.chan@weightmans.com::201c3018-61ab-4521-b10a-54975240c3c4" providerId="AD"/>
  <p188:author id="{2EB57B39-52D0-3120-F458-62CAB495280A}" name="Stuart Whittle" initials="SW" userId="S::Stuart.Whittle@Weightmans.com::c4ad5805-8dfd-44bb-b26b-ed27ce18698b" providerId="AD"/>
  <p188:author id="{B3ED113F-BF21-F78E-8F12-BA77148CC123}" name="Catriona Wolfenden" initials="CW" userId="S::Catriona.Wolfenden@Weightmans.com::fb4f3c53-0f14-4cb3-b686-0d82b0174d2a" providerId="AD"/>
  <p188:author id="{33F69053-D182-D6A1-D470-307661C4865D}" name="Kate Bailey" initials="KB" userId="S::katebailey@curiumsolutions.com::5f13380a-b936-477c-b4e8-4262ca4ebbc7" providerId="AD"/>
  <p188:author id="{D689D356-C0D3-590B-9710-B96DB2537CB6}" name="Michael Westcott" initials="MW" userId="S::michael.westcott@weightmans.com::76683c08-f0b3-4198-8c82-28a96b149c3a" providerId="AD"/>
  <p188:author id="{2981B57B-605A-8EDA-4690-D96C0AD9AE10}" name="Patrick White" initials="" userId="S::patrick.white@weightmans.com::51c00d4f-53b2-4dcf-84e9-c39ed44e8749" providerId="AD"/>
  <p188:author id="{7F43E38D-6D7A-1911-3C4E-E1975A318D08}" name="Catriona Wolfenden" initials="CW" userId="S::Catriona.Wolfenden@weightmans.com::fb4f3c53-0f14-4cb3-b686-0d82b0174d2a" providerId="AD"/>
  <p188:author id="{3AC30899-2B18-C2C6-B302-5DDF247ED41E}" name="Rebecca Benson" initials="RB" userId="S::rebecca.benson@weightmans.com::5a7d61fa-ff76-479b-be78-06cde5cb4d38" providerId="AD"/>
  <p188:author id="{6D7F26C0-204D-EFC7-B5B2-3C918DCB3216}" name="Neil Smith" initials="NS" userId="Neil Smith"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B43"/>
    <a:srgbClr val="FFFFFF"/>
    <a:srgbClr val="7859A5"/>
    <a:srgbClr val="DB724D"/>
    <a:srgbClr val="C85228"/>
    <a:srgbClr val="AD4723"/>
    <a:srgbClr val="004F59"/>
    <a:srgbClr val="003A42"/>
    <a:srgbClr val="8266AD"/>
    <a:srgbClr val="674D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9" d="100"/>
          <a:sy n="49" d="100"/>
        </p:scale>
        <p:origin x="1272"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8CD56F-89A5-49C2-9B71-18F44E66A53C}" type="datetimeFigureOut">
              <a:rPr lang="en-GB" smtClean="0"/>
              <a:t>12/09/2026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818ED4-DA0A-480B-9AFC-B3EEB301AA5A}" type="slidenum">
              <a:rPr lang="en-GB" smtClean="0"/>
              <a:t>‹#›</a:t>
            </a:fld>
            <a:endParaRPr lang="en-GB"/>
          </a:p>
        </p:txBody>
      </p:sp>
    </p:spTree>
    <p:extLst>
      <p:ext uri="{BB962C8B-B14F-4D97-AF65-F5344CB8AC3E}">
        <p14:creationId xmlns:p14="http://schemas.microsoft.com/office/powerpoint/2010/main" val="2244886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33461" y="1557338"/>
            <a:ext cx="4775369"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ctrTitle"/>
          </p:nvPr>
        </p:nvSpPr>
        <p:spPr>
          <a:xfrm>
            <a:off x="933459" y="2575615"/>
            <a:ext cx="9364133" cy="431800"/>
          </a:xfrm>
          <a:prstGeom prst="rect">
            <a:avLst/>
          </a:prstGeom>
        </p:spPr>
        <p:txBody>
          <a:bodyPr/>
          <a:lstStyle>
            <a:lvl1pPr algn="l">
              <a:defRPr sz="3200">
                <a:solidFill>
                  <a:srgbClr val="016160"/>
                </a:solidFill>
                <a:latin typeface="Lucida Sans Unicode" panose="020B0602030504020204" pitchFamily="34" charset="0"/>
                <a:cs typeface="Lucida Sans Unicode" panose="020B0602030504020204" pitchFamily="34" charset="0"/>
              </a:defRPr>
            </a:lvl1pPr>
          </a:lstStyle>
          <a:p>
            <a:r>
              <a:rPr lang="en-US"/>
              <a:t>Click to edit Master title style</a:t>
            </a:r>
            <a:endParaRPr lang="en-GB"/>
          </a:p>
        </p:txBody>
      </p:sp>
      <p:sp>
        <p:nvSpPr>
          <p:cNvPr id="9" name="Rectangle 3"/>
          <p:cNvSpPr>
            <a:spLocks noGrp="1" noChangeArrowheads="1"/>
          </p:cNvSpPr>
          <p:nvPr>
            <p:ph type="subTitle" idx="1"/>
          </p:nvPr>
        </p:nvSpPr>
        <p:spPr>
          <a:xfrm>
            <a:off x="933459" y="3231942"/>
            <a:ext cx="9364133" cy="431800"/>
          </a:xfrm>
          <a:prstGeom prst="rect">
            <a:avLst/>
          </a:prstGeom>
        </p:spPr>
        <p:txBody>
          <a:bodyPr/>
          <a:lstStyle>
            <a:lvl1pPr marL="0" indent="0" algn="l">
              <a:buFont typeface="Lucida Sans Unicode" pitchFamily="34" charset="0"/>
              <a:buNone/>
              <a:defRPr lang="en-GB" sz="2000" kern="1200" dirty="0">
                <a:solidFill>
                  <a:srgbClr val="016160"/>
                </a:solidFill>
                <a:latin typeface="Lucida Sans Unicode" panose="020B0602030504020204" pitchFamily="34" charset="0"/>
                <a:ea typeface="+mj-ea"/>
                <a:cs typeface="Lucida Sans Unicode" panose="020B0602030504020204" pitchFamily="34" charset="0"/>
              </a:defRPr>
            </a:lvl1pPr>
          </a:lstStyle>
          <a:p>
            <a:r>
              <a:rPr lang="en-US"/>
              <a:t>Click to edit Master subtitle style</a:t>
            </a:r>
            <a:endParaRPr lang="en-GB"/>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83676"/>
            <a:ext cx="12217996" cy="2392624"/>
          </a:xfrm>
          <a:prstGeom prst="rect">
            <a:avLst/>
          </a:prstGeom>
        </p:spPr>
      </p:pic>
    </p:spTree>
    <p:extLst>
      <p:ext uri="{BB962C8B-B14F-4D97-AF65-F5344CB8AC3E}">
        <p14:creationId xmlns:p14="http://schemas.microsoft.com/office/powerpoint/2010/main" val="180063826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65405"/>
            <a:ext cx="10515600" cy="3310195"/>
          </a:xfrm>
          <a:prstGeom prst="rect">
            <a:avLst/>
          </a:prstGeom>
        </p:spPr>
        <p:txBody>
          <a:bodyPr/>
          <a:lstStyle>
            <a:lvl1pPr marL="228600" indent="-228600">
              <a:buClr>
                <a:srgbClr val="004F59"/>
              </a:buClr>
              <a:buSzPct val="70000"/>
              <a:buFont typeface="Wingdings" panose="05000000000000000000" pitchFamily="2" charset="2"/>
              <a:buChar char="§"/>
              <a:defRPr>
                <a:latin typeface="Lucida Sans Unicode" panose="020B0602030504020204" pitchFamily="34" charset="0"/>
                <a:cs typeface="Lucida Sans Unicode" panose="020B0602030504020204" pitchFamily="34" charset="0"/>
              </a:defRPr>
            </a:lvl1pPr>
            <a:lvl2pPr marL="685800" indent="-228600">
              <a:buClr>
                <a:srgbClr val="004F59"/>
              </a:buClr>
              <a:buSzPct val="70000"/>
              <a:buFont typeface="Wingdings" panose="05000000000000000000" pitchFamily="2" charset="2"/>
              <a:buChar char="§"/>
              <a:defRPr>
                <a:latin typeface="Lucida Sans Unicode" panose="020B0602030504020204" pitchFamily="34" charset="0"/>
                <a:cs typeface="Lucida Sans Unicode" panose="020B0602030504020204" pitchFamily="34" charset="0"/>
              </a:defRPr>
            </a:lvl2pPr>
            <a:lvl3pPr marL="1143000" indent="-228600">
              <a:buClr>
                <a:srgbClr val="004F59"/>
              </a:buClr>
              <a:buSzPct val="70000"/>
              <a:buFont typeface="Wingdings" panose="05000000000000000000" pitchFamily="2" charset="2"/>
              <a:buChar char="§"/>
              <a:defRPr>
                <a:latin typeface="Lucida Sans Unicode" panose="020B0602030504020204" pitchFamily="34" charset="0"/>
                <a:cs typeface="Lucida Sans Unicode" panose="020B0602030504020204" pitchFamily="34" charset="0"/>
              </a:defRPr>
            </a:lvl3pPr>
            <a:lvl4pPr marL="1600200" indent="-228600">
              <a:buClr>
                <a:srgbClr val="004F59"/>
              </a:buClr>
              <a:buSzPct val="70000"/>
              <a:buFont typeface="Wingdings" panose="05000000000000000000" pitchFamily="2" charset="2"/>
              <a:buChar char="§"/>
              <a:defRPr>
                <a:latin typeface="Lucida Sans Unicode" panose="020B0602030504020204" pitchFamily="34" charset="0"/>
                <a:cs typeface="Lucida Sans Unicode" panose="020B0602030504020204" pitchFamily="34" charset="0"/>
              </a:defRPr>
            </a:lvl4pPr>
            <a:lvl5pPr marL="2057400" indent="-228600">
              <a:buClr>
                <a:srgbClr val="004F59"/>
              </a:buClr>
              <a:buSzPct val="70000"/>
              <a:buFont typeface="Wingdings" panose="05000000000000000000" pitchFamily="2" charset="2"/>
              <a:buChar char="§"/>
              <a:defRPr>
                <a:latin typeface="Lucida Sans Unicode" panose="020B0602030504020204" pitchFamily="34" charset="0"/>
                <a:cs typeface="Lucida Sans Unicode" panose="020B0602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E409ED71-9B01-4CBC-B3BA-8237642F51B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2557446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4800">
                <a:solidFill>
                  <a:srgbClr val="004F59"/>
                </a:solidFill>
                <a:latin typeface="Lucida Sans Unicode" panose="020B0602030504020204" pitchFamily="34" charset="0"/>
                <a:cs typeface="Lucida Sans Unicode" panose="020B0602030504020204"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Lucida Sans Unicode" panose="020B0602030504020204" pitchFamily="34" charset="0"/>
                <a:cs typeface="Lucida Sans Unicode" panose="020B06020305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374673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59244"/>
            <a:ext cx="10515600" cy="455012"/>
          </a:xfrm>
          <a:prstGeom prst="rect">
            <a:avLst/>
          </a:prstGeom>
        </p:spPr>
        <p:txBody>
          <a:bodyPr/>
          <a:lstStyle>
            <a:lvl1pPr>
              <a:defRPr sz="3600">
                <a:solidFill>
                  <a:srgbClr val="004F59"/>
                </a:solidFill>
                <a:latin typeface="Lucida Sans Unicode" panose="020B0602030504020204" pitchFamily="34" charset="0"/>
                <a:cs typeface="Lucida Sans Unicode" panose="020B0602030504020204" pitchFamily="34" charset="0"/>
              </a:defRPr>
            </a:lvl1pPr>
          </a:lstStyle>
          <a:p>
            <a:r>
              <a:rPr lang="en-US"/>
              <a:t>Click to edit Master title style</a:t>
            </a:r>
            <a:endParaRPr lang="en-GB"/>
          </a:p>
        </p:txBody>
      </p:sp>
      <p:sp>
        <p:nvSpPr>
          <p:cNvPr id="3" name="Content Placeholder 2"/>
          <p:cNvSpPr>
            <a:spLocks noGrp="1"/>
          </p:cNvSpPr>
          <p:nvPr>
            <p:ph sz="half" idx="1"/>
          </p:nvPr>
        </p:nvSpPr>
        <p:spPr>
          <a:xfrm>
            <a:off x="838200" y="2133599"/>
            <a:ext cx="5181600" cy="4043363"/>
          </a:xfrm>
          <a:prstGeom prst="rect">
            <a:avLst/>
          </a:prstGeom>
        </p:spPr>
        <p:txBody>
          <a:bodyPr/>
          <a:lstStyle>
            <a:lvl1pPr marL="228600" indent="-228600">
              <a:buClr>
                <a:srgbClr val="004F59"/>
              </a:buClr>
              <a:buSzPct val="70000"/>
              <a:buFont typeface="Wingdings" panose="05000000000000000000" pitchFamily="2" charset="2"/>
              <a:buChar char="§"/>
              <a:defRPr>
                <a:latin typeface="Lucida Sans Unicode" panose="020B0602030504020204" pitchFamily="34" charset="0"/>
                <a:cs typeface="Lucida Sans Unicode" panose="020B0602030504020204" pitchFamily="34" charset="0"/>
              </a:defRPr>
            </a:lvl1pPr>
            <a:lvl2pPr marL="685800" indent="-228600">
              <a:buClr>
                <a:srgbClr val="004F59"/>
              </a:buClr>
              <a:buSzPct val="87000"/>
              <a:buFont typeface="Wingdings" panose="05000000000000000000" pitchFamily="2" charset="2"/>
              <a:buChar char="§"/>
              <a:defRPr>
                <a:latin typeface="Lucida Sans Unicode" panose="020B0602030504020204" pitchFamily="34" charset="0"/>
                <a:cs typeface="Lucida Sans Unicode" panose="020B0602030504020204" pitchFamily="34" charset="0"/>
              </a:defRPr>
            </a:lvl2pPr>
            <a:lvl3pPr marL="1143000" indent="-228600">
              <a:buClr>
                <a:srgbClr val="004F59"/>
              </a:buClr>
              <a:buSzPct val="87000"/>
              <a:buFont typeface="Wingdings" panose="05000000000000000000" pitchFamily="2" charset="2"/>
              <a:buChar char="§"/>
              <a:defRPr>
                <a:latin typeface="Lucida Sans Unicode" panose="020B0602030504020204" pitchFamily="34" charset="0"/>
                <a:cs typeface="Lucida Sans Unicode" panose="020B0602030504020204" pitchFamily="34" charset="0"/>
              </a:defRPr>
            </a:lvl3pPr>
            <a:lvl4pPr marL="1600200" indent="-228600">
              <a:buClr>
                <a:srgbClr val="004F59"/>
              </a:buClr>
              <a:buSzPct val="87000"/>
              <a:buFont typeface="Wingdings" panose="05000000000000000000" pitchFamily="2" charset="2"/>
              <a:buChar char="§"/>
              <a:defRPr>
                <a:latin typeface="Lucida Sans Unicode" panose="020B0602030504020204" pitchFamily="34" charset="0"/>
                <a:cs typeface="Lucida Sans Unicode" panose="020B0602030504020204" pitchFamily="34" charset="0"/>
              </a:defRPr>
            </a:lvl4pPr>
            <a:lvl5pPr marL="2057400" indent="-228600">
              <a:buClr>
                <a:srgbClr val="004F59"/>
              </a:buClr>
              <a:buSzPct val="87000"/>
              <a:buFont typeface="Wingdings" panose="05000000000000000000" pitchFamily="2" charset="2"/>
              <a:buChar char="§"/>
              <a:defRPr>
                <a:latin typeface="Lucida Sans Unicode" panose="020B0602030504020204" pitchFamily="34" charset="0"/>
                <a:cs typeface="Lucida Sans Unicode" panose="020B0602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p:cNvSpPr>
            <a:spLocks noGrp="1"/>
          </p:cNvSpPr>
          <p:nvPr>
            <p:ph sz="half" idx="10"/>
          </p:nvPr>
        </p:nvSpPr>
        <p:spPr>
          <a:xfrm>
            <a:off x="6172200" y="2133599"/>
            <a:ext cx="5181600" cy="4043363"/>
          </a:xfrm>
          <a:prstGeom prst="rect">
            <a:avLst/>
          </a:prstGeom>
        </p:spPr>
        <p:txBody>
          <a:bodyPr/>
          <a:lstStyle>
            <a:lvl1pPr marL="228600" indent="-228600">
              <a:buClr>
                <a:srgbClr val="004F59"/>
              </a:buClr>
              <a:buSzPct val="70000"/>
              <a:buFont typeface="Wingdings" panose="05000000000000000000" pitchFamily="2" charset="2"/>
              <a:buChar char="§"/>
              <a:defRPr>
                <a:latin typeface="Lucida Sans Unicode" panose="020B0602030504020204" pitchFamily="34" charset="0"/>
                <a:cs typeface="Lucida Sans Unicode" panose="020B0602030504020204" pitchFamily="34" charset="0"/>
              </a:defRPr>
            </a:lvl1pPr>
            <a:lvl2pPr marL="685800" indent="-228600">
              <a:buClr>
                <a:srgbClr val="004F59"/>
              </a:buClr>
              <a:buSzPct val="87000"/>
              <a:buFont typeface="Wingdings" panose="05000000000000000000" pitchFamily="2" charset="2"/>
              <a:buChar char="§"/>
              <a:defRPr>
                <a:latin typeface="Lucida Sans Unicode" panose="020B0602030504020204" pitchFamily="34" charset="0"/>
                <a:cs typeface="Lucida Sans Unicode" panose="020B0602030504020204" pitchFamily="34" charset="0"/>
              </a:defRPr>
            </a:lvl2pPr>
            <a:lvl3pPr marL="1143000" indent="-228600">
              <a:buClr>
                <a:srgbClr val="004F59"/>
              </a:buClr>
              <a:buSzPct val="87000"/>
              <a:buFont typeface="Wingdings" panose="05000000000000000000" pitchFamily="2" charset="2"/>
              <a:buChar char="§"/>
              <a:defRPr>
                <a:latin typeface="Lucida Sans Unicode" panose="020B0602030504020204" pitchFamily="34" charset="0"/>
                <a:cs typeface="Lucida Sans Unicode" panose="020B0602030504020204" pitchFamily="34" charset="0"/>
              </a:defRPr>
            </a:lvl3pPr>
            <a:lvl4pPr marL="1600200" indent="-228600">
              <a:buClr>
                <a:srgbClr val="004F59"/>
              </a:buClr>
              <a:buSzPct val="87000"/>
              <a:buFont typeface="Wingdings" panose="05000000000000000000" pitchFamily="2" charset="2"/>
              <a:buChar char="§"/>
              <a:defRPr>
                <a:latin typeface="Lucida Sans Unicode" panose="020B0602030504020204" pitchFamily="34" charset="0"/>
                <a:cs typeface="Lucida Sans Unicode" panose="020B0602030504020204" pitchFamily="34" charset="0"/>
              </a:defRPr>
            </a:lvl4pPr>
            <a:lvl5pPr marL="2057400" indent="-228600">
              <a:buClr>
                <a:srgbClr val="004F59"/>
              </a:buClr>
              <a:buSzPct val="87000"/>
              <a:buFont typeface="Wingdings" panose="05000000000000000000" pitchFamily="2" charset="2"/>
              <a:buChar char="§"/>
              <a:defRPr>
                <a:latin typeface="Lucida Sans Unicode" panose="020B0602030504020204" pitchFamily="34" charset="0"/>
                <a:cs typeface="Lucida Sans Unicode" panose="020B0602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222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808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511643"/>
            <a:ext cx="3932237" cy="1600200"/>
          </a:xfrm>
          <a:prstGeom prst="rect">
            <a:avLst/>
          </a:prstGeom>
        </p:spPr>
        <p:txBody>
          <a:bodyPr anchor="b"/>
          <a:lstStyle>
            <a:lvl1pPr>
              <a:defRPr sz="3200">
                <a:solidFill>
                  <a:srgbClr val="004F59"/>
                </a:solidFill>
                <a:latin typeface="Lucida Sans Unicode" panose="020B0602030504020204" pitchFamily="34" charset="0"/>
                <a:cs typeface="Lucida Sans Unicode" panose="020B0602030504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5232615" y="1511643"/>
            <a:ext cx="6172200" cy="4873625"/>
          </a:xfrm>
          <a:prstGeom prst="rect">
            <a:avLst/>
          </a:prstGeom>
        </p:spPr>
        <p:txBody>
          <a:bodyPr/>
          <a:lstStyle>
            <a:lvl1pPr marL="228600" indent="-228600" algn="l" defTabSz="914400" rtl="0" eaLnBrk="1" latinLnBrk="0" hangingPunct="1">
              <a:lnSpc>
                <a:spcPct val="90000"/>
              </a:lnSpc>
              <a:buClr>
                <a:srgbClr val="004F59"/>
              </a:buClr>
              <a:buSzPct val="70000"/>
              <a:buFont typeface="Wingdings" panose="05000000000000000000" pitchFamily="2" charset="2"/>
              <a:buChar char="§"/>
              <a:defRPr lang="en-US" sz="2800" kern="1200" dirty="0" smtClean="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buClr>
                <a:srgbClr val="004F59"/>
              </a:buClr>
              <a:buSzPct val="70000"/>
              <a:buFont typeface="Wingdings" panose="05000000000000000000" pitchFamily="2" charset="2"/>
              <a:buChar char="§"/>
              <a:defRPr lang="en-US" sz="2800" kern="1200" dirty="0" smtClean="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buClr>
                <a:srgbClr val="004F59"/>
              </a:buClr>
              <a:buSzPct val="70000"/>
              <a:buFont typeface="Wingdings" panose="05000000000000000000" pitchFamily="2" charset="2"/>
              <a:buChar char="§"/>
              <a:defRPr lang="en-US" sz="2800" kern="1200" dirty="0" smtClean="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buClr>
                <a:srgbClr val="004F59"/>
              </a:buClr>
              <a:buSzPct val="70000"/>
              <a:buFont typeface="Wingdings" panose="05000000000000000000" pitchFamily="2" charset="2"/>
              <a:buChar char="§"/>
              <a:defRPr lang="en-US" sz="2800" kern="1200" dirty="0" smtClean="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buClr>
                <a:srgbClr val="004F59"/>
              </a:buClr>
              <a:buSzPct val="70000"/>
              <a:buFont typeface="Wingdings" panose="05000000000000000000" pitchFamily="2" charset="2"/>
              <a:buChar char="§"/>
              <a:defRPr lang="en-GB" sz="2800" kern="1200" dirty="0">
                <a:solidFill>
                  <a:schemeClr val="tx1"/>
                </a:solidFill>
                <a:latin typeface="Lucida Sans Unicode" panose="020B0602030504020204" pitchFamily="34" charset="0"/>
                <a:ea typeface="+mn-ea"/>
                <a:cs typeface="Lucida Sans Unicode" panose="020B0602030504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3237470"/>
            <a:ext cx="3932237" cy="3147798"/>
          </a:xfrm>
          <a:prstGeom prst="rect">
            <a:avLst/>
          </a:prstGeom>
        </p:spPr>
        <p:txBody>
          <a:bodyPr/>
          <a:lstStyle>
            <a:lvl1pPr marL="0" indent="0">
              <a:buNone/>
              <a:defRPr sz="1600">
                <a:latin typeface="Lucida Sans Unicode" panose="020B0602030504020204" pitchFamily="34" charset="0"/>
                <a:cs typeface="Lucida Sans Unicode" panose="020B0602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816627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0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025088-7AD2-5260-A858-FCFF99EA735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flipH="1">
            <a:off x="1135" y="67"/>
            <a:ext cx="12190865" cy="6857189"/>
          </a:xfrm>
          <a:prstGeom prst="rect">
            <a:avLst/>
          </a:prstGeom>
        </p:spPr>
      </p:pic>
      <p:sp>
        <p:nvSpPr>
          <p:cNvPr id="4" name="Text Placeholder 11">
            <a:extLst>
              <a:ext uri="{FF2B5EF4-FFF2-40B4-BE49-F238E27FC236}">
                <a16:creationId xmlns:a16="http://schemas.microsoft.com/office/drawing/2014/main" id="{1963BDBE-7372-EF62-BD4E-5783A238B0DD}"/>
              </a:ext>
            </a:extLst>
          </p:cNvPr>
          <p:cNvSpPr txBox="1">
            <a:spLocks/>
          </p:cNvSpPr>
          <p:nvPr userDrawn="1"/>
        </p:nvSpPr>
        <p:spPr>
          <a:xfrm>
            <a:off x="637113" y="6334007"/>
            <a:ext cx="1805465" cy="164108"/>
          </a:xfrm>
          <a:prstGeom prst="rect">
            <a:avLst/>
          </a:prstGeom>
        </p:spPr>
        <p:txBody>
          <a:bodyPr lIns="0" tIns="0"/>
          <a:lstStyle>
            <a:lvl1pPr marL="0" algn="l">
              <a:lnSpc>
                <a:spcPts val="1300"/>
              </a:lnSpc>
              <a:spcBef>
                <a:spcPts val="0"/>
              </a:spcBef>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907"/>
              <a:t>weightmans.com</a:t>
            </a:r>
            <a:endParaRPr lang="en-GB" sz="907"/>
          </a:p>
        </p:txBody>
      </p:sp>
      <p:sp>
        <p:nvSpPr>
          <p:cNvPr id="5" name="Text Placeholder 8">
            <a:extLst>
              <a:ext uri="{FF2B5EF4-FFF2-40B4-BE49-F238E27FC236}">
                <a16:creationId xmlns:a16="http://schemas.microsoft.com/office/drawing/2014/main" id="{E80E7218-71D7-EC19-D0AB-461377DCE9E0}"/>
              </a:ext>
            </a:extLst>
          </p:cNvPr>
          <p:cNvSpPr txBox="1">
            <a:spLocks/>
          </p:cNvSpPr>
          <p:nvPr userDrawn="1"/>
        </p:nvSpPr>
        <p:spPr>
          <a:xfrm>
            <a:off x="9245601" y="6334006"/>
            <a:ext cx="2303858" cy="180654"/>
          </a:xfrm>
          <a:prstGeom prst="rect">
            <a:avLst/>
          </a:prstGeom>
        </p:spPr>
        <p:txBody>
          <a:bodyPr lIns="49337" tIns="0" rIns="0"/>
          <a:lstStyle>
            <a:lvl1pPr marL="0">
              <a:defRPr sz="1300">
                <a:solidFill>
                  <a:srgbClr val="004F59"/>
                </a:solidFill>
                <a:latin typeface="Lucida Sans Unicode" panose="020B0602030504020204" pitchFamily="34" charset="0"/>
                <a:ea typeface="+mn-ea"/>
                <a:cs typeface="Lucida Sans Unicode" panose="020B0602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r"/>
            <a:r>
              <a:rPr lang="en-GB" sz="907"/>
              <a:t>© Weightmans LLP</a:t>
            </a:r>
          </a:p>
        </p:txBody>
      </p:sp>
      <p:sp>
        <p:nvSpPr>
          <p:cNvPr id="8" name="Text Placeholder 13">
            <a:extLst>
              <a:ext uri="{FF2B5EF4-FFF2-40B4-BE49-F238E27FC236}">
                <a16:creationId xmlns:a16="http://schemas.microsoft.com/office/drawing/2014/main" id="{A3FEDE6B-F1BB-3846-CD04-5F74DA4E4114}"/>
              </a:ext>
            </a:extLst>
          </p:cNvPr>
          <p:cNvSpPr>
            <a:spLocks noGrp="1"/>
          </p:cNvSpPr>
          <p:nvPr>
            <p:ph type="body" sz="quarter" idx="13" hasCustomPrompt="1"/>
          </p:nvPr>
        </p:nvSpPr>
        <p:spPr>
          <a:xfrm>
            <a:off x="636369" y="2083888"/>
            <a:ext cx="10913090" cy="620884"/>
          </a:xfrm>
          <a:prstGeom prst="rect">
            <a:avLst/>
          </a:prstGeom>
        </p:spPr>
        <p:txBody>
          <a:bodyPr lIns="0"/>
          <a:lstStyle>
            <a:lvl1pPr marL="0" indent="0">
              <a:buNone/>
              <a:defRPr sz="2539" b="1">
                <a:solidFill>
                  <a:schemeClr val="bg1"/>
                </a:solidFill>
                <a:latin typeface="Lucida Sans Unicode" panose="020B0602030504020204" pitchFamily="34" charset="0"/>
                <a:cs typeface="Lucida Sans Unicode" panose="020B0602030504020204" pitchFamily="34" charset="0"/>
              </a:defRPr>
            </a:lvl1pPr>
          </a:lstStyle>
          <a:p>
            <a:pPr lvl="0"/>
            <a:r>
              <a:rPr lang="en-US"/>
              <a:t>Title</a:t>
            </a:r>
          </a:p>
        </p:txBody>
      </p:sp>
      <p:sp>
        <p:nvSpPr>
          <p:cNvPr id="9" name="Text Placeholder 10">
            <a:extLst>
              <a:ext uri="{FF2B5EF4-FFF2-40B4-BE49-F238E27FC236}">
                <a16:creationId xmlns:a16="http://schemas.microsoft.com/office/drawing/2014/main" id="{939B0359-EA6A-60C4-B4AF-0BB6347BF9AF}"/>
              </a:ext>
            </a:extLst>
          </p:cNvPr>
          <p:cNvSpPr>
            <a:spLocks noGrp="1"/>
          </p:cNvSpPr>
          <p:nvPr>
            <p:ph type="body" sz="quarter" idx="18" hasCustomPrompt="1"/>
          </p:nvPr>
        </p:nvSpPr>
        <p:spPr>
          <a:xfrm>
            <a:off x="637113" y="3134440"/>
            <a:ext cx="5458888" cy="274967"/>
          </a:xfrm>
          <a:prstGeom prst="rect">
            <a:avLst/>
          </a:prstGeom>
        </p:spPr>
        <p:txBody>
          <a:bodyPr lIns="0"/>
          <a:lstStyle>
            <a:lvl1pPr marL="0" indent="0">
              <a:spcAft>
                <a:spcPts val="822"/>
              </a:spcAft>
              <a:buNone/>
              <a:defRPr sz="890">
                <a:solidFill>
                  <a:schemeClr val="bg1"/>
                </a:solidFill>
                <a:latin typeface="Lucida Sans Unicode" panose="020B0602030504020204" pitchFamily="34" charset="0"/>
                <a:cs typeface="Lucida Sans Unicode" panose="020B0602030504020204" pitchFamily="34" charset="0"/>
              </a:defRPr>
            </a:lvl1pPr>
          </a:lstStyle>
          <a:p>
            <a:pPr marL="156652" marR="0" lvl="0" indent="-156652" defTabSz="626610" eaLnBrk="1" fontAlgn="auto" latinLnBrk="0" hangingPunct="1">
              <a:lnSpc>
                <a:spcPct val="100000"/>
              </a:lnSpc>
              <a:spcBef>
                <a:spcPts val="0"/>
              </a:spcBef>
              <a:spcAft>
                <a:spcPts val="822"/>
              </a:spcAft>
              <a:buClrTx/>
              <a:buSzTx/>
              <a:tabLst/>
              <a:defRPr/>
            </a:pPr>
            <a:r>
              <a:rPr lang="en-US"/>
              <a:t>00 MM YYYY</a:t>
            </a:r>
          </a:p>
          <a:p>
            <a:pPr lvl="0"/>
            <a:endParaRPr lang="en-GB"/>
          </a:p>
        </p:txBody>
      </p:sp>
      <p:pic>
        <p:nvPicPr>
          <p:cNvPr id="6" name="Picture 5">
            <a:extLst>
              <a:ext uri="{FF2B5EF4-FFF2-40B4-BE49-F238E27FC236}">
                <a16:creationId xmlns:a16="http://schemas.microsoft.com/office/drawing/2014/main" id="{A6DEA12C-59E2-7D15-0963-34466DA9FC5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894106" y="461374"/>
            <a:ext cx="1655354" cy="272919"/>
          </a:xfrm>
          <a:prstGeom prst="rect">
            <a:avLst/>
          </a:prstGeom>
        </p:spPr>
      </p:pic>
      <p:pic>
        <p:nvPicPr>
          <p:cNvPr id="10" name="Picture 9">
            <a:extLst>
              <a:ext uri="{FF2B5EF4-FFF2-40B4-BE49-F238E27FC236}">
                <a16:creationId xmlns:a16="http://schemas.microsoft.com/office/drawing/2014/main" id="{08810351-0BF2-451B-069F-97F59C592F5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41071" y="359931"/>
            <a:ext cx="1110764" cy="475804"/>
          </a:xfrm>
          <a:prstGeom prst="rect">
            <a:avLst/>
          </a:prstGeom>
        </p:spPr>
      </p:pic>
      <p:sp>
        <p:nvSpPr>
          <p:cNvPr id="2" name="Text Placeholder 14">
            <a:extLst>
              <a:ext uri="{FF2B5EF4-FFF2-40B4-BE49-F238E27FC236}">
                <a16:creationId xmlns:a16="http://schemas.microsoft.com/office/drawing/2014/main" id="{AD7DC396-FEFB-1176-62CA-48BE3B894C1B}"/>
              </a:ext>
            </a:extLst>
          </p:cNvPr>
          <p:cNvSpPr>
            <a:spLocks noGrp="1"/>
          </p:cNvSpPr>
          <p:nvPr>
            <p:ph type="body" sz="quarter" idx="19" hasCustomPrompt="1"/>
          </p:nvPr>
        </p:nvSpPr>
        <p:spPr>
          <a:xfrm>
            <a:off x="7409695" y="3123632"/>
            <a:ext cx="4139765" cy="849332"/>
          </a:xfrm>
          <a:prstGeom prst="rect">
            <a:avLst/>
          </a:prstGeom>
        </p:spPr>
        <p:txBody>
          <a:bodyPr lIns="0"/>
          <a:lstStyle>
            <a:lvl1pPr marL="0" indent="0">
              <a:spcBef>
                <a:spcPts val="411"/>
              </a:spcBef>
              <a:spcAft>
                <a:spcPts val="0"/>
              </a:spcAft>
              <a:buNone/>
              <a:defRPr sz="822">
                <a:solidFill>
                  <a:schemeClr val="bg1"/>
                </a:solidFill>
                <a:latin typeface="Lucida Sans Unicode" panose="020B0602030504020204" pitchFamily="34" charset="0"/>
                <a:cs typeface="Lucida Sans Unicode" panose="020B0602030504020204" pitchFamily="34" charset="0"/>
              </a:defRPr>
            </a:lvl1pPr>
          </a:lstStyle>
          <a:p>
            <a:pPr lvl="0"/>
            <a:r>
              <a:rPr lang="en-US"/>
              <a:t>Name</a:t>
            </a:r>
          </a:p>
          <a:p>
            <a:pPr lvl="0"/>
            <a:r>
              <a:rPr lang="en-US"/>
              <a:t>Position</a:t>
            </a:r>
          </a:p>
          <a:p>
            <a:pPr lvl="0"/>
            <a:r>
              <a:rPr lang="en-US"/>
              <a:t>name.surname@weightmans.com</a:t>
            </a:r>
            <a:endParaRPr lang="en-GB"/>
          </a:p>
        </p:txBody>
      </p:sp>
    </p:spTree>
    <p:extLst>
      <p:ext uri="{BB962C8B-B14F-4D97-AF65-F5344CB8AC3E}">
        <p14:creationId xmlns:p14="http://schemas.microsoft.com/office/powerpoint/2010/main" val="53959260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642242" y="1325881"/>
            <a:ext cx="7525881" cy="390729"/>
          </a:xfrm>
        </p:spPr>
        <p:txBody>
          <a:bodyPr lIns="0" tIns="0" rIns="0" bIns="0"/>
          <a:lstStyle>
            <a:lvl1pPr>
              <a:defRPr sz="2448" b="1" i="0">
                <a:solidFill>
                  <a:srgbClr val="004F59"/>
                </a:solidFill>
                <a:latin typeface="Lucida Sans Unicode"/>
                <a:cs typeface="Lucida Sans Unicode"/>
              </a:defRPr>
            </a:lvl1pPr>
          </a:lstStyle>
          <a:p>
            <a:r>
              <a:rPr lang="en-US"/>
              <a:t>Click to edit Master title style 27pt</a:t>
            </a:r>
            <a:endParaRPr/>
          </a:p>
        </p:txBody>
      </p:sp>
      <p:sp>
        <p:nvSpPr>
          <p:cNvPr id="4" name="Text Placeholder 14">
            <a:extLst>
              <a:ext uri="{FF2B5EF4-FFF2-40B4-BE49-F238E27FC236}">
                <a16:creationId xmlns:a16="http://schemas.microsoft.com/office/drawing/2014/main" id="{C59612BC-B8D7-A9BD-6436-B46E60DC1A1B}"/>
              </a:ext>
            </a:extLst>
          </p:cNvPr>
          <p:cNvSpPr>
            <a:spLocks noGrp="1"/>
          </p:cNvSpPr>
          <p:nvPr>
            <p:ph type="body" sz="quarter" idx="15" hasCustomPrompt="1"/>
          </p:nvPr>
        </p:nvSpPr>
        <p:spPr>
          <a:xfrm>
            <a:off x="637111" y="2123334"/>
            <a:ext cx="7658706" cy="3819117"/>
          </a:xfrm>
          <a:prstGeom prst="rect">
            <a:avLst/>
          </a:prstGeom>
        </p:spPr>
        <p:txBody>
          <a:bodyPr lIns="0" tIns="0"/>
          <a:lstStyle>
            <a:lvl1pPr marL="0" indent="0">
              <a:spcAft>
                <a:spcPts val="822"/>
              </a:spcAft>
              <a:buClr>
                <a:srgbClr val="004F59"/>
              </a:buClr>
              <a:buFont typeface="Wingdings" panose="05000000000000000000" pitchFamily="2" charset="2"/>
              <a:buNone/>
              <a:defRPr sz="1360">
                <a:solidFill>
                  <a:srgbClr val="004F59"/>
                </a:solidFill>
                <a:latin typeface="Lucida Sans Unicode" panose="020B0602030504020204" pitchFamily="34" charset="0"/>
                <a:cs typeface="Lucida Sans Unicode" panose="020B0602030504020204" pitchFamily="34" charset="0"/>
              </a:defRPr>
            </a:lvl1pPr>
          </a:lstStyle>
          <a:p>
            <a:pPr lvl="0"/>
            <a:r>
              <a:rPr lang="en-GB" sz="1096">
                <a:latin typeface="Lucida Sans Unicode" panose="020B0602030504020204" pitchFamily="34" charset="0"/>
                <a:cs typeface="Lucida Sans Unicode" panose="020B0602030504020204" pitchFamily="34" charset="0"/>
              </a:rPr>
              <a:t>Click here to add text 15pt</a:t>
            </a:r>
          </a:p>
          <a:p>
            <a:pPr lvl="0"/>
            <a:r>
              <a:rPr lang="en-GB" sz="1096">
                <a:latin typeface="Lucida Sans Unicode" panose="020B0602030504020204" pitchFamily="34" charset="0"/>
                <a:cs typeface="Lucida Sans Unicode" panose="020B0602030504020204" pitchFamily="34" charset="0"/>
              </a:rPr>
              <a:t>Secondary bullet</a:t>
            </a:r>
          </a:p>
          <a:p>
            <a:pPr lvl="0"/>
            <a:endParaRPr lang="en-GB"/>
          </a:p>
        </p:txBody>
      </p:sp>
    </p:spTree>
    <p:extLst>
      <p:ext uri="{BB962C8B-B14F-4D97-AF65-F5344CB8AC3E}">
        <p14:creationId xmlns:p14="http://schemas.microsoft.com/office/powerpoint/2010/main" val="268499584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1" orient="horz" pos="147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B790B-6B06-ED7E-6426-5D3DB026756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E663236-E259-24DB-17A7-ED25E842545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CCB2E51-4E0D-AF7B-99FE-CE2CC08C8A27}"/>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5" name="Footer Placeholder 4">
            <a:extLst>
              <a:ext uri="{FF2B5EF4-FFF2-40B4-BE49-F238E27FC236}">
                <a16:creationId xmlns:a16="http://schemas.microsoft.com/office/drawing/2014/main" id="{262D454D-3F5D-0E40-50BE-24A2F30351B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11A2E6A-8E14-C9DB-9153-A3756CF7C437}"/>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2758669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A901-1D4D-482A-4994-EC6FA57FAB9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9887DA-7ABD-DA2F-2921-2671201D47F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8DE7AA-E1A0-781A-E247-8DD2EE69C3C5}"/>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5" name="Footer Placeholder 4">
            <a:extLst>
              <a:ext uri="{FF2B5EF4-FFF2-40B4-BE49-F238E27FC236}">
                <a16:creationId xmlns:a16="http://schemas.microsoft.com/office/drawing/2014/main" id="{948F7B5B-E536-B588-93DF-A85308991BF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6DF001E-1155-D900-1FC8-A5E3484AAA9E}"/>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231855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BC223-8852-FF8C-7FE8-9AC7F10677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EE1E878-1909-85B3-BBD0-9D16647593B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769930-87E2-9CDD-1BDB-FDACA0CDE3AD}"/>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5" name="Footer Placeholder 4">
            <a:extLst>
              <a:ext uri="{FF2B5EF4-FFF2-40B4-BE49-F238E27FC236}">
                <a16:creationId xmlns:a16="http://schemas.microsoft.com/office/drawing/2014/main" id="{AF18BE5C-8A84-5E2B-085A-F205CBEE600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9EF3727-98D6-0039-68F8-AE96C0380CB8}"/>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68750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B3184-BBF1-5D6F-C2C5-9861A0D866C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B93059-F42D-DEE0-7A19-D80AD998A7CB}"/>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58D4CE-462B-3CA6-C3E4-8F34EED4570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294BF19-CC7A-3EFB-BD04-213DD3A7487D}"/>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6" name="Footer Placeholder 5">
            <a:extLst>
              <a:ext uri="{FF2B5EF4-FFF2-40B4-BE49-F238E27FC236}">
                <a16:creationId xmlns:a16="http://schemas.microsoft.com/office/drawing/2014/main" id="{9343C291-462B-2996-A90B-7D641D23A22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FD62805-E03A-5B72-95F9-06F91EF69BC9}"/>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1697708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857D4-675C-8853-23AE-5775303F242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C98F6E-717A-0050-FB80-C825D25E666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DEFDFC-7F28-0687-C7D9-F53DBC4F2D5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AB86B2B-F64A-2903-8087-B51CFF856B4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E70B52-5F22-3A78-A78F-7106A45A463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1152052-E9B8-6A77-C013-1F6A17551E20}"/>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8" name="Footer Placeholder 7">
            <a:extLst>
              <a:ext uri="{FF2B5EF4-FFF2-40B4-BE49-F238E27FC236}">
                <a16:creationId xmlns:a16="http://schemas.microsoft.com/office/drawing/2014/main" id="{0E550379-9202-287D-8E63-E196DC830E9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0496B992-7D4D-FC90-1A2D-132BA0678663}"/>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2433240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0244A-D363-5F51-E01F-7D5F77261F5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88013D9-3C36-F7F4-C3E9-C6AEABCE1A6C}"/>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4" name="Footer Placeholder 3">
            <a:extLst>
              <a:ext uri="{FF2B5EF4-FFF2-40B4-BE49-F238E27FC236}">
                <a16:creationId xmlns:a16="http://schemas.microsoft.com/office/drawing/2014/main" id="{79046375-9027-794E-E452-3ADE4528566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06E1782-F79E-6699-648C-4319EAC97998}"/>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687998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A7874A-530F-1CFB-EDAB-8817DD933DD9}"/>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3" name="Footer Placeholder 2">
            <a:extLst>
              <a:ext uri="{FF2B5EF4-FFF2-40B4-BE49-F238E27FC236}">
                <a16:creationId xmlns:a16="http://schemas.microsoft.com/office/drawing/2014/main" id="{6840594E-05CE-8A47-63B1-7126E918BCB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C33148D4-541C-FF6A-C7DB-79ECDE4302D3}"/>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3582288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ADD5-EDA4-5640-1B00-46128507D8D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A1C6B37-A70D-9155-0871-586BDDA170C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3D24D8-6F6C-5743-372A-7AD5CFBFC7A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4E864E-324A-1035-A4F8-ABEFDAEEA776}"/>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6" name="Footer Placeholder 5">
            <a:extLst>
              <a:ext uri="{FF2B5EF4-FFF2-40B4-BE49-F238E27FC236}">
                <a16:creationId xmlns:a16="http://schemas.microsoft.com/office/drawing/2014/main" id="{68725682-130A-B350-2D14-E1E8A0FB5E8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9D884B5E-8C61-06D9-D986-44F8FDCC7BDF}"/>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1175529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D238C-A394-7746-39F8-37502C9DF30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406F43A-B317-BE6C-FA08-27CE470D709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83DE5DD-9424-5825-6DEC-C8046C3B32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AD34C4-2820-CF1D-5574-76F3F3BD3C9D}"/>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6" name="Footer Placeholder 5">
            <a:extLst>
              <a:ext uri="{FF2B5EF4-FFF2-40B4-BE49-F238E27FC236}">
                <a16:creationId xmlns:a16="http://schemas.microsoft.com/office/drawing/2014/main" id="{23B6A260-4A9A-CD01-ABAA-57B00BF95B7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E8399E-C76B-F17A-69E3-BA8E89C1D764}"/>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12422258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B260F-7C15-7448-86C5-0994AA58A2A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5530A6A-D8E3-4DD2-52EE-C6ACB2D433E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EE1BE0-0A61-6D4C-B0A4-564EF56D76CF}"/>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5" name="Footer Placeholder 4">
            <a:extLst>
              <a:ext uri="{FF2B5EF4-FFF2-40B4-BE49-F238E27FC236}">
                <a16:creationId xmlns:a16="http://schemas.microsoft.com/office/drawing/2014/main" id="{E7BB7D0A-69C8-12EE-2978-540C9C95994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C7D664B-F872-A6BE-6756-39570A3BE6D5}"/>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1468013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8559B4-73A1-7C86-0ECF-926CC72E0B5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78FC2D3-000D-A136-545A-8167843A3A9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34F5D4-21C8-3DCD-6DF8-82E735EEF5CD}"/>
              </a:ext>
            </a:extLst>
          </p:cNvPr>
          <p:cNvSpPr>
            <a:spLocks noGrp="1"/>
          </p:cNvSpPr>
          <p:nvPr>
            <p:ph type="dt" sz="half" idx="10"/>
          </p:nvPr>
        </p:nvSpPr>
        <p:spPr>
          <a:xfrm>
            <a:off x="838200" y="6356350"/>
            <a:ext cx="2743200" cy="365125"/>
          </a:xfrm>
          <a:prstGeom prst="rect">
            <a:avLst/>
          </a:prstGeom>
        </p:spPr>
        <p:txBody>
          <a:bodyPr/>
          <a:lstStyle/>
          <a:p>
            <a:fld id="{C07A35CA-41D2-4753-BE3C-5EB60C7D150D}" type="datetimeFigureOut">
              <a:rPr lang="en-GB" smtClean="0"/>
              <a:t>12/09/2026</a:t>
            </a:fld>
            <a:endParaRPr lang="en-GB"/>
          </a:p>
        </p:txBody>
      </p:sp>
      <p:sp>
        <p:nvSpPr>
          <p:cNvPr id="5" name="Footer Placeholder 4">
            <a:extLst>
              <a:ext uri="{FF2B5EF4-FFF2-40B4-BE49-F238E27FC236}">
                <a16:creationId xmlns:a16="http://schemas.microsoft.com/office/drawing/2014/main" id="{53C77971-CD77-5DD9-17E9-8698F4422A6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EB8AE322-D333-1E72-3C0D-096CC98A8523}"/>
              </a:ext>
            </a:extLst>
          </p:cNvPr>
          <p:cNvSpPr>
            <a:spLocks noGrp="1"/>
          </p:cNvSpPr>
          <p:nvPr>
            <p:ph type="sldNum" sz="quarter" idx="12"/>
          </p:nvPr>
        </p:nvSpPr>
        <p:spPr>
          <a:xfrm>
            <a:off x="8610600" y="6356350"/>
            <a:ext cx="2743200" cy="365125"/>
          </a:xfrm>
          <a:prstGeom prst="rect">
            <a:avLst/>
          </a:prstGeom>
        </p:spPr>
        <p:txBody>
          <a:bodyPr/>
          <a:lstStyle/>
          <a:p>
            <a:fld id="{C2F12DB6-8E76-44AC-9F46-8EF3353A69ED}" type="slidenum">
              <a:rPr lang="en-GB" smtClean="0"/>
              <a:t>‹#›</a:t>
            </a:fld>
            <a:endParaRPr lang="en-GB"/>
          </a:p>
        </p:txBody>
      </p:sp>
    </p:spTree>
    <p:extLst>
      <p:ext uri="{BB962C8B-B14F-4D97-AF65-F5344CB8AC3E}">
        <p14:creationId xmlns:p14="http://schemas.microsoft.com/office/powerpoint/2010/main" val="1931106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25507" y="-53784"/>
            <a:ext cx="1291080" cy="968310"/>
          </a:xfrm>
          <a:prstGeom prst="rect">
            <a:avLst/>
          </a:prstGeom>
        </p:spPr>
      </p:pic>
    </p:spTree>
    <p:extLst>
      <p:ext uri="{BB962C8B-B14F-4D97-AF65-F5344CB8AC3E}">
        <p14:creationId xmlns:p14="http://schemas.microsoft.com/office/powerpoint/2010/main" val="29476169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89" r:id="rId7"/>
    <p:sldLayoutId id="2147483690"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38951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83358-CD0F-C89C-6C4F-4E0ED1BB65D1}"/>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32DBB0EA-E146-F775-2C2B-3B5D8E024C7A}"/>
              </a:ext>
            </a:extLst>
          </p:cNvPr>
          <p:cNvSpPr>
            <a:spLocks noGrp="1"/>
          </p:cNvSpPr>
          <p:nvPr>
            <p:ph type="body" sz="quarter" idx="13"/>
          </p:nvPr>
        </p:nvSpPr>
        <p:spPr/>
        <p:txBody>
          <a:bodyPr/>
          <a:lstStyle/>
          <a:p>
            <a:r>
              <a:rPr lang="en-GB" dirty="0"/>
              <a:t>Change in HE and its impact on procurement</a:t>
            </a:r>
          </a:p>
        </p:txBody>
      </p:sp>
      <p:sp>
        <p:nvSpPr>
          <p:cNvPr id="10" name="Text Placeholder 9">
            <a:extLst>
              <a:ext uri="{FF2B5EF4-FFF2-40B4-BE49-F238E27FC236}">
                <a16:creationId xmlns:a16="http://schemas.microsoft.com/office/drawing/2014/main" id="{B40159E0-ACD4-F09E-55B7-6549539EC342}"/>
              </a:ext>
            </a:extLst>
          </p:cNvPr>
          <p:cNvSpPr>
            <a:spLocks noGrp="1"/>
          </p:cNvSpPr>
          <p:nvPr>
            <p:ph type="body" sz="quarter" idx="18"/>
          </p:nvPr>
        </p:nvSpPr>
        <p:spPr>
          <a:xfrm>
            <a:off x="637113" y="3134440"/>
            <a:ext cx="5458888" cy="620884"/>
          </a:xfrm>
        </p:spPr>
        <p:txBody>
          <a:bodyPr lIns="0" tIns="45720" rIns="91440" bIns="45720" anchor="t"/>
          <a:lstStyle/>
          <a:p>
            <a:r>
              <a:rPr lang="en-GB" sz="1600" dirty="0">
                <a:latin typeface="Lucida Sans Unicode"/>
                <a:cs typeface="Lucida Sans Unicode"/>
              </a:rPr>
              <a:t>NEUPC 16</a:t>
            </a:r>
            <a:r>
              <a:rPr lang="en-GB" sz="1600" baseline="30000" dirty="0">
                <a:latin typeface="Lucida Sans Unicode"/>
                <a:cs typeface="Lucida Sans Unicode"/>
              </a:rPr>
              <a:t>th</a:t>
            </a:r>
            <a:r>
              <a:rPr lang="en-GB" sz="1600" dirty="0">
                <a:latin typeface="Lucida Sans Unicode"/>
                <a:cs typeface="Lucida Sans Unicode"/>
              </a:rPr>
              <a:t> September 2026</a:t>
            </a:r>
          </a:p>
        </p:txBody>
      </p:sp>
      <p:sp>
        <p:nvSpPr>
          <p:cNvPr id="11" name="Text Placeholder 10">
            <a:extLst>
              <a:ext uri="{FF2B5EF4-FFF2-40B4-BE49-F238E27FC236}">
                <a16:creationId xmlns:a16="http://schemas.microsoft.com/office/drawing/2014/main" id="{D473BD82-19FC-C4D9-51BE-BCE10A0E8336}"/>
              </a:ext>
            </a:extLst>
          </p:cNvPr>
          <p:cNvSpPr>
            <a:spLocks noGrp="1"/>
          </p:cNvSpPr>
          <p:nvPr>
            <p:ph type="body" sz="quarter" idx="19"/>
          </p:nvPr>
        </p:nvSpPr>
        <p:spPr/>
        <p:txBody>
          <a:bodyPr/>
          <a:lstStyle/>
          <a:p>
            <a:r>
              <a:rPr lang="en-GB"/>
              <a:t>Martin Vincent</a:t>
            </a:r>
            <a:endParaRPr lang="en-GB" b="1"/>
          </a:p>
        </p:txBody>
      </p:sp>
    </p:spTree>
    <p:extLst>
      <p:ext uri="{BB962C8B-B14F-4D97-AF65-F5344CB8AC3E}">
        <p14:creationId xmlns:p14="http://schemas.microsoft.com/office/powerpoint/2010/main" val="222916828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FF1A-F82D-5D34-DB75-5FC0165AAF54}"/>
              </a:ext>
            </a:extLst>
          </p:cNvPr>
          <p:cNvSpPr>
            <a:spLocks noGrp="1"/>
          </p:cNvSpPr>
          <p:nvPr>
            <p:ph type="title"/>
          </p:nvPr>
        </p:nvSpPr>
        <p:spPr/>
        <p:txBody>
          <a:bodyPr/>
          <a:lstStyle/>
          <a:p>
            <a:r>
              <a:rPr lang="en-GB" dirty="0"/>
              <a:t>Sector Issues</a:t>
            </a:r>
          </a:p>
        </p:txBody>
      </p:sp>
      <p:sp>
        <p:nvSpPr>
          <p:cNvPr id="3" name="Text Placeholder 2">
            <a:extLst>
              <a:ext uri="{FF2B5EF4-FFF2-40B4-BE49-F238E27FC236}">
                <a16:creationId xmlns:a16="http://schemas.microsoft.com/office/drawing/2014/main" id="{53DA8F6F-DB45-0EA4-93CF-9424CFF0B4E8}"/>
              </a:ext>
            </a:extLst>
          </p:cNvPr>
          <p:cNvSpPr>
            <a:spLocks noGrp="1"/>
          </p:cNvSpPr>
          <p:nvPr>
            <p:ph type="body" sz="quarter" idx="15"/>
          </p:nvPr>
        </p:nvSpPr>
        <p:spPr/>
        <p:txBody>
          <a:bodyPr/>
          <a:lstStyle/>
          <a:p>
            <a:r>
              <a:rPr lang="en-GB" dirty="0"/>
              <a:t>Financial pressure </a:t>
            </a:r>
          </a:p>
          <a:p>
            <a:r>
              <a:rPr lang="en-GB" dirty="0"/>
              <a:t>Collaboration, mergers and alliances </a:t>
            </a:r>
          </a:p>
          <a:p>
            <a:r>
              <a:rPr lang="en-GB" dirty="0"/>
              <a:t>AI and digital transformation </a:t>
            </a:r>
          </a:p>
          <a:p>
            <a:r>
              <a:rPr lang="en-GB" dirty="0"/>
              <a:t>Skills, employability and regional growth </a:t>
            </a:r>
          </a:p>
          <a:p>
            <a:r>
              <a:rPr lang="en-GB" dirty="0"/>
              <a:t>Changing campus model </a:t>
            </a:r>
          </a:p>
          <a:p>
            <a:r>
              <a:rPr lang="en-GB" dirty="0"/>
              <a:t>Student number volatility </a:t>
            </a:r>
          </a:p>
          <a:p>
            <a:r>
              <a:rPr lang="en-GB" dirty="0"/>
              <a:t>Regulation and governance </a:t>
            </a:r>
          </a:p>
          <a:p>
            <a:r>
              <a:rPr lang="en-GB" dirty="0"/>
              <a:t>Sustainability and social value </a:t>
            </a:r>
          </a:p>
          <a:p>
            <a:endParaRPr lang="en-GB" dirty="0"/>
          </a:p>
          <a:p>
            <a:endParaRPr lang="en-GB" dirty="0"/>
          </a:p>
          <a:p>
            <a:endParaRPr lang="en-GB" dirty="0"/>
          </a:p>
        </p:txBody>
      </p:sp>
    </p:spTree>
    <p:extLst>
      <p:ext uri="{BB962C8B-B14F-4D97-AF65-F5344CB8AC3E}">
        <p14:creationId xmlns:p14="http://schemas.microsoft.com/office/powerpoint/2010/main" val="250748100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B2CD-EAC8-2BF1-B91D-1E01D1D8EE01}"/>
              </a:ext>
            </a:extLst>
          </p:cNvPr>
          <p:cNvSpPr>
            <a:spLocks noGrp="1"/>
          </p:cNvSpPr>
          <p:nvPr>
            <p:ph type="title"/>
          </p:nvPr>
        </p:nvSpPr>
        <p:spPr/>
        <p:txBody>
          <a:bodyPr/>
          <a:lstStyle/>
          <a:p>
            <a:r>
              <a:rPr lang="en-GB" dirty="0"/>
              <a:t>Financial pressure</a:t>
            </a:r>
          </a:p>
        </p:txBody>
      </p:sp>
      <p:sp>
        <p:nvSpPr>
          <p:cNvPr id="3" name="Text Placeholder 2">
            <a:extLst>
              <a:ext uri="{FF2B5EF4-FFF2-40B4-BE49-F238E27FC236}">
                <a16:creationId xmlns:a16="http://schemas.microsoft.com/office/drawing/2014/main" id="{2027E3DB-9267-6C21-CFB7-6CA764CF294F}"/>
              </a:ext>
            </a:extLst>
          </p:cNvPr>
          <p:cNvSpPr>
            <a:spLocks noGrp="1"/>
          </p:cNvSpPr>
          <p:nvPr>
            <p:ph type="body" sz="quarter" idx="15"/>
          </p:nvPr>
        </p:nvSpPr>
        <p:spPr/>
        <p:txBody>
          <a:bodyPr/>
          <a:lstStyle/>
          <a:p>
            <a:endParaRPr lang="en-GB" dirty="0"/>
          </a:p>
        </p:txBody>
      </p:sp>
    </p:spTree>
    <p:extLst>
      <p:ext uri="{BB962C8B-B14F-4D97-AF65-F5344CB8AC3E}">
        <p14:creationId xmlns:p14="http://schemas.microsoft.com/office/powerpoint/2010/main" val="263385525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F75ED-782A-C0F3-FCC5-56B1593D02EF}"/>
              </a:ext>
            </a:extLst>
          </p:cNvPr>
          <p:cNvSpPr>
            <a:spLocks noGrp="1"/>
          </p:cNvSpPr>
          <p:nvPr>
            <p:ph type="title"/>
          </p:nvPr>
        </p:nvSpPr>
        <p:spPr/>
        <p:txBody>
          <a:bodyPr/>
          <a:lstStyle/>
          <a:p>
            <a:r>
              <a:rPr lang="en-GB" dirty="0"/>
              <a:t>Financial pressure</a:t>
            </a:r>
          </a:p>
        </p:txBody>
      </p:sp>
      <p:sp>
        <p:nvSpPr>
          <p:cNvPr id="3" name="Text Placeholder 2">
            <a:extLst>
              <a:ext uri="{FF2B5EF4-FFF2-40B4-BE49-F238E27FC236}">
                <a16:creationId xmlns:a16="http://schemas.microsoft.com/office/drawing/2014/main" id="{FD108069-0E1E-E033-FB9B-71F7506AC690}"/>
              </a:ext>
            </a:extLst>
          </p:cNvPr>
          <p:cNvSpPr>
            <a:spLocks noGrp="1"/>
          </p:cNvSpPr>
          <p:nvPr>
            <p:ph type="body" sz="quarter" idx="15"/>
          </p:nvPr>
        </p:nvSpPr>
        <p:spPr/>
        <p:txBody>
          <a:bodyPr/>
          <a:lstStyle/>
          <a:p>
            <a:r>
              <a:rPr lang="en-GB" dirty="0"/>
              <a:t>If universities face continuing deficits, restructuring and tighter operating budgets, procurement will be expected to deliver measurable financial resilience. This means moving beyond procedural compliance into demand management, supplier leverage, spend analytics and commercial challenge. </a:t>
            </a:r>
          </a:p>
          <a:p>
            <a:r>
              <a:rPr lang="en-GB" dirty="0"/>
              <a:t>•	Renegotiate or re-compete high-value contracts where there is poor value. </a:t>
            </a:r>
          </a:p>
          <a:p>
            <a:r>
              <a:rPr lang="en-GB" dirty="0"/>
              <a:t>•	Challenge low-priority or duplicated spend. </a:t>
            </a:r>
          </a:p>
          <a:p>
            <a:r>
              <a:rPr lang="en-GB" dirty="0"/>
              <a:t>•	Use category plans to support institution-wide savings targets. </a:t>
            </a:r>
          </a:p>
          <a:p>
            <a:r>
              <a:rPr lang="en-GB" dirty="0"/>
              <a:t>•	Prioritise total cost of ownership, lifecycle cost and usage data. </a:t>
            </a:r>
          </a:p>
          <a:p>
            <a:endParaRPr lang="en-GB" dirty="0"/>
          </a:p>
        </p:txBody>
      </p:sp>
    </p:spTree>
    <p:extLst>
      <p:ext uri="{BB962C8B-B14F-4D97-AF65-F5344CB8AC3E}">
        <p14:creationId xmlns:p14="http://schemas.microsoft.com/office/powerpoint/2010/main" val="111178340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B63EC-A683-AAEA-AB56-2E26E72342D0}"/>
              </a:ext>
            </a:extLst>
          </p:cNvPr>
          <p:cNvSpPr>
            <a:spLocks noGrp="1"/>
          </p:cNvSpPr>
          <p:nvPr>
            <p:ph type="title"/>
          </p:nvPr>
        </p:nvSpPr>
        <p:spPr>
          <a:xfrm>
            <a:off x="642242" y="1325881"/>
            <a:ext cx="7525881" cy="568233"/>
          </a:xfrm>
        </p:spPr>
        <p:txBody>
          <a:bodyPr/>
          <a:lstStyle/>
          <a:p>
            <a:r>
              <a:rPr lang="en-GB" dirty="0"/>
              <a:t>Collaboration, mergers and shared services increase contract complexity</a:t>
            </a:r>
          </a:p>
        </p:txBody>
      </p:sp>
      <p:sp>
        <p:nvSpPr>
          <p:cNvPr id="3" name="Text Placeholder 2">
            <a:extLst>
              <a:ext uri="{FF2B5EF4-FFF2-40B4-BE49-F238E27FC236}">
                <a16:creationId xmlns:a16="http://schemas.microsoft.com/office/drawing/2014/main" id="{5AF02AAB-E894-AA73-F377-8C1BBFACD384}"/>
              </a:ext>
            </a:extLst>
          </p:cNvPr>
          <p:cNvSpPr>
            <a:spLocks noGrp="1"/>
          </p:cNvSpPr>
          <p:nvPr>
            <p:ph type="body" sz="quarter" idx="15"/>
          </p:nvPr>
        </p:nvSpPr>
        <p:spPr/>
        <p:txBody>
          <a:bodyPr/>
          <a:lstStyle/>
          <a:p>
            <a:endParaRPr lang="en-GB" dirty="0"/>
          </a:p>
        </p:txBody>
      </p:sp>
    </p:spTree>
    <p:extLst>
      <p:ext uri="{BB962C8B-B14F-4D97-AF65-F5344CB8AC3E}">
        <p14:creationId xmlns:p14="http://schemas.microsoft.com/office/powerpoint/2010/main" val="17126011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38F15-5167-C9ED-E469-4EC7B9B67A0E}"/>
              </a:ext>
            </a:extLst>
          </p:cNvPr>
          <p:cNvSpPr>
            <a:spLocks noGrp="1"/>
          </p:cNvSpPr>
          <p:nvPr>
            <p:ph type="title"/>
          </p:nvPr>
        </p:nvSpPr>
        <p:spPr/>
        <p:txBody>
          <a:bodyPr/>
          <a:lstStyle/>
          <a:p>
            <a:r>
              <a:rPr lang="en-GB" dirty="0"/>
              <a:t>Collaboration, mergers and shared services increase contract complexity</a:t>
            </a:r>
          </a:p>
        </p:txBody>
      </p:sp>
      <p:sp>
        <p:nvSpPr>
          <p:cNvPr id="3" name="Text Placeholder 2">
            <a:extLst>
              <a:ext uri="{FF2B5EF4-FFF2-40B4-BE49-F238E27FC236}">
                <a16:creationId xmlns:a16="http://schemas.microsoft.com/office/drawing/2014/main" id="{5BF48E4F-6501-B655-511A-359ED1724902}"/>
              </a:ext>
            </a:extLst>
          </p:cNvPr>
          <p:cNvSpPr>
            <a:spLocks noGrp="1"/>
          </p:cNvSpPr>
          <p:nvPr>
            <p:ph type="body" sz="quarter" idx="15"/>
          </p:nvPr>
        </p:nvSpPr>
        <p:spPr/>
        <p:txBody>
          <a:bodyPr/>
          <a:lstStyle/>
          <a:p>
            <a:r>
              <a:rPr lang="en-GB" dirty="0"/>
              <a:t>More alliances, federations, shared services and potential mergers will make procurement more complex. Teams may need to integrate different supplier bases, align contract terms and manage inherited liabilities. </a:t>
            </a:r>
          </a:p>
          <a:p>
            <a:r>
              <a:rPr lang="en-GB" dirty="0"/>
              <a:t>•	Map key contracts before collaboration or restructuring activity. </a:t>
            </a:r>
          </a:p>
          <a:p>
            <a:r>
              <a:rPr lang="en-GB" dirty="0"/>
              <a:t>•	Identify contracts requiring consent, assignment or novation. </a:t>
            </a:r>
          </a:p>
          <a:p>
            <a:r>
              <a:rPr lang="en-GB" dirty="0"/>
              <a:t>•	Plan supplier consolidation carefully to avoid service disruption. </a:t>
            </a:r>
          </a:p>
          <a:p>
            <a:r>
              <a:rPr lang="en-GB" dirty="0"/>
              <a:t>•	Build exit plans and transition support into strategic contracts</a:t>
            </a:r>
          </a:p>
          <a:p>
            <a:endParaRPr lang="en-GB" dirty="0"/>
          </a:p>
        </p:txBody>
      </p:sp>
    </p:spTree>
    <p:extLst>
      <p:ext uri="{BB962C8B-B14F-4D97-AF65-F5344CB8AC3E}">
        <p14:creationId xmlns:p14="http://schemas.microsoft.com/office/powerpoint/2010/main" val="147504799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35E22-AE95-3ADC-F321-C779388E832E}"/>
              </a:ext>
            </a:extLst>
          </p:cNvPr>
          <p:cNvSpPr>
            <a:spLocks noGrp="1"/>
          </p:cNvSpPr>
          <p:nvPr>
            <p:ph type="title"/>
          </p:nvPr>
        </p:nvSpPr>
        <p:spPr/>
        <p:txBody>
          <a:bodyPr/>
          <a:lstStyle/>
          <a:p>
            <a:r>
              <a:rPr lang="en-GB" dirty="0"/>
              <a:t>AI creates new buying categories and new risk controls </a:t>
            </a:r>
          </a:p>
        </p:txBody>
      </p:sp>
      <p:sp>
        <p:nvSpPr>
          <p:cNvPr id="3" name="Text Placeholder 2">
            <a:extLst>
              <a:ext uri="{FF2B5EF4-FFF2-40B4-BE49-F238E27FC236}">
                <a16:creationId xmlns:a16="http://schemas.microsoft.com/office/drawing/2014/main" id="{9FBFAE74-98E6-2953-2881-3BE089BD3B2B}"/>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220869771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EBED3-26C7-3EA1-A222-1854F745479E}"/>
              </a:ext>
            </a:extLst>
          </p:cNvPr>
          <p:cNvSpPr>
            <a:spLocks noGrp="1"/>
          </p:cNvSpPr>
          <p:nvPr>
            <p:ph type="title"/>
          </p:nvPr>
        </p:nvSpPr>
        <p:spPr>
          <a:xfrm>
            <a:off x="642242" y="1325881"/>
            <a:ext cx="7525881" cy="620485"/>
          </a:xfrm>
        </p:spPr>
        <p:txBody>
          <a:bodyPr/>
          <a:lstStyle/>
          <a:p>
            <a:r>
              <a:rPr lang="en-GB" dirty="0"/>
              <a:t>AI creates new buying categories and new risk controls </a:t>
            </a:r>
          </a:p>
        </p:txBody>
      </p:sp>
      <p:sp>
        <p:nvSpPr>
          <p:cNvPr id="3" name="Text Placeholder 2">
            <a:extLst>
              <a:ext uri="{FF2B5EF4-FFF2-40B4-BE49-F238E27FC236}">
                <a16:creationId xmlns:a16="http://schemas.microsoft.com/office/drawing/2014/main" id="{EB20E2F6-4D01-E5EF-AD1F-DF1D966CFFED}"/>
              </a:ext>
            </a:extLst>
          </p:cNvPr>
          <p:cNvSpPr>
            <a:spLocks noGrp="1"/>
          </p:cNvSpPr>
          <p:nvPr>
            <p:ph type="body" sz="quarter" idx="15"/>
          </p:nvPr>
        </p:nvSpPr>
        <p:spPr/>
        <p:txBody>
          <a:bodyPr/>
          <a:lstStyle/>
          <a:p>
            <a:r>
              <a:rPr lang="en-GB" dirty="0"/>
              <a:t>AI adoption will create demand for learning platforms, predictive analytics, student support tools, research systems and assessment integrity solutions. Procurement will need to manage risks around student data, intellectual property, algorithmic transparency, bias, cyber security and vendor lock-in. </a:t>
            </a:r>
          </a:p>
          <a:p>
            <a:r>
              <a:rPr lang="en-GB" dirty="0"/>
              <a:t>•	Require AI-specific due diligence before contract award. </a:t>
            </a:r>
          </a:p>
          <a:p>
            <a:r>
              <a:rPr lang="en-GB" dirty="0"/>
              <a:t>•	Include clauses on data use, model training, IP, audit rights and explainability. </a:t>
            </a:r>
          </a:p>
          <a:p>
            <a:r>
              <a:rPr lang="en-GB" dirty="0"/>
              <a:t>•	Assess whether suppliers have adequate cyber and privacy controls. </a:t>
            </a:r>
          </a:p>
          <a:p>
            <a:r>
              <a:rPr lang="en-GB" dirty="0"/>
              <a:t>•	Avoid uncontrolled pilots that bypass procurement governance. </a:t>
            </a:r>
          </a:p>
          <a:p>
            <a:endParaRPr lang="en-GB" dirty="0"/>
          </a:p>
        </p:txBody>
      </p:sp>
    </p:spTree>
    <p:extLst>
      <p:ext uri="{BB962C8B-B14F-4D97-AF65-F5344CB8AC3E}">
        <p14:creationId xmlns:p14="http://schemas.microsoft.com/office/powerpoint/2010/main" val="387222176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706F4-D22E-5844-6B99-D3D1FE46CDC9}"/>
              </a:ext>
            </a:extLst>
          </p:cNvPr>
          <p:cNvSpPr>
            <a:spLocks noGrp="1"/>
          </p:cNvSpPr>
          <p:nvPr>
            <p:ph type="title"/>
          </p:nvPr>
        </p:nvSpPr>
        <p:spPr/>
        <p:txBody>
          <a:bodyPr/>
          <a:lstStyle/>
          <a:p>
            <a:r>
              <a:rPr lang="en-GB" dirty="0"/>
              <a:t>Skills and employability policy reshapes the supply base </a:t>
            </a:r>
          </a:p>
        </p:txBody>
      </p:sp>
      <p:sp>
        <p:nvSpPr>
          <p:cNvPr id="3" name="Text Placeholder 2">
            <a:extLst>
              <a:ext uri="{FF2B5EF4-FFF2-40B4-BE49-F238E27FC236}">
                <a16:creationId xmlns:a16="http://schemas.microsoft.com/office/drawing/2014/main" id="{FC88C952-724F-72D1-2DD2-98AE868615EC}"/>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267326957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33EEA-8340-1341-2E21-310256DEB31F}"/>
              </a:ext>
            </a:extLst>
          </p:cNvPr>
          <p:cNvSpPr>
            <a:spLocks noGrp="1"/>
          </p:cNvSpPr>
          <p:nvPr>
            <p:ph type="title"/>
          </p:nvPr>
        </p:nvSpPr>
        <p:spPr/>
        <p:txBody>
          <a:bodyPr/>
          <a:lstStyle/>
          <a:p>
            <a:r>
              <a:rPr lang="en-GB"/>
              <a:t>Skills and employability policy reshapes the supply base </a:t>
            </a:r>
            <a:endParaRPr lang="en-GB" dirty="0"/>
          </a:p>
        </p:txBody>
      </p:sp>
      <p:sp>
        <p:nvSpPr>
          <p:cNvPr id="3" name="Text Placeholder 2">
            <a:extLst>
              <a:ext uri="{FF2B5EF4-FFF2-40B4-BE49-F238E27FC236}">
                <a16:creationId xmlns:a16="http://schemas.microsoft.com/office/drawing/2014/main" id="{7E194B9B-0E82-1600-E512-17CC20A0A145}"/>
              </a:ext>
            </a:extLst>
          </p:cNvPr>
          <p:cNvSpPr>
            <a:spLocks noGrp="1"/>
          </p:cNvSpPr>
          <p:nvPr>
            <p:ph type="body" sz="quarter" idx="15"/>
          </p:nvPr>
        </p:nvSpPr>
        <p:spPr/>
        <p:txBody>
          <a:bodyPr/>
          <a:lstStyle/>
          <a:p>
            <a:r>
              <a:rPr lang="en-GB" dirty="0"/>
              <a:t>As higher education is pulled closer to regional skills priorities, procurement will be asked to support employer engagement, apprenticeships, placements, modular learning and lifelong learning. The value of a supplier may increasingly depend on whether it contributes to student outcomes and regional economic impact. </a:t>
            </a:r>
          </a:p>
          <a:p>
            <a:r>
              <a:rPr lang="en-GB" dirty="0"/>
              <a:t>•	Introduce questions on employer links, student outcomes and social value. </a:t>
            </a:r>
          </a:p>
          <a:p>
            <a:r>
              <a:rPr lang="en-GB" dirty="0"/>
              <a:t>•	Develop frameworks for placement, careers, apprenticeship and skills 	partners. </a:t>
            </a:r>
          </a:p>
          <a:p>
            <a:r>
              <a:rPr lang="en-GB" dirty="0"/>
              <a:t>•	Align procurement priorities with institutional civic and regional strategy. </a:t>
            </a:r>
          </a:p>
          <a:p>
            <a:r>
              <a:rPr lang="en-GB" dirty="0"/>
              <a:t>•	Use outcome-based measures where appropriate. </a:t>
            </a:r>
          </a:p>
          <a:p>
            <a:endParaRPr lang="en-GB" dirty="0"/>
          </a:p>
        </p:txBody>
      </p:sp>
    </p:spTree>
    <p:extLst>
      <p:ext uri="{BB962C8B-B14F-4D97-AF65-F5344CB8AC3E}">
        <p14:creationId xmlns:p14="http://schemas.microsoft.com/office/powerpoint/2010/main" val="146064555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25F3F-F785-8AE7-7B89-31C0BB061C11}"/>
              </a:ext>
            </a:extLst>
          </p:cNvPr>
          <p:cNvSpPr>
            <a:spLocks noGrp="1"/>
          </p:cNvSpPr>
          <p:nvPr>
            <p:ph type="title"/>
          </p:nvPr>
        </p:nvSpPr>
        <p:spPr/>
        <p:txBody>
          <a:bodyPr/>
          <a:lstStyle/>
          <a:p>
            <a:r>
              <a:rPr lang="en-GB" dirty="0"/>
              <a:t>Campus change affects estates and facilities procurement </a:t>
            </a:r>
          </a:p>
        </p:txBody>
      </p:sp>
      <p:sp>
        <p:nvSpPr>
          <p:cNvPr id="3" name="Text Placeholder 2">
            <a:extLst>
              <a:ext uri="{FF2B5EF4-FFF2-40B4-BE49-F238E27FC236}">
                <a16:creationId xmlns:a16="http://schemas.microsoft.com/office/drawing/2014/main" id="{EFE4EA64-4543-4CDF-02A4-71A12E7441C2}"/>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150420590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04AD3-696E-FF89-1091-9249D2488DD4}"/>
              </a:ext>
            </a:extLst>
          </p:cNvPr>
          <p:cNvSpPr>
            <a:spLocks noGrp="1"/>
          </p:cNvSpPr>
          <p:nvPr>
            <p:ph type="title"/>
          </p:nvPr>
        </p:nvSpPr>
        <p:spPr/>
        <p:txBody>
          <a:bodyPr/>
          <a:lstStyle/>
          <a:p>
            <a:r>
              <a:rPr lang="en-GB" dirty="0"/>
              <a:t>Campus change affects estates and facilities procurement </a:t>
            </a:r>
          </a:p>
        </p:txBody>
      </p:sp>
      <p:sp>
        <p:nvSpPr>
          <p:cNvPr id="3" name="Text Placeholder 2">
            <a:extLst>
              <a:ext uri="{FF2B5EF4-FFF2-40B4-BE49-F238E27FC236}">
                <a16:creationId xmlns:a16="http://schemas.microsoft.com/office/drawing/2014/main" id="{D3865E20-E375-E21E-DEDE-38E86EA8057F}"/>
              </a:ext>
            </a:extLst>
          </p:cNvPr>
          <p:cNvSpPr>
            <a:spLocks noGrp="1"/>
          </p:cNvSpPr>
          <p:nvPr>
            <p:ph type="body" sz="quarter" idx="15"/>
          </p:nvPr>
        </p:nvSpPr>
        <p:spPr/>
        <p:txBody>
          <a:bodyPr/>
          <a:lstStyle/>
          <a:p>
            <a:r>
              <a:rPr lang="en-GB" dirty="0"/>
              <a:t>The campus is likely to remain important, but its purpose may shift towards belonging, support, applied learning and employability. Procurement teams will need to support estate rationalisation while enabling investment in spaces that improve student experience and operational efficiency. </a:t>
            </a:r>
          </a:p>
          <a:p>
            <a:r>
              <a:rPr lang="en-GB" dirty="0"/>
              <a:t>•	Scrutinise facilities management and maintenance contracts for efficiency. </a:t>
            </a:r>
          </a:p>
          <a:p>
            <a:r>
              <a:rPr lang="en-GB" dirty="0"/>
              <a:t>•	Support energy efficiency, decarbonisation and space utilisation projects. </a:t>
            </a:r>
          </a:p>
          <a:p>
            <a:r>
              <a:rPr lang="en-GB" dirty="0"/>
              <a:t>•	Prioritise flexible learning and wellbeing spaces where business cases are 	strong. </a:t>
            </a:r>
          </a:p>
          <a:p>
            <a:r>
              <a:rPr lang="en-GB" dirty="0"/>
              <a:t>•	Use procurement to reduce estate-related fixed costs. </a:t>
            </a:r>
          </a:p>
          <a:p>
            <a:endParaRPr lang="en-GB" dirty="0"/>
          </a:p>
        </p:txBody>
      </p:sp>
    </p:spTree>
    <p:extLst>
      <p:ext uri="{BB962C8B-B14F-4D97-AF65-F5344CB8AC3E}">
        <p14:creationId xmlns:p14="http://schemas.microsoft.com/office/powerpoint/2010/main" val="413642775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DC34B-B952-1075-441B-0649594D3803}"/>
              </a:ext>
            </a:extLst>
          </p:cNvPr>
          <p:cNvSpPr>
            <a:spLocks noGrp="1"/>
          </p:cNvSpPr>
          <p:nvPr>
            <p:ph type="title"/>
          </p:nvPr>
        </p:nvSpPr>
        <p:spPr/>
        <p:txBody>
          <a:bodyPr/>
          <a:lstStyle/>
          <a:p>
            <a:r>
              <a:rPr lang="en-GB" dirty="0"/>
              <a:t>Student uncertainty requires more flexible contracting </a:t>
            </a:r>
          </a:p>
        </p:txBody>
      </p:sp>
      <p:sp>
        <p:nvSpPr>
          <p:cNvPr id="3" name="Text Placeholder 2">
            <a:extLst>
              <a:ext uri="{FF2B5EF4-FFF2-40B4-BE49-F238E27FC236}">
                <a16:creationId xmlns:a16="http://schemas.microsoft.com/office/drawing/2014/main" id="{935E6382-D3A1-46E8-0E47-2B01A61FB65D}"/>
              </a:ext>
            </a:extLst>
          </p:cNvPr>
          <p:cNvSpPr>
            <a:spLocks noGrp="1"/>
          </p:cNvSpPr>
          <p:nvPr>
            <p:ph type="body" sz="quarter" idx="15"/>
          </p:nvPr>
        </p:nvSpPr>
        <p:spPr/>
        <p:txBody>
          <a:bodyPr/>
          <a:lstStyle/>
          <a:p>
            <a:endParaRPr lang="en-GB" dirty="0"/>
          </a:p>
        </p:txBody>
      </p:sp>
    </p:spTree>
    <p:extLst>
      <p:ext uri="{BB962C8B-B14F-4D97-AF65-F5344CB8AC3E}">
        <p14:creationId xmlns:p14="http://schemas.microsoft.com/office/powerpoint/2010/main" val="424527180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1788-F205-B561-8315-01176848C47F}"/>
              </a:ext>
            </a:extLst>
          </p:cNvPr>
          <p:cNvSpPr>
            <a:spLocks noGrp="1"/>
          </p:cNvSpPr>
          <p:nvPr>
            <p:ph type="title"/>
          </p:nvPr>
        </p:nvSpPr>
        <p:spPr/>
        <p:txBody>
          <a:bodyPr/>
          <a:lstStyle/>
          <a:p>
            <a:r>
              <a:rPr lang="en-GB" dirty="0"/>
              <a:t>Student uncertainty requires more flexible contracting </a:t>
            </a:r>
          </a:p>
        </p:txBody>
      </p:sp>
      <p:sp>
        <p:nvSpPr>
          <p:cNvPr id="3" name="Text Placeholder 2">
            <a:extLst>
              <a:ext uri="{FF2B5EF4-FFF2-40B4-BE49-F238E27FC236}">
                <a16:creationId xmlns:a16="http://schemas.microsoft.com/office/drawing/2014/main" id="{2F31D931-60C5-6DCD-917B-E10E3C95BDA4}"/>
              </a:ext>
            </a:extLst>
          </p:cNvPr>
          <p:cNvSpPr>
            <a:spLocks noGrp="1"/>
          </p:cNvSpPr>
          <p:nvPr>
            <p:ph type="body" sz="quarter" idx="15"/>
          </p:nvPr>
        </p:nvSpPr>
        <p:spPr/>
        <p:txBody>
          <a:bodyPr/>
          <a:lstStyle/>
          <a:p>
            <a:r>
              <a:rPr lang="en-GB" dirty="0"/>
              <a:t>Reliance on international student income creates budget volatility. Procurement teams should avoid locking universities into long-term fixed-cost arrangements that become unaffordable if recruitment drops. </a:t>
            </a:r>
          </a:p>
          <a:p>
            <a:r>
              <a:rPr lang="en-GB" dirty="0"/>
              <a:t>•	Use scalable pricing and volume bands. </a:t>
            </a:r>
          </a:p>
          <a:p>
            <a:r>
              <a:rPr lang="en-GB" dirty="0"/>
              <a:t>•	Build in break clauses and review points. </a:t>
            </a:r>
          </a:p>
          <a:p>
            <a:r>
              <a:rPr lang="en-GB" dirty="0"/>
              <a:t>•	Stress-test long-term contracts against downside recruitment scenarios. </a:t>
            </a:r>
          </a:p>
          <a:p>
            <a:r>
              <a:rPr lang="en-GB" dirty="0"/>
              <a:t>•	Avoid supplier commitments that depend on optimistic income forecasts. </a:t>
            </a:r>
          </a:p>
          <a:p>
            <a:endParaRPr lang="en-GB" dirty="0"/>
          </a:p>
        </p:txBody>
      </p:sp>
    </p:spTree>
    <p:extLst>
      <p:ext uri="{BB962C8B-B14F-4D97-AF65-F5344CB8AC3E}">
        <p14:creationId xmlns:p14="http://schemas.microsoft.com/office/powerpoint/2010/main" val="338297834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D84A7-CA93-1B9B-4BFA-B12A08F5AB17}"/>
              </a:ext>
            </a:extLst>
          </p:cNvPr>
          <p:cNvSpPr>
            <a:spLocks noGrp="1"/>
          </p:cNvSpPr>
          <p:nvPr>
            <p:ph type="title"/>
          </p:nvPr>
        </p:nvSpPr>
        <p:spPr/>
        <p:txBody>
          <a:bodyPr/>
          <a:lstStyle/>
          <a:p>
            <a:r>
              <a:rPr lang="en-GB" dirty="0"/>
              <a:t>Regulation and governance increase assurance expectations </a:t>
            </a:r>
          </a:p>
        </p:txBody>
      </p:sp>
      <p:sp>
        <p:nvSpPr>
          <p:cNvPr id="3" name="Text Placeholder 2">
            <a:extLst>
              <a:ext uri="{FF2B5EF4-FFF2-40B4-BE49-F238E27FC236}">
                <a16:creationId xmlns:a16="http://schemas.microsoft.com/office/drawing/2014/main" id="{0FB1FF5C-7AD4-A84E-F30F-AE6DDA86C416}"/>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190364160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FD621-DDF8-4B4E-C391-A47EA4CFF00A}"/>
              </a:ext>
            </a:extLst>
          </p:cNvPr>
          <p:cNvSpPr>
            <a:spLocks noGrp="1"/>
          </p:cNvSpPr>
          <p:nvPr>
            <p:ph type="title"/>
          </p:nvPr>
        </p:nvSpPr>
        <p:spPr/>
        <p:txBody>
          <a:bodyPr/>
          <a:lstStyle/>
          <a:p>
            <a:r>
              <a:rPr lang="en-GB" dirty="0"/>
              <a:t>Regulation and governance increase assurance expectations </a:t>
            </a:r>
          </a:p>
        </p:txBody>
      </p:sp>
      <p:sp>
        <p:nvSpPr>
          <p:cNvPr id="3" name="Text Placeholder 2">
            <a:extLst>
              <a:ext uri="{FF2B5EF4-FFF2-40B4-BE49-F238E27FC236}">
                <a16:creationId xmlns:a16="http://schemas.microsoft.com/office/drawing/2014/main" id="{DFB9DD72-7E59-E0C7-6F6F-17F5A9DA8BFD}"/>
              </a:ext>
            </a:extLst>
          </p:cNvPr>
          <p:cNvSpPr>
            <a:spLocks noGrp="1"/>
          </p:cNvSpPr>
          <p:nvPr>
            <p:ph type="body" sz="quarter" idx="15"/>
          </p:nvPr>
        </p:nvSpPr>
        <p:spPr/>
        <p:txBody>
          <a:bodyPr/>
          <a:lstStyle/>
          <a:p>
            <a:r>
              <a:rPr lang="en-GB" dirty="0"/>
              <a:t>Regulators, boards and audit committees are likely to expect better evidence that procurement supports value for money, financial sustainability, quality, student protection and responsible governance. </a:t>
            </a:r>
          </a:p>
          <a:p>
            <a:r>
              <a:rPr lang="en-GB" dirty="0"/>
              <a:t>•	Maintain clear audit trails for major procurements. </a:t>
            </a:r>
          </a:p>
          <a:p>
            <a:r>
              <a:rPr lang="en-GB" dirty="0"/>
              <a:t>•	Improve contract management and performance reporting. </a:t>
            </a:r>
          </a:p>
          <a:p>
            <a:r>
              <a:rPr lang="en-GB" dirty="0"/>
              <a:t>•	Track savings, avoided costs, risk reduction and social value delivery. </a:t>
            </a:r>
          </a:p>
          <a:p>
            <a:r>
              <a:rPr lang="en-GB" dirty="0"/>
              <a:t>•	Ensure high-risk partnership and franchising arrangements receive enhanced 	due diligence. </a:t>
            </a:r>
          </a:p>
          <a:p>
            <a:endParaRPr lang="en-GB" dirty="0"/>
          </a:p>
        </p:txBody>
      </p:sp>
    </p:spTree>
    <p:extLst>
      <p:ext uri="{BB962C8B-B14F-4D97-AF65-F5344CB8AC3E}">
        <p14:creationId xmlns:p14="http://schemas.microsoft.com/office/powerpoint/2010/main" val="383375252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F7616-A935-468F-09C2-CA60F338757E}"/>
              </a:ext>
            </a:extLst>
          </p:cNvPr>
          <p:cNvSpPr>
            <a:spLocks noGrp="1"/>
          </p:cNvSpPr>
          <p:nvPr>
            <p:ph type="title"/>
          </p:nvPr>
        </p:nvSpPr>
        <p:spPr/>
        <p:txBody>
          <a:bodyPr/>
          <a:lstStyle/>
          <a:p>
            <a:r>
              <a:rPr lang="en-GB" dirty="0"/>
              <a:t>Sustainability, social value and civic impact become procurement priorities </a:t>
            </a:r>
          </a:p>
        </p:txBody>
      </p:sp>
      <p:sp>
        <p:nvSpPr>
          <p:cNvPr id="3" name="Text Placeholder 2">
            <a:extLst>
              <a:ext uri="{FF2B5EF4-FFF2-40B4-BE49-F238E27FC236}">
                <a16:creationId xmlns:a16="http://schemas.microsoft.com/office/drawing/2014/main" id="{E5386C72-214F-C669-CE41-C1F912B8D17C}"/>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95356344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BF025-E7C4-3695-C1F6-210157CF1812}"/>
              </a:ext>
            </a:extLst>
          </p:cNvPr>
          <p:cNvSpPr>
            <a:spLocks noGrp="1"/>
          </p:cNvSpPr>
          <p:nvPr>
            <p:ph type="title"/>
          </p:nvPr>
        </p:nvSpPr>
        <p:spPr>
          <a:xfrm>
            <a:off x="642242" y="1325881"/>
            <a:ext cx="7525881" cy="620485"/>
          </a:xfrm>
        </p:spPr>
        <p:txBody>
          <a:bodyPr/>
          <a:lstStyle/>
          <a:p>
            <a:r>
              <a:rPr lang="en-GB" dirty="0"/>
              <a:t>Sustainability, social value and civic impact become procurement priorities </a:t>
            </a:r>
          </a:p>
        </p:txBody>
      </p:sp>
      <p:sp>
        <p:nvSpPr>
          <p:cNvPr id="3" name="Text Placeholder 2">
            <a:extLst>
              <a:ext uri="{FF2B5EF4-FFF2-40B4-BE49-F238E27FC236}">
                <a16:creationId xmlns:a16="http://schemas.microsoft.com/office/drawing/2014/main" id="{F777284A-81CD-D0DF-5A81-D1E10C018BFE}"/>
              </a:ext>
            </a:extLst>
          </p:cNvPr>
          <p:cNvSpPr>
            <a:spLocks noGrp="1"/>
          </p:cNvSpPr>
          <p:nvPr>
            <p:ph type="body" sz="quarter" idx="15"/>
          </p:nvPr>
        </p:nvSpPr>
        <p:spPr/>
        <p:txBody>
          <a:bodyPr/>
          <a:lstStyle/>
          <a:p>
            <a:r>
              <a:rPr lang="en-GB" dirty="0"/>
              <a:t>Universities will need to demonstrate public value and civic contribution. Procurement is one of the most direct ways to evidence that through supplier behaviour, local economic impact, net zero commitments, apprenticeships, jobs and SME participation. </a:t>
            </a:r>
          </a:p>
          <a:p>
            <a:r>
              <a:rPr lang="en-GB" dirty="0"/>
              <a:t>•	Make social value evidence practical and measurable. </a:t>
            </a:r>
          </a:p>
          <a:p>
            <a:r>
              <a:rPr lang="en-GB" dirty="0"/>
              <a:t>•	Avoid over-complex requirements that exclude SMEs unnecessarily. </a:t>
            </a:r>
          </a:p>
          <a:p>
            <a:r>
              <a:rPr lang="en-GB" dirty="0"/>
              <a:t>•	Track supplier performance against net zero and social value commitments. </a:t>
            </a:r>
          </a:p>
          <a:p>
            <a:r>
              <a:rPr lang="en-GB" dirty="0"/>
              <a:t>•	Use procurement data to evidence institutional civic impact. </a:t>
            </a:r>
          </a:p>
          <a:p>
            <a:endParaRPr lang="en-GB" dirty="0"/>
          </a:p>
        </p:txBody>
      </p:sp>
    </p:spTree>
    <p:extLst>
      <p:ext uri="{BB962C8B-B14F-4D97-AF65-F5344CB8AC3E}">
        <p14:creationId xmlns:p14="http://schemas.microsoft.com/office/powerpoint/2010/main" val="344455324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9184-ED6A-AC69-79FC-C93834C3EB44}"/>
              </a:ext>
            </a:extLst>
          </p:cNvPr>
          <p:cNvSpPr>
            <a:spLocks noGrp="1"/>
          </p:cNvSpPr>
          <p:nvPr>
            <p:ph type="title"/>
          </p:nvPr>
        </p:nvSpPr>
        <p:spPr/>
        <p:txBody>
          <a:bodyPr/>
          <a:lstStyle/>
          <a:p>
            <a:r>
              <a:rPr lang="en-GB" dirty="0"/>
              <a:t>Cyber security and data resilience become routine procurement concerns </a:t>
            </a:r>
          </a:p>
        </p:txBody>
      </p:sp>
      <p:sp>
        <p:nvSpPr>
          <p:cNvPr id="3" name="Text Placeholder 2">
            <a:extLst>
              <a:ext uri="{FF2B5EF4-FFF2-40B4-BE49-F238E27FC236}">
                <a16:creationId xmlns:a16="http://schemas.microsoft.com/office/drawing/2014/main" id="{A76DF8A7-6796-3B71-56E1-5767E0321AA2}"/>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73262991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7215A-3E8D-B894-FF47-D4846330A69E}"/>
              </a:ext>
            </a:extLst>
          </p:cNvPr>
          <p:cNvSpPr>
            <a:spLocks noGrp="1"/>
          </p:cNvSpPr>
          <p:nvPr>
            <p:ph type="title"/>
          </p:nvPr>
        </p:nvSpPr>
        <p:spPr/>
        <p:txBody>
          <a:bodyPr/>
          <a:lstStyle/>
          <a:p>
            <a:r>
              <a:rPr lang="en-GB" dirty="0"/>
              <a:t>Cyber security and data resilience become routine procurement concerns </a:t>
            </a:r>
          </a:p>
        </p:txBody>
      </p:sp>
      <p:sp>
        <p:nvSpPr>
          <p:cNvPr id="3" name="Text Placeholder 2">
            <a:extLst>
              <a:ext uri="{FF2B5EF4-FFF2-40B4-BE49-F238E27FC236}">
                <a16:creationId xmlns:a16="http://schemas.microsoft.com/office/drawing/2014/main" id="{B689B573-FE30-6B99-85E5-2BA071E28110}"/>
              </a:ext>
            </a:extLst>
          </p:cNvPr>
          <p:cNvSpPr>
            <a:spLocks noGrp="1"/>
          </p:cNvSpPr>
          <p:nvPr>
            <p:ph type="body" sz="quarter" idx="15"/>
          </p:nvPr>
        </p:nvSpPr>
        <p:spPr/>
        <p:txBody>
          <a:bodyPr/>
          <a:lstStyle/>
          <a:p>
            <a:r>
              <a:rPr lang="en-GB" dirty="0"/>
              <a:t>Digital dependency, AI use and remote/hybrid delivery increase exposure to third-party cyber risk. Procurement should treat supplier resilience as a core evaluation criterion, particularly for systems handling student, staff, financial or research data. </a:t>
            </a:r>
          </a:p>
          <a:p>
            <a:r>
              <a:rPr lang="en-GB" dirty="0"/>
              <a:t>•	Embed cyber assurance in tender evaluation. </a:t>
            </a:r>
          </a:p>
          <a:p>
            <a:r>
              <a:rPr lang="en-GB" dirty="0"/>
              <a:t>•	Require incident notification, business continuity and disaster recovery 	provisions. </a:t>
            </a:r>
          </a:p>
          <a:p>
            <a:r>
              <a:rPr lang="en-GB" dirty="0"/>
              <a:t>•	Assess subcontractors and cloud hosting arrangements. </a:t>
            </a:r>
          </a:p>
          <a:p>
            <a:r>
              <a:rPr lang="en-GB" dirty="0"/>
              <a:t>•	Coordinate procurement, IT, legal and information governance reviews. </a:t>
            </a:r>
          </a:p>
          <a:p>
            <a:endParaRPr lang="en-GB" dirty="0"/>
          </a:p>
        </p:txBody>
      </p:sp>
    </p:spTree>
    <p:extLst>
      <p:ext uri="{BB962C8B-B14F-4D97-AF65-F5344CB8AC3E}">
        <p14:creationId xmlns:p14="http://schemas.microsoft.com/office/powerpoint/2010/main" val="278169548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EEC95-AFCB-9B0C-CC6C-0F20C97B4A82}"/>
              </a:ext>
            </a:extLst>
          </p:cNvPr>
          <p:cNvSpPr>
            <a:spLocks noGrp="1"/>
          </p:cNvSpPr>
          <p:nvPr>
            <p:ph type="title"/>
          </p:nvPr>
        </p:nvSpPr>
        <p:spPr/>
        <p:txBody>
          <a:bodyPr/>
          <a:lstStyle/>
          <a:p>
            <a:r>
              <a:rPr lang="en-GB" dirty="0"/>
              <a:t>Suggested 90-day procurement response </a:t>
            </a:r>
            <a:br>
              <a:rPr lang="en-GB" dirty="0"/>
            </a:br>
            <a:endParaRPr lang="en-GB" dirty="0"/>
          </a:p>
        </p:txBody>
      </p:sp>
      <p:sp>
        <p:nvSpPr>
          <p:cNvPr id="3" name="Text Placeholder 2">
            <a:extLst>
              <a:ext uri="{FF2B5EF4-FFF2-40B4-BE49-F238E27FC236}">
                <a16:creationId xmlns:a16="http://schemas.microsoft.com/office/drawing/2014/main" id="{E54E9E56-CFB4-3DDA-DBB7-CF2AB94F5EBE}"/>
              </a:ext>
            </a:extLst>
          </p:cNvPr>
          <p:cNvSpPr>
            <a:spLocks noGrp="1"/>
          </p:cNvSpPr>
          <p:nvPr>
            <p:ph type="body" sz="quarter" idx="15"/>
          </p:nvPr>
        </p:nvSpPr>
        <p:spPr/>
        <p:txBody>
          <a:bodyPr/>
          <a:lstStyle/>
          <a:p>
            <a:r>
              <a:rPr lang="en-GB" dirty="0"/>
              <a:t>•	Identify the top 20 contracts by value, risk and strategic dependency. </a:t>
            </a:r>
          </a:p>
          <a:p>
            <a:r>
              <a:rPr lang="en-GB" dirty="0"/>
              <a:t>•	Create or refresh category plans for digital, estates, professional services, 	student systems and facilities management. </a:t>
            </a:r>
          </a:p>
          <a:p>
            <a:r>
              <a:rPr lang="en-GB" dirty="0"/>
              <a:t>•	Review contract flexibility, break clauses, benchmarking rights and exit 	provisions. </a:t>
            </a:r>
          </a:p>
          <a:p>
            <a:r>
              <a:rPr lang="en-GB" dirty="0"/>
              <a:t>•	Introduce AI, cyber, data and social value controls into tender templates. </a:t>
            </a:r>
          </a:p>
          <a:p>
            <a:r>
              <a:rPr lang="en-GB" dirty="0"/>
              <a:t>•	Prepare a board-level procurement dashboard showing savings, risk, contract 	performance and social value. </a:t>
            </a:r>
          </a:p>
          <a:p>
            <a:endParaRPr lang="en-GB" dirty="0"/>
          </a:p>
        </p:txBody>
      </p:sp>
    </p:spTree>
    <p:extLst>
      <p:ext uri="{BB962C8B-B14F-4D97-AF65-F5344CB8AC3E}">
        <p14:creationId xmlns:p14="http://schemas.microsoft.com/office/powerpoint/2010/main" val="155558268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094259-7522-8E4C-93B4-CA375122F4AF}"/>
              </a:ext>
            </a:extLst>
          </p:cNvPr>
          <p:cNvSpPr>
            <a:spLocks noGrp="1"/>
          </p:cNvSpPr>
          <p:nvPr>
            <p:ph type="body" sz="quarter" idx="13"/>
          </p:nvPr>
        </p:nvSpPr>
        <p:spPr/>
        <p:txBody>
          <a:bodyPr/>
          <a:lstStyle/>
          <a:p>
            <a:r>
              <a:rPr lang="en-GB" dirty="0"/>
              <a:t>That’s it!</a:t>
            </a:r>
          </a:p>
        </p:txBody>
      </p:sp>
      <p:sp>
        <p:nvSpPr>
          <p:cNvPr id="3" name="Text Placeholder 2">
            <a:extLst>
              <a:ext uri="{FF2B5EF4-FFF2-40B4-BE49-F238E27FC236}">
                <a16:creationId xmlns:a16="http://schemas.microsoft.com/office/drawing/2014/main" id="{1BD8FC26-79A0-B30E-B5F9-55E04DED8437}"/>
              </a:ext>
            </a:extLst>
          </p:cNvPr>
          <p:cNvSpPr>
            <a:spLocks noGrp="1"/>
          </p:cNvSpPr>
          <p:nvPr>
            <p:ph type="body" sz="quarter" idx="18"/>
          </p:nvPr>
        </p:nvSpPr>
        <p:spPr/>
        <p:txBody>
          <a:bodyPr/>
          <a:lstStyle/>
          <a:p>
            <a:r>
              <a:rPr lang="en-GB" dirty="0"/>
              <a:t>0161 214 0553</a:t>
            </a:r>
          </a:p>
        </p:txBody>
      </p:sp>
      <p:sp>
        <p:nvSpPr>
          <p:cNvPr id="4" name="Text Placeholder 3">
            <a:extLst>
              <a:ext uri="{FF2B5EF4-FFF2-40B4-BE49-F238E27FC236}">
                <a16:creationId xmlns:a16="http://schemas.microsoft.com/office/drawing/2014/main" id="{CB92E325-E333-88CD-C108-0483853710EE}"/>
              </a:ext>
            </a:extLst>
          </p:cNvPr>
          <p:cNvSpPr>
            <a:spLocks noGrp="1"/>
          </p:cNvSpPr>
          <p:nvPr>
            <p:ph type="body" sz="quarter" idx="19"/>
          </p:nvPr>
        </p:nvSpPr>
        <p:spPr/>
        <p:txBody>
          <a:bodyPr/>
          <a:lstStyle/>
          <a:p>
            <a:r>
              <a:rPr lang="en-GB" sz="1800" dirty="0"/>
              <a:t>Martin.vincent@weightmans.com</a:t>
            </a:r>
          </a:p>
        </p:txBody>
      </p:sp>
    </p:spTree>
    <p:extLst>
      <p:ext uri="{BB962C8B-B14F-4D97-AF65-F5344CB8AC3E}">
        <p14:creationId xmlns:p14="http://schemas.microsoft.com/office/powerpoint/2010/main" val="309151573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0eb875f0-a408-4c1e-bb89-5210e23214b4">
      <UserInfo>
        <DisplayName>Christopher Chan</DisplayName>
        <AccountId>655</AccountId>
        <AccountType/>
      </UserInfo>
      <UserInfo>
        <DisplayName>Catriona Wolfenden</DisplayName>
        <AccountId>13</AccountId>
        <AccountType/>
      </UserInfo>
      <UserInfo>
        <DisplayName>Chris Cullen</DisplayName>
        <AccountId>92</AccountId>
        <AccountType/>
      </UserInfo>
      <UserInfo>
        <DisplayName>Beth Wells</DisplayName>
        <AccountId>15</AccountId>
        <AccountType/>
      </UserInfo>
      <UserInfo>
        <DisplayName>Rebecca Benson</DisplayName>
        <AccountId>70</AccountId>
        <AccountType/>
      </UserInfo>
    </SharedWithUsers>
    <TaxCatchAll xmlns="0eb875f0-a408-4c1e-bb89-5210e23214b4" xsi:nil="true"/>
    <lcf76f155ced4ddcb4097134ff3c332f xmlns="db679b0b-fb53-4fd6-8878-37bddbc4f733">
      <Terms xmlns="http://schemas.microsoft.com/office/infopath/2007/PartnerControls"/>
    </lcf76f155ced4ddcb4097134ff3c332f>
    <DocumentType xmlns="db679b0b-fb53-4fd6-8878-37bddbc4f733" xsi:nil="true"/>
    <Test xmlns="db679b0b-fb53-4fd6-8878-37bddbc4f73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8EB1AE158B8C64EB2FE2B38F0A8A85A" ma:contentTypeVersion="23" ma:contentTypeDescription="Create a new document." ma:contentTypeScope="" ma:versionID="9ee21fcf979321a2d1076cdfdaa946d9">
  <xsd:schema xmlns:xsd="http://www.w3.org/2001/XMLSchema" xmlns:xs="http://www.w3.org/2001/XMLSchema" xmlns:p="http://schemas.microsoft.com/office/2006/metadata/properties" xmlns:ns2="db679b0b-fb53-4fd6-8878-37bddbc4f733" xmlns:ns3="0eb875f0-a408-4c1e-bb89-5210e23214b4" targetNamespace="http://schemas.microsoft.com/office/2006/metadata/properties" ma:root="true" ma:fieldsID="afdbdb5556c256e1dc5d6016acaff973" ns2:_="" ns3:_="">
    <xsd:import namespace="db679b0b-fb53-4fd6-8878-37bddbc4f733"/>
    <xsd:import namespace="0eb875f0-a408-4c1e-bb89-5210e23214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Location" minOccurs="0"/>
                <xsd:element ref="ns2:MediaServiceBillingMetadata" minOccurs="0"/>
                <xsd:element ref="ns2:Test" minOccurs="0"/>
                <xsd:element ref="ns2:Document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679b0b-fb53-4fd6-8878-37bddbc4f7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26df17c-1c79-4a05-a098-3887a14acad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descrip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Test" ma:index="26" nillable="true" ma:displayName="Test" ma:format="Dropdown" ma:internalName="Test">
      <xsd:simpleType>
        <xsd:restriction base="dms:Text">
          <xsd:maxLength value="255"/>
        </xsd:restriction>
      </xsd:simpleType>
    </xsd:element>
    <xsd:element name="DocumentType" ma:index="27" nillable="true" ma:displayName="Document Type" ma:format="Dropdown" ma:internalName="DocumentType">
      <xsd:simpleType>
        <xsd:restriction base="dms:Choice">
          <xsd:enumeration value="Report"/>
          <xsd:enumeration value="Article "/>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0eb875f0-a408-4c1e-bb89-5210e23214b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e6b2c04b-ea5b-4e27-b031-499ab66cddfb}" ma:internalName="TaxCatchAll" ma:showField="CatchAllData" ma:web="0eb875f0-a408-4c1e-bb89-5210e23214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1D01D3-4FB4-4E33-B61C-487C8BE34A25}">
  <ds:schemaRefs>
    <ds:schemaRef ds:uri="db679b0b-fb53-4fd6-8878-37bddbc4f733"/>
    <ds:schemaRef ds:uri="http://schemas.microsoft.com/office/2006/documentManagement/types"/>
    <ds:schemaRef ds:uri="http://purl.org/dc/terms/"/>
    <ds:schemaRef ds:uri="http://purl.org/dc/dcmitype/"/>
    <ds:schemaRef ds:uri="0eb875f0-a408-4c1e-bb89-5210e23214b4"/>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8EC1149A-27AA-47B2-BFF6-30A93D64481A}">
  <ds:schemaRefs>
    <ds:schemaRef ds:uri="http://schemas.microsoft.com/sharepoint/v3/contenttype/forms"/>
  </ds:schemaRefs>
</ds:datastoreItem>
</file>

<file path=customXml/itemProps3.xml><?xml version="1.0" encoding="utf-8"?>
<ds:datastoreItem xmlns:ds="http://schemas.openxmlformats.org/officeDocument/2006/customXml" ds:itemID="{B8CBF4CF-CC68-4D31-B8BC-058D34DA82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679b0b-fb53-4fd6-8878-37bddbc4f733"/>
    <ds:schemaRef ds:uri="0eb875f0-a408-4c1e-bb89-5210e23214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1052</Words>
  <Application>Microsoft Office PowerPoint</Application>
  <PresentationFormat>Widescreen</PresentationFormat>
  <Paragraphs>85</Paragraphs>
  <Slides>22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Lucida Sans Unicode</vt:lpstr>
      <vt:lpstr>Wingdings</vt:lpstr>
      <vt:lpstr>1_Office Theme</vt:lpstr>
      <vt:lpstr>Custom Design</vt:lpstr>
      <vt:lpstr>PowerPoint Presentation</vt:lpstr>
      <vt:lpstr>Sector Issues</vt:lpstr>
      <vt:lpstr>Financial pressure</vt:lpstr>
      <vt:lpstr>Financial pressure</vt:lpstr>
      <vt:lpstr>Collaboration, mergers and shared services increase contract complexity</vt:lpstr>
      <vt:lpstr>Collaboration, mergers and shared services increase contract complexity</vt:lpstr>
      <vt:lpstr>AI creates new buying categories and new risk controls </vt:lpstr>
      <vt:lpstr>AI creates new buying categories and new risk controls </vt:lpstr>
      <vt:lpstr>Skills and employability policy reshapes the supply base </vt:lpstr>
      <vt:lpstr>Skills and employability policy reshapes the supply base </vt:lpstr>
      <vt:lpstr>Campus change affects estates and facilities procurement </vt:lpstr>
      <vt:lpstr>Campus change affects estates and facilities procurement </vt:lpstr>
      <vt:lpstr>Student uncertainty requires more flexible contracting </vt:lpstr>
      <vt:lpstr>Student uncertainty requires more flexible contracting </vt:lpstr>
      <vt:lpstr>Regulation and governance increase assurance expectations </vt:lpstr>
      <vt:lpstr>Regulation and governance increase assurance expectations </vt:lpstr>
      <vt:lpstr>Sustainability, social value and civic impact become procurement priorities </vt:lpstr>
      <vt:lpstr>Sustainability, social value and civic impact become procurement priorities </vt:lpstr>
      <vt:lpstr>Cyber security and data resilience become routine procurement concerns </vt:lpstr>
      <vt:lpstr>Cyber security and data resilience become routine procurement concerns </vt:lpstr>
      <vt:lpstr>Suggested 90-day procurement response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Bailey</dc:creator>
  <cp:lastModifiedBy>Martin Vincent</cp:lastModifiedBy>
  <cp:revision>2</cp:revision>
  <dcterms:created xsi:type="dcterms:W3CDTF">2022-10-12T10:20:30Z</dcterms:created>
  <dcterms:modified xsi:type="dcterms:W3CDTF">2026-09-12T13:23:02Z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0x010100A8EB1AE158B8C64EB2FE2B38F0A8A85A</vt:lpwstr>
  </property>
  <property fmtid="{D5CDD505-2E9C-101B-9397-08002B2CF9AE}" pid="3" name="MediaServiceImageTags">
    <vt:lpwstr/>
  </property>
  <property fmtid="{D5CDD505-2E9C-101B-9397-08002B2CF9AE}" pid="5" name="_NewReviewCycle">
    <vt:lpwstr/>
  </property>
</Properties>
</file>